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p:sldMasterIdLst>
    <p:sldMasterId id="2147483648" r:id="rId4"/>
    <p:sldMasterId id="2147483675" r:id="rId5"/>
    <p:sldMasterId id="2147483689" r:id="rId6"/>
    <p:sldMasterId id="2147483703" r:id="rId7"/>
  </p:sldMasterIdLst>
  <p:notesMasterIdLst>
    <p:notesMasterId r:id="rId70"/>
  </p:notesMasterIdLst>
  <p:sldIdLst>
    <p:sldId id="9310" r:id="rId8"/>
    <p:sldId id="9308" r:id="rId9"/>
    <p:sldId id="9278" r:id="rId10"/>
    <p:sldId id="9225" r:id="rId11"/>
    <p:sldId id="9300" r:id="rId12"/>
    <p:sldId id="9219" r:id="rId13"/>
    <p:sldId id="9230" r:id="rId14"/>
    <p:sldId id="9276" r:id="rId15"/>
    <p:sldId id="9231" r:id="rId16"/>
    <p:sldId id="9234" r:id="rId17"/>
    <p:sldId id="9325" r:id="rId18"/>
    <p:sldId id="9326" r:id="rId19"/>
    <p:sldId id="9338" r:id="rId20"/>
    <p:sldId id="9329" r:id="rId21"/>
    <p:sldId id="9342" r:id="rId22"/>
    <p:sldId id="9312" r:id="rId23"/>
    <p:sldId id="9311" r:id="rId24"/>
    <p:sldId id="9330" r:id="rId25"/>
    <p:sldId id="9343" r:id="rId26"/>
    <p:sldId id="9238" r:id="rId27"/>
    <p:sldId id="9243" r:id="rId28"/>
    <p:sldId id="9277" r:id="rId29"/>
    <p:sldId id="9282" r:id="rId30"/>
    <p:sldId id="9226" r:id="rId31"/>
    <p:sldId id="9303" r:id="rId32"/>
    <p:sldId id="9294" r:id="rId33"/>
    <p:sldId id="9283" r:id="rId34"/>
    <p:sldId id="9285" r:id="rId35"/>
    <p:sldId id="9304" r:id="rId36"/>
    <p:sldId id="9287" r:id="rId37"/>
    <p:sldId id="9305" r:id="rId38"/>
    <p:sldId id="9306" r:id="rId39"/>
    <p:sldId id="9307" r:id="rId40"/>
    <p:sldId id="9297" r:id="rId41"/>
    <p:sldId id="9227" r:id="rId42"/>
    <p:sldId id="9328" r:id="rId43"/>
    <p:sldId id="9275" r:id="rId44"/>
    <p:sldId id="9316" r:id="rId45"/>
    <p:sldId id="9334" r:id="rId46"/>
    <p:sldId id="9324" r:id="rId47"/>
    <p:sldId id="9331" r:id="rId48"/>
    <p:sldId id="9333" r:id="rId49"/>
    <p:sldId id="9317" r:id="rId50"/>
    <p:sldId id="9319" r:id="rId51"/>
    <p:sldId id="9318" r:id="rId52"/>
    <p:sldId id="9337" r:id="rId53"/>
    <p:sldId id="300" r:id="rId54"/>
    <p:sldId id="9335" r:id="rId55"/>
    <p:sldId id="9315" r:id="rId56"/>
    <p:sldId id="9332" r:id="rId57"/>
    <p:sldId id="9264" r:id="rId58"/>
    <p:sldId id="9295" r:id="rId59"/>
    <p:sldId id="9288" r:id="rId60"/>
    <p:sldId id="9314" r:id="rId61"/>
    <p:sldId id="9298" r:id="rId62"/>
    <p:sldId id="9320" r:id="rId63"/>
    <p:sldId id="9321" r:id="rId64"/>
    <p:sldId id="9322" r:id="rId65"/>
    <p:sldId id="9323" r:id="rId66"/>
    <p:sldId id="9336" r:id="rId67"/>
    <p:sldId id="9341" r:id="rId68"/>
    <p:sldId id="9344" r:id="rId69"/>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A0EE62-E271-2D15-553B-91F36EDCF267}" name="Natalie Pintar" initials="NP" userId="Natalie Pinta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2DAEE"/>
    <a:srgbClr val="FF9300"/>
    <a:srgbClr val="178DAD"/>
    <a:srgbClr val="FFB100"/>
    <a:srgbClr val="FFDFBC"/>
    <a:srgbClr val="FAC090"/>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77"/>
    <p:restoredTop sz="86027"/>
  </p:normalViewPr>
  <p:slideViewPr>
    <p:cSldViewPr snapToGrid="0">
      <p:cViewPr varScale="1">
        <p:scale>
          <a:sx n="157" d="100"/>
          <a:sy n="157" d="100"/>
        </p:scale>
        <p:origin x="200" y="45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AA3F5-2D54-4AA6-99F6-C050AA5F6932}" type="datetimeFigureOut">
              <a:rPr lang="sv-SE" smtClean="0"/>
              <a:t>2024-11-22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8EF02-AA90-4E21-BBAD-43E55781DC1A}" type="slidenum">
              <a:rPr lang="sv-SE" smtClean="0"/>
              <a:t>‹#›</a:t>
            </a:fld>
            <a:endParaRPr lang="sv-SE"/>
          </a:p>
        </p:txBody>
      </p:sp>
    </p:spTree>
    <p:extLst>
      <p:ext uri="{BB962C8B-B14F-4D97-AF65-F5344CB8AC3E}">
        <p14:creationId xmlns:p14="http://schemas.microsoft.com/office/powerpoint/2010/main" val="193932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1C706-6565-CC22-869F-7CC4C2AF0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BB575-C672-B3F9-1530-EB726E554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9D858-4BF3-C9F7-BC99-7189EF6598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p>
        </p:txBody>
      </p:sp>
      <p:sp>
        <p:nvSpPr>
          <p:cNvPr id="4" name="Slide Number Placeholder 3">
            <a:extLst>
              <a:ext uri="{FF2B5EF4-FFF2-40B4-BE49-F238E27FC236}">
                <a16:creationId xmlns:a16="http://schemas.microsoft.com/office/drawing/2014/main" id="{B2F40A6A-DFD0-4178-1AE9-A30B5B3FF8AC}"/>
              </a:ext>
            </a:extLst>
          </p:cNvPr>
          <p:cNvSpPr>
            <a:spLocks noGrp="1"/>
          </p:cNvSpPr>
          <p:nvPr>
            <p:ph type="sldNum" sz="quarter" idx="5"/>
          </p:nvPr>
        </p:nvSpPr>
        <p:spPr/>
        <p:txBody>
          <a:bodyPr/>
          <a:lstStyle/>
          <a:p>
            <a:fld id="{4DF8EF02-AA90-4E21-BBAD-43E55781DC1A}" type="slidenum">
              <a:rPr lang="sv-SE" smtClean="0"/>
              <a:t>2</a:t>
            </a:fld>
            <a:endParaRPr lang="sv-SE" dirty="0"/>
          </a:p>
        </p:txBody>
      </p:sp>
    </p:spTree>
    <p:extLst>
      <p:ext uri="{BB962C8B-B14F-4D97-AF65-F5344CB8AC3E}">
        <p14:creationId xmlns:p14="http://schemas.microsoft.com/office/powerpoint/2010/main" val="837379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4DF8EF02-AA90-4E21-BBAD-43E55781DC1A}" type="slidenum">
              <a:rPr lang="sv-SE" smtClean="0"/>
              <a:t>11</a:t>
            </a:fld>
            <a:endParaRPr lang="sv-SE"/>
          </a:p>
        </p:txBody>
      </p:sp>
    </p:spTree>
    <p:extLst>
      <p:ext uri="{BB962C8B-B14F-4D97-AF65-F5344CB8AC3E}">
        <p14:creationId xmlns:p14="http://schemas.microsoft.com/office/powerpoint/2010/main" val="290886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79FD8-E1AD-462F-2630-2A589C37BB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3381C-676A-9D95-412A-3DF208104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FE41E-9895-D250-7BEF-521050691821}"/>
              </a:ext>
            </a:extLst>
          </p:cNvPr>
          <p:cNvSpPr>
            <a:spLocks noGrp="1"/>
          </p:cNvSpPr>
          <p:nvPr>
            <p:ph type="body" idx="1"/>
          </p:nvPr>
        </p:nvSpPr>
        <p:spPr/>
        <p:txBody>
          <a:bodyPr/>
          <a:lstStyle/>
          <a:p>
            <a:r>
              <a:rPr lang="en-SE"/>
              <a:t>We have to traverse backward the CFG and see if there is a path where the null values reaches X</a:t>
            </a:r>
          </a:p>
          <a:p>
            <a:endParaRPr lang="en-SE"/>
          </a:p>
        </p:txBody>
      </p:sp>
      <p:sp>
        <p:nvSpPr>
          <p:cNvPr id="4" name="Slide Number Placeholder 3">
            <a:extLst>
              <a:ext uri="{FF2B5EF4-FFF2-40B4-BE49-F238E27FC236}">
                <a16:creationId xmlns:a16="http://schemas.microsoft.com/office/drawing/2014/main" id="{1F1C020A-8337-D3C1-A219-2D782B83759B}"/>
              </a:ext>
            </a:extLst>
          </p:cNvPr>
          <p:cNvSpPr>
            <a:spLocks noGrp="1"/>
          </p:cNvSpPr>
          <p:nvPr>
            <p:ph type="sldNum" sz="quarter" idx="5"/>
          </p:nvPr>
        </p:nvSpPr>
        <p:spPr/>
        <p:txBody>
          <a:bodyPr/>
          <a:lstStyle/>
          <a:p>
            <a:fld id="{4DF8EF02-AA90-4E21-BBAD-43E55781DC1A}" type="slidenum">
              <a:rPr lang="sv-SE" smtClean="0"/>
              <a:t>12</a:t>
            </a:fld>
            <a:endParaRPr lang="sv-SE"/>
          </a:p>
        </p:txBody>
      </p:sp>
    </p:spTree>
    <p:extLst>
      <p:ext uri="{BB962C8B-B14F-4D97-AF65-F5344CB8AC3E}">
        <p14:creationId xmlns:p14="http://schemas.microsoft.com/office/powerpoint/2010/main" val="370015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ACECC-2C6A-FA43-10E9-EB7BAFDF7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6720A-B619-120D-2950-2B54C19E3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5E849-C7EF-0182-0428-AD19B0E2B799}"/>
              </a:ext>
            </a:extLst>
          </p:cNvPr>
          <p:cNvSpPr>
            <a:spLocks noGrp="1"/>
          </p:cNvSpPr>
          <p:nvPr>
            <p:ph type="body" idx="1"/>
          </p:nvPr>
        </p:nvSpPr>
        <p:spPr/>
        <p:txBody>
          <a:bodyPr/>
          <a:lstStyle/>
          <a:p>
            <a:r>
              <a:rPr lang="en-SE" dirty="0"/>
              <a:t>Now the question is, how good is IntraJ ? </a:t>
            </a:r>
          </a:p>
        </p:txBody>
      </p:sp>
      <p:sp>
        <p:nvSpPr>
          <p:cNvPr id="4" name="Slide Number Placeholder 3">
            <a:extLst>
              <a:ext uri="{FF2B5EF4-FFF2-40B4-BE49-F238E27FC236}">
                <a16:creationId xmlns:a16="http://schemas.microsoft.com/office/drawing/2014/main" id="{2EE001A8-89CB-BFFE-0963-1B4CE03E8BF4}"/>
              </a:ext>
            </a:extLst>
          </p:cNvPr>
          <p:cNvSpPr>
            <a:spLocks noGrp="1"/>
          </p:cNvSpPr>
          <p:nvPr>
            <p:ph type="sldNum" sz="quarter" idx="5"/>
          </p:nvPr>
        </p:nvSpPr>
        <p:spPr/>
        <p:txBody>
          <a:bodyPr/>
          <a:lstStyle/>
          <a:p>
            <a:fld id="{4DF8EF02-AA90-4E21-BBAD-43E55781DC1A}" type="slidenum">
              <a:rPr lang="sv-SE" smtClean="0"/>
              <a:t>13</a:t>
            </a:fld>
            <a:endParaRPr lang="sv-SE"/>
          </a:p>
        </p:txBody>
      </p:sp>
    </p:spTree>
    <p:extLst>
      <p:ext uri="{BB962C8B-B14F-4D97-AF65-F5344CB8AC3E}">
        <p14:creationId xmlns:p14="http://schemas.microsoft.com/office/powerpoint/2010/main" val="61796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619BB-46C4-0582-D5F7-577081D4D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517E9-931E-8C02-38CD-4F39ED3FF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A9EC31-DC2A-0AD4-9BE0-A1BA27361A15}"/>
              </a:ext>
            </a:extLst>
          </p:cNvPr>
          <p:cNvSpPr>
            <a:spLocks noGrp="1"/>
          </p:cNvSpPr>
          <p:nvPr>
            <p:ph type="body" idx="1"/>
          </p:nvPr>
        </p:nvSpPr>
        <p:spPr/>
        <p:txBody>
          <a:bodyPr/>
          <a:lstStyle/>
          <a:p>
            <a:endParaRPr lang="en-SE" dirty="0">
              <a:solidFill>
                <a:schemeClr val="accent4"/>
              </a:solidFill>
            </a:endParaRPr>
          </a:p>
        </p:txBody>
      </p:sp>
      <p:sp>
        <p:nvSpPr>
          <p:cNvPr id="4" name="Slide Number Placeholder 3">
            <a:extLst>
              <a:ext uri="{FF2B5EF4-FFF2-40B4-BE49-F238E27FC236}">
                <a16:creationId xmlns:a16="http://schemas.microsoft.com/office/drawing/2014/main" id="{D674DDE7-5CFF-797F-F2BB-2B9EE4684C7B}"/>
              </a:ext>
            </a:extLst>
          </p:cNvPr>
          <p:cNvSpPr>
            <a:spLocks noGrp="1"/>
          </p:cNvSpPr>
          <p:nvPr>
            <p:ph type="sldNum" sz="quarter" idx="5"/>
          </p:nvPr>
        </p:nvSpPr>
        <p:spPr/>
        <p:txBody>
          <a:bodyPr/>
          <a:lstStyle/>
          <a:p>
            <a:fld id="{4DF8EF02-AA90-4E21-BBAD-43E55781DC1A}" type="slidenum">
              <a:rPr lang="sv-SE" smtClean="0"/>
              <a:t>14</a:t>
            </a:fld>
            <a:endParaRPr lang="sv-SE"/>
          </a:p>
        </p:txBody>
      </p:sp>
    </p:spTree>
    <p:extLst>
      <p:ext uri="{BB962C8B-B14F-4D97-AF65-F5344CB8AC3E}">
        <p14:creationId xmlns:p14="http://schemas.microsoft.com/office/powerpoint/2010/main" val="146395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70D3D-94C8-6E91-E38D-45EF809AED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CE767-8B93-D92D-AE56-F116AD70E0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4DB96-AF9E-C44E-CC83-A4ED50302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solidFill>
                  <a:srgbClr val="3F4F51"/>
                </a:solidFill>
                <a:effectLst/>
                <a:highlight>
                  <a:srgbClr val="FFFFFF"/>
                </a:highlight>
                <a:latin typeface="Calibri" panose="020F0502020204030204" pitchFamily="34" charset="0"/>
              </a:rPr>
              <a:t>Decision support  tool for selecting benchmarks for specific research questions for Java </a:t>
            </a:r>
            <a:endParaRPr lang="en-GB">
              <a:effectLst/>
              <a:highlight>
                <a:srgbClr val="FFFFFF"/>
              </a:highlight>
            </a:endParaRPr>
          </a:p>
          <a:p>
            <a:endParaRPr lang="en-SE"/>
          </a:p>
          <a:p>
            <a:endParaRPr lang="en-SE"/>
          </a:p>
          <a:p>
            <a:r>
              <a:rPr lang="en-SE"/>
              <a:t>Separate future work and separate artifact from paper.</a:t>
            </a:r>
          </a:p>
          <a:p>
            <a:r>
              <a:rPr lang="en-SE"/>
              <a:t>SRC programming 2024</a:t>
            </a:r>
          </a:p>
          <a:p>
            <a:endParaRPr lang="en-SE"/>
          </a:p>
          <a:p>
            <a:r>
              <a:rPr lang="en-SE"/>
              <a:t>Remove graph.</a:t>
            </a:r>
          </a:p>
          <a:p>
            <a:endParaRPr lang="en-SE"/>
          </a:p>
          <a:p>
            <a:endParaRPr lang="en-SE"/>
          </a:p>
        </p:txBody>
      </p:sp>
      <p:sp>
        <p:nvSpPr>
          <p:cNvPr id="4" name="Slide Number Placeholder 3">
            <a:extLst>
              <a:ext uri="{FF2B5EF4-FFF2-40B4-BE49-F238E27FC236}">
                <a16:creationId xmlns:a16="http://schemas.microsoft.com/office/drawing/2014/main" id="{A0718E6C-25D8-F612-49BF-DC112C732C5E}"/>
              </a:ext>
            </a:extLst>
          </p:cNvPr>
          <p:cNvSpPr>
            <a:spLocks noGrp="1"/>
          </p:cNvSpPr>
          <p:nvPr>
            <p:ph type="sldNum" sz="quarter" idx="5"/>
          </p:nvPr>
        </p:nvSpPr>
        <p:spPr/>
        <p:txBody>
          <a:bodyPr/>
          <a:lstStyle/>
          <a:p>
            <a:fld id="{4DF8EF02-AA90-4E21-BBAD-43E55781DC1A}" type="slidenum">
              <a:rPr lang="sv-SE" smtClean="0"/>
              <a:t>15</a:t>
            </a:fld>
            <a:endParaRPr lang="sv-SE"/>
          </a:p>
        </p:txBody>
      </p:sp>
    </p:spTree>
    <p:extLst>
      <p:ext uri="{BB962C8B-B14F-4D97-AF65-F5344CB8AC3E}">
        <p14:creationId xmlns:p14="http://schemas.microsoft.com/office/powerpoint/2010/main" val="868013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B1955-3BF7-D028-53A5-2749CDCF7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6199F-6A2D-5863-2AA3-702F9D388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C9D13-F850-E5D5-65FF-B4B3C9A8EAE2}"/>
              </a:ext>
            </a:extLst>
          </p:cNvPr>
          <p:cNvSpPr>
            <a:spLocks noGrp="1"/>
          </p:cNvSpPr>
          <p:nvPr>
            <p:ph type="body" idx="1"/>
          </p:nvPr>
        </p:nvSpPr>
        <p:spPr/>
        <p:txBody>
          <a:bodyPr/>
          <a:lstStyle/>
          <a:p>
            <a:endParaRPr lang="en-SE" dirty="0">
              <a:solidFill>
                <a:schemeClr val="accent4"/>
              </a:solidFill>
            </a:endParaRPr>
          </a:p>
        </p:txBody>
      </p:sp>
      <p:sp>
        <p:nvSpPr>
          <p:cNvPr id="4" name="Slide Number Placeholder 3">
            <a:extLst>
              <a:ext uri="{FF2B5EF4-FFF2-40B4-BE49-F238E27FC236}">
                <a16:creationId xmlns:a16="http://schemas.microsoft.com/office/drawing/2014/main" id="{CE56B01A-0B2C-92B1-9615-B9D955463AA8}"/>
              </a:ext>
            </a:extLst>
          </p:cNvPr>
          <p:cNvSpPr>
            <a:spLocks noGrp="1"/>
          </p:cNvSpPr>
          <p:nvPr>
            <p:ph type="sldNum" sz="quarter" idx="5"/>
          </p:nvPr>
        </p:nvSpPr>
        <p:spPr/>
        <p:txBody>
          <a:bodyPr/>
          <a:lstStyle/>
          <a:p>
            <a:fld id="{4DF8EF02-AA90-4E21-BBAD-43E55781DC1A}" type="slidenum">
              <a:rPr lang="sv-SE" smtClean="0"/>
              <a:t>16</a:t>
            </a:fld>
            <a:endParaRPr lang="sv-SE"/>
          </a:p>
        </p:txBody>
      </p:sp>
    </p:spTree>
    <p:extLst>
      <p:ext uri="{BB962C8B-B14F-4D97-AF65-F5344CB8AC3E}">
        <p14:creationId xmlns:p14="http://schemas.microsoft.com/office/powerpoint/2010/main" val="4148341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06610-9B4A-B732-AF29-D605DA97C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91EBE-EBD4-D6F2-C76C-C665D807E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7DF94-672B-E902-738D-706028979428}"/>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DB00142C-6505-6942-7107-C7C566720357}"/>
              </a:ext>
            </a:extLst>
          </p:cNvPr>
          <p:cNvSpPr>
            <a:spLocks noGrp="1"/>
          </p:cNvSpPr>
          <p:nvPr>
            <p:ph type="sldNum" sz="quarter" idx="5"/>
          </p:nvPr>
        </p:nvSpPr>
        <p:spPr/>
        <p:txBody>
          <a:bodyPr/>
          <a:lstStyle/>
          <a:p>
            <a:fld id="{4DF8EF02-AA90-4E21-BBAD-43E55781DC1A}" type="slidenum">
              <a:rPr lang="sv-SE" smtClean="0"/>
              <a:t>17</a:t>
            </a:fld>
            <a:endParaRPr lang="sv-SE"/>
          </a:p>
        </p:txBody>
      </p:sp>
    </p:spTree>
    <p:extLst>
      <p:ext uri="{BB962C8B-B14F-4D97-AF65-F5344CB8AC3E}">
        <p14:creationId xmlns:p14="http://schemas.microsoft.com/office/powerpoint/2010/main" val="3592292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1E8D-FD15-8249-5D28-8090531FC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18067-B4B6-4879-5B79-D409428DD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6D8A51-12B0-192B-78FA-88B43864EBDA}"/>
              </a:ext>
            </a:extLst>
          </p:cNvPr>
          <p:cNvSpPr>
            <a:spLocks noGrp="1"/>
          </p:cNvSpPr>
          <p:nvPr>
            <p:ph type="body" idx="1"/>
          </p:nvPr>
        </p:nvSpPr>
        <p:spPr/>
        <p:txBody>
          <a:bodyPr/>
          <a:lstStyle/>
          <a:p>
            <a:r>
              <a:rPr lang="en-SE" dirty="0"/>
              <a:t>The cfg is an overapproximation of all the possible path in your program.</a:t>
            </a:r>
          </a:p>
          <a:p>
            <a:endParaRPr lang="en-SE" dirty="0"/>
          </a:p>
          <a:p>
            <a:endParaRPr lang="en-SE" dirty="0"/>
          </a:p>
          <a:p>
            <a:r>
              <a:rPr lang="en-SE" dirty="0"/>
              <a:t>IntraJ is more precise that SonarQube.</a:t>
            </a:r>
          </a:p>
        </p:txBody>
      </p:sp>
      <p:sp>
        <p:nvSpPr>
          <p:cNvPr id="4" name="Slide Number Placeholder 3">
            <a:extLst>
              <a:ext uri="{FF2B5EF4-FFF2-40B4-BE49-F238E27FC236}">
                <a16:creationId xmlns:a16="http://schemas.microsoft.com/office/drawing/2014/main" id="{09349E62-6071-C80B-1DB5-913F2FA128A0}"/>
              </a:ext>
            </a:extLst>
          </p:cNvPr>
          <p:cNvSpPr>
            <a:spLocks noGrp="1"/>
          </p:cNvSpPr>
          <p:nvPr>
            <p:ph type="sldNum" sz="quarter" idx="5"/>
          </p:nvPr>
        </p:nvSpPr>
        <p:spPr/>
        <p:txBody>
          <a:bodyPr/>
          <a:lstStyle/>
          <a:p>
            <a:fld id="{4DF8EF02-AA90-4E21-BBAD-43E55781DC1A}" type="slidenum">
              <a:rPr lang="sv-SE" smtClean="0"/>
              <a:t>18</a:t>
            </a:fld>
            <a:endParaRPr lang="sv-SE"/>
          </a:p>
        </p:txBody>
      </p:sp>
    </p:spTree>
    <p:extLst>
      <p:ext uri="{BB962C8B-B14F-4D97-AF65-F5344CB8AC3E}">
        <p14:creationId xmlns:p14="http://schemas.microsoft.com/office/powerpoint/2010/main" val="97459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4E65-AEA6-E88E-17AC-8E9FE723A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9A3ED-D4E1-C7D2-169D-5F13E6344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460DE0-2E07-3F7C-8015-3D6F0B1C8C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solidFill>
                  <a:srgbClr val="3F4F51"/>
                </a:solidFill>
                <a:effectLst/>
                <a:highlight>
                  <a:srgbClr val="FFFFFF"/>
                </a:highlight>
                <a:latin typeface="Calibri" panose="020F0502020204030204" pitchFamily="34" charset="0"/>
              </a:rPr>
              <a:t>Decision support  tool for selecting benchmarks for specific research questions for Java </a:t>
            </a:r>
            <a:endParaRPr lang="en-GB">
              <a:effectLst/>
              <a:highlight>
                <a:srgbClr val="FFFFFF"/>
              </a:highlight>
            </a:endParaRPr>
          </a:p>
          <a:p>
            <a:endParaRPr lang="en-SE"/>
          </a:p>
          <a:p>
            <a:endParaRPr lang="en-SE"/>
          </a:p>
        </p:txBody>
      </p:sp>
      <p:sp>
        <p:nvSpPr>
          <p:cNvPr id="4" name="Slide Number Placeholder 3">
            <a:extLst>
              <a:ext uri="{FF2B5EF4-FFF2-40B4-BE49-F238E27FC236}">
                <a16:creationId xmlns:a16="http://schemas.microsoft.com/office/drawing/2014/main" id="{62875C4F-F5B6-81E7-B8E0-9A7C745E8DC3}"/>
              </a:ext>
            </a:extLst>
          </p:cNvPr>
          <p:cNvSpPr>
            <a:spLocks noGrp="1"/>
          </p:cNvSpPr>
          <p:nvPr>
            <p:ph type="sldNum" sz="quarter" idx="5"/>
          </p:nvPr>
        </p:nvSpPr>
        <p:spPr/>
        <p:txBody>
          <a:bodyPr/>
          <a:lstStyle/>
          <a:p>
            <a:fld id="{4DF8EF02-AA90-4E21-BBAD-43E55781DC1A}" type="slidenum">
              <a:rPr lang="sv-SE" smtClean="0"/>
              <a:t>19</a:t>
            </a:fld>
            <a:endParaRPr lang="sv-SE"/>
          </a:p>
        </p:txBody>
      </p:sp>
    </p:spTree>
    <p:extLst>
      <p:ext uri="{BB962C8B-B14F-4D97-AF65-F5344CB8AC3E}">
        <p14:creationId xmlns:p14="http://schemas.microsoft.com/office/powerpoint/2010/main" val="172274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3750D-653B-AF5B-1F4B-A9BEAB3C27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4F6DD-B0A4-CE7B-87CA-1FE3B7591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33576-A309-8AC0-FD29-9CE5124FCF14}"/>
              </a:ext>
            </a:extLst>
          </p:cNvPr>
          <p:cNvSpPr>
            <a:spLocks noGrp="1"/>
          </p:cNvSpPr>
          <p:nvPr>
            <p:ph type="body" idx="1"/>
          </p:nvPr>
        </p:nvSpPr>
        <p:spPr/>
        <p:txBody>
          <a:bodyPr/>
          <a:lstStyle/>
          <a:p>
            <a:endParaRPr lang="en-SE" dirty="0">
              <a:solidFill>
                <a:schemeClr val="accent4"/>
              </a:solidFill>
            </a:endParaRPr>
          </a:p>
        </p:txBody>
      </p:sp>
      <p:sp>
        <p:nvSpPr>
          <p:cNvPr id="4" name="Slide Number Placeholder 3">
            <a:extLst>
              <a:ext uri="{FF2B5EF4-FFF2-40B4-BE49-F238E27FC236}">
                <a16:creationId xmlns:a16="http://schemas.microsoft.com/office/drawing/2014/main" id="{8F746E7B-9FCB-44C0-F2DC-60126373AE81}"/>
              </a:ext>
            </a:extLst>
          </p:cNvPr>
          <p:cNvSpPr>
            <a:spLocks noGrp="1"/>
          </p:cNvSpPr>
          <p:nvPr>
            <p:ph type="sldNum" sz="quarter" idx="5"/>
          </p:nvPr>
        </p:nvSpPr>
        <p:spPr/>
        <p:txBody>
          <a:bodyPr/>
          <a:lstStyle/>
          <a:p>
            <a:fld id="{4DF8EF02-AA90-4E21-BBAD-43E55781DC1A}" type="slidenum">
              <a:rPr lang="sv-SE" smtClean="0"/>
              <a:t>20</a:t>
            </a:fld>
            <a:endParaRPr lang="sv-SE"/>
          </a:p>
        </p:txBody>
      </p:sp>
    </p:spTree>
    <p:extLst>
      <p:ext uri="{BB962C8B-B14F-4D97-AF65-F5344CB8AC3E}">
        <p14:creationId xmlns:p14="http://schemas.microsoft.com/office/powerpoint/2010/main" val="1035703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7F493-FB83-A51E-591A-9B7CC314D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0281B-05EF-FD90-B82E-08A4F81047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A99227-CD24-6D9B-F80E-3C4FF7D76C33}"/>
              </a:ext>
            </a:extLst>
          </p:cNvPr>
          <p:cNvSpPr>
            <a:spLocks noGrp="1"/>
          </p:cNvSpPr>
          <p:nvPr>
            <p:ph type="body" idx="1"/>
          </p:nvPr>
        </p:nvSpPr>
        <p:spPr/>
        <p:txBody>
          <a:bodyPr/>
          <a:lstStyle/>
          <a:p>
            <a:r>
              <a:rPr lang="en-SE" dirty="0"/>
              <a:t>Ok, now we can start. </a:t>
            </a:r>
          </a:p>
          <a:p>
            <a:r>
              <a:rPr lang="en-SE" dirty="0"/>
              <a:t>First of all, thank you Coen for the very nice presentation and for being here today. I would also like to thank the committee for being here and for finding the time to read my thesis. </a:t>
            </a:r>
          </a:p>
          <a:p>
            <a:endParaRPr lang="en-SE" dirty="0"/>
          </a:p>
          <a:p>
            <a:r>
              <a:rPr lang="en-SE" dirty="0"/>
              <a:t>Today I will try to summarise 5 years of work in this presentation titled: …</a:t>
            </a:r>
            <a:br>
              <a:rPr lang="en-SE" dirty="0"/>
            </a:br>
            <a:br>
              <a:rPr lang="en-SE" dirty="0"/>
            </a:br>
            <a:endParaRPr lang="en-SE" dirty="0"/>
          </a:p>
        </p:txBody>
      </p:sp>
      <p:sp>
        <p:nvSpPr>
          <p:cNvPr id="4" name="Slide Number Placeholder 3">
            <a:extLst>
              <a:ext uri="{FF2B5EF4-FFF2-40B4-BE49-F238E27FC236}">
                <a16:creationId xmlns:a16="http://schemas.microsoft.com/office/drawing/2014/main" id="{D407670B-F302-2E44-3C6A-ED10CE1BE67B}"/>
              </a:ext>
            </a:extLst>
          </p:cNvPr>
          <p:cNvSpPr>
            <a:spLocks noGrp="1"/>
          </p:cNvSpPr>
          <p:nvPr>
            <p:ph type="sldNum" sz="quarter" idx="5"/>
          </p:nvPr>
        </p:nvSpPr>
        <p:spPr/>
        <p:txBody>
          <a:bodyPr/>
          <a:lstStyle/>
          <a:p>
            <a:fld id="{4DF8EF02-AA90-4E21-BBAD-43E55781DC1A}" type="slidenum">
              <a:rPr lang="sv-SE" smtClean="0"/>
              <a:t>3</a:t>
            </a:fld>
            <a:endParaRPr lang="sv-SE" dirty="0"/>
          </a:p>
        </p:txBody>
      </p:sp>
    </p:spTree>
    <p:extLst>
      <p:ext uri="{BB962C8B-B14F-4D97-AF65-F5344CB8AC3E}">
        <p14:creationId xmlns:p14="http://schemas.microsoft.com/office/powerpoint/2010/main" val="1602096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Here we are simulating an interactive use, we we analyse 10-20 .. 200 methods. </a:t>
            </a:r>
          </a:p>
          <a:p>
            <a:endParaRPr lang="en-SE" dirty="0"/>
          </a:p>
          <a:p>
            <a:r>
              <a:rPr lang="en-SE" dirty="0"/>
              <a:t>I added a blue line at 1 second bec</a:t>
            </a:r>
            <a:r>
              <a:rPr lang="en-GB" dirty="0"/>
              <a:t>au</a:t>
            </a:r>
            <a:r>
              <a:rPr lang="en-SE" dirty="0"/>
              <a:t>se all these graphs have different y-axis.</a:t>
            </a:r>
          </a:p>
          <a:p>
            <a:endParaRPr lang="en-SE" dirty="0"/>
          </a:p>
          <a:p>
            <a:endParaRPr lang="en-SE" dirty="0"/>
          </a:p>
          <a:p>
            <a:r>
              <a:rPr lang="en-SE" dirty="0"/>
              <a:t>That's too slow for interactive uses. </a:t>
            </a:r>
          </a:p>
          <a:p>
            <a:endParaRPr lang="en-SE" dirty="0"/>
          </a:p>
        </p:txBody>
      </p:sp>
      <p:sp>
        <p:nvSpPr>
          <p:cNvPr id="4" name="Slide Number Placeholder 3"/>
          <p:cNvSpPr>
            <a:spLocks noGrp="1"/>
          </p:cNvSpPr>
          <p:nvPr>
            <p:ph type="sldNum" sz="quarter" idx="5"/>
          </p:nvPr>
        </p:nvSpPr>
        <p:spPr/>
        <p:txBody>
          <a:bodyPr/>
          <a:lstStyle/>
          <a:p>
            <a:fld id="{4DF8EF02-AA90-4E21-BBAD-43E55781DC1A}" type="slidenum">
              <a:rPr lang="sv-SE" smtClean="0"/>
              <a:t>21</a:t>
            </a:fld>
            <a:endParaRPr lang="sv-SE"/>
          </a:p>
        </p:txBody>
      </p:sp>
    </p:spTree>
    <p:extLst>
      <p:ext uri="{BB962C8B-B14F-4D97-AF65-F5344CB8AC3E}">
        <p14:creationId xmlns:p14="http://schemas.microsoft.com/office/powerpoint/2010/main" val="57137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4DF8EF02-AA90-4E21-BBAD-43E55781DC1A}" type="slidenum">
              <a:rPr lang="sv-SE" smtClean="0"/>
              <a:t>22</a:t>
            </a:fld>
            <a:endParaRPr lang="sv-SE"/>
          </a:p>
        </p:txBody>
      </p:sp>
    </p:spTree>
    <p:extLst>
      <p:ext uri="{BB962C8B-B14F-4D97-AF65-F5344CB8AC3E}">
        <p14:creationId xmlns:p14="http://schemas.microsoft.com/office/powerpoint/2010/main" val="7512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t>Before continuing with the contribution of this paper, I would like to talk about how these dataflow analysis look like.</a:t>
            </a:r>
          </a:p>
        </p:txBody>
      </p:sp>
      <p:sp>
        <p:nvSpPr>
          <p:cNvPr id="4" name="Slide Number Placeholder 3"/>
          <p:cNvSpPr>
            <a:spLocks noGrp="1"/>
          </p:cNvSpPr>
          <p:nvPr>
            <p:ph type="sldNum" sz="quarter" idx="5"/>
          </p:nvPr>
        </p:nvSpPr>
        <p:spPr/>
        <p:txBody>
          <a:bodyPr/>
          <a:lstStyle/>
          <a:p>
            <a:fld id="{4DF8EF02-AA90-4E21-BBAD-43E55781DC1A}" type="slidenum">
              <a:rPr lang="sv-SE" smtClean="0"/>
              <a:t>23</a:t>
            </a:fld>
            <a:endParaRPr lang="sv-SE"/>
          </a:p>
        </p:txBody>
      </p:sp>
    </p:spTree>
    <p:extLst>
      <p:ext uri="{BB962C8B-B14F-4D97-AF65-F5344CB8AC3E}">
        <p14:creationId xmlns:p14="http://schemas.microsoft.com/office/powerpoint/2010/main" val="1345788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E1326-6501-26B2-1A14-B31F85B2D5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4FD718-173A-B2A0-8151-637074CD4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34F360-9F11-BDB2-3084-6E5D64262D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dirty="0">
                <a:solidFill>
                  <a:schemeClr val="accent4"/>
                </a:solidFill>
              </a:rPr>
              <a:t>if we take the Dragon book - bible of compiler engineers- and we open the chapter about dataflow analyses.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solidFill>
                <a:schemeClr val="accent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E" dirty="0">
                <a:solidFill>
                  <a:schemeClr val="accent4"/>
                </a:solidFill>
              </a:rPr>
              <a:t>I would like to draw the static dependency graph between the functions in these two equations.</a:t>
            </a:r>
          </a:p>
          <a:p>
            <a:endParaRPr lang="en-SE" dirty="0">
              <a:solidFill>
                <a:schemeClr val="accent4"/>
              </a:solidFill>
            </a:endParaRPr>
          </a:p>
          <a:p>
            <a:r>
              <a:rPr lang="en-SE" dirty="0">
                <a:solidFill>
                  <a:schemeClr val="accent4"/>
                </a:solidFill>
              </a:rPr>
              <a:t>We have that In and Out compute values in terms of Sets. These sets can be sets of Expressions or Variables depending on our analysis. Since we are interested in DAA, we will use a function "isDead" to intepret the result computed by in and out, so that we know if an assignment is dead or not. </a:t>
            </a:r>
          </a:p>
          <a:p>
            <a:endParaRPr lang="en-SE" dirty="0">
              <a:solidFill>
                <a:schemeClr val="accent4"/>
              </a:solidFill>
            </a:endParaRPr>
          </a:p>
          <a:p>
            <a:endParaRPr lang="en-SE" dirty="0">
              <a:solidFill>
                <a:schemeClr val="accent4"/>
              </a:solidFill>
            </a:endParaRPr>
          </a:p>
          <a:p>
            <a:r>
              <a:rPr lang="en-SE" dirty="0">
                <a:solidFill>
                  <a:schemeClr val="accent4"/>
                </a:solidFill>
              </a:rPr>
              <a:t>This is the static graph. In reality we would have many more instances.</a:t>
            </a:r>
            <a:br>
              <a:rPr lang="en-SE" dirty="0">
                <a:solidFill>
                  <a:schemeClr val="accent4"/>
                </a:solidFill>
              </a:rPr>
            </a:br>
            <a:br>
              <a:rPr lang="en-SE" dirty="0">
                <a:solidFill>
                  <a:schemeClr val="accent4"/>
                </a:solidFill>
              </a:rPr>
            </a:br>
            <a:br>
              <a:rPr lang="en-SE" dirty="0">
                <a:solidFill>
                  <a:schemeClr val="accent4"/>
                </a:solidFill>
              </a:rPr>
            </a:br>
            <a:r>
              <a:rPr lang="en-SE" dirty="0">
                <a:solidFill>
                  <a:schemeClr val="accent4"/>
                </a:solidFill>
              </a:rPr>
              <a:t>Each of these functions can be implemented as attributes</a:t>
            </a:r>
            <a:br>
              <a:rPr lang="en-SE" dirty="0">
                <a:solidFill>
                  <a:schemeClr val="accent4"/>
                </a:solidFill>
              </a:rPr>
            </a:br>
            <a:br>
              <a:rPr lang="en-SE" dirty="0">
                <a:solidFill>
                  <a:schemeClr val="accent4"/>
                </a:solidFill>
              </a:rPr>
            </a:br>
            <a:endParaRPr lang="en-SE" dirty="0">
              <a:solidFill>
                <a:schemeClr val="accent4"/>
              </a:solidFill>
            </a:endParaRPr>
          </a:p>
          <a:p>
            <a:endParaRPr lang="en-SE" dirty="0">
              <a:solidFill>
                <a:schemeClr val="accent4"/>
              </a:solidFill>
            </a:endParaRPr>
          </a:p>
          <a:p>
            <a:r>
              <a:rPr lang="en-SE" dirty="0">
                <a:solidFill>
                  <a:schemeClr val="accent4"/>
                </a:solidFill>
              </a:rPr>
              <a:t>Let's cosndier a concerete example.</a:t>
            </a:r>
          </a:p>
        </p:txBody>
      </p:sp>
      <p:sp>
        <p:nvSpPr>
          <p:cNvPr id="4" name="Slide Number Placeholder 3">
            <a:extLst>
              <a:ext uri="{FF2B5EF4-FFF2-40B4-BE49-F238E27FC236}">
                <a16:creationId xmlns:a16="http://schemas.microsoft.com/office/drawing/2014/main" id="{F6CAD6B2-7FE7-C13F-1C30-9362AFDE0315}"/>
              </a:ext>
            </a:extLst>
          </p:cNvPr>
          <p:cNvSpPr>
            <a:spLocks noGrp="1"/>
          </p:cNvSpPr>
          <p:nvPr>
            <p:ph type="sldNum" sz="quarter" idx="5"/>
          </p:nvPr>
        </p:nvSpPr>
        <p:spPr/>
        <p:txBody>
          <a:bodyPr/>
          <a:lstStyle/>
          <a:p>
            <a:fld id="{4DF8EF02-AA90-4E21-BBAD-43E55781DC1A}" type="slidenum">
              <a:rPr lang="sv-SE" smtClean="0"/>
              <a:t>24</a:t>
            </a:fld>
            <a:endParaRPr lang="sv-SE"/>
          </a:p>
        </p:txBody>
      </p:sp>
    </p:spTree>
    <p:extLst>
      <p:ext uri="{BB962C8B-B14F-4D97-AF65-F5344CB8AC3E}">
        <p14:creationId xmlns:p14="http://schemas.microsoft.com/office/powerpoint/2010/main" val="303319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a:p>
            <a:r>
              <a:rPr lang="en-SE"/>
              <a:t>We have a while loop and therefore we have a cycle.</a:t>
            </a:r>
          </a:p>
          <a:p>
            <a:endParaRPr lang="en-SE"/>
          </a:p>
        </p:txBody>
      </p:sp>
      <p:sp>
        <p:nvSpPr>
          <p:cNvPr id="4" name="Slide Number Placeholder 3"/>
          <p:cNvSpPr>
            <a:spLocks noGrp="1"/>
          </p:cNvSpPr>
          <p:nvPr>
            <p:ph type="sldNum" sz="quarter" idx="5"/>
          </p:nvPr>
        </p:nvSpPr>
        <p:spPr/>
        <p:txBody>
          <a:bodyPr/>
          <a:lstStyle/>
          <a:p>
            <a:fld id="{4DF8EF02-AA90-4E21-BBAD-43E55781DC1A}" type="slidenum">
              <a:rPr lang="sv-SE" smtClean="0"/>
              <a:t>25</a:t>
            </a:fld>
            <a:endParaRPr lang="sv-SE"/>
          </a:p>
        </p:txBody>
      </p:sp>
    </p:spTree>
    <p:extLst>
      <p:ext uri="{BB962C8B-B14F-4D97-AF65-F5344CB8AC3E}">
        <p14:creationId xmlns:p14="http://schemas.microsoft.com/office/powerpoint/2010/main" val="3053879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accent4"/>
                </a:solidFill>
              </a:rPr>
              <a:t>A</a:t>
            </a:r>
            <a:r>
              <a:rPr lang="en-SE">
                <a:solidFill>
                  <a:schemeClr val="accent4"/>
                </a:solidFill>
              </a:rPr>
              <a:t>re basically RAGs but reference are resolved at compile time.</a:t>
            </a:r>
          </a:p>
          <a:p>
            <a:endParaRPr lang="en-SE">
              <a:solidFill>
                <a:schemeClr val="accent4"/>
              </a:solidFill>
            </a:endParaRPr>
          </a:p>
          <a:p>
            <a:endParaRPr lang="en-SE">
              <a:solidFill>
                <a:schemeClr val="accent4"/>
              </a:solidFill>
            </a:endParaRPr>
          </a:p>
          <a:p>
            <a:r>
              <a:rPr lang="en-SE">
                <a:solidFill>
                  <a:schemeClr val="accent4"/>
                </a:solidFill>
              </a:rPr>
              <a:t>Since our algorithm depends indirectly on the BasicStacked, I will start with this algorithm and I will explain how it works.</a:t>
            </a:r>
          </a:p>
        </p:txBody>
      </p:sp>
      <p:sp>
        <p:nvSpPr>
          <p:cNvPr id="4" name="Slide Number Placeholder 3"/>
          <p:cNvSpPr>
            <a:spLocks noGrp="1"/>
          </p:cNvSpPr>
          <p:nvPr>
            <p:ph type="sldNum" sz="quarter" idx="5"/>
          </p:nvPr>
        </p:nvSpPr>
        <p:spPr/>
        <p:txBody>
          <a:bodyPr/>
          <a:lstStyle/>
          <a:p>
            <a:fld id="{4DF8EF02-AA90-4E21-BBAD-43E55781DC1A}" type="slidenum">
              <a:rPr lang="sv-SE" smtClean="0"/>
              <a:t>26</a:t>
            </a:fld>
            <a:endParaRPr lang="sv-SE"/>
          </a:p>
        </p:txBody>
      </p:sp>
    </p:spTree>
    <p:extLst>
      <p:ext uri="{BB962C8B-B14F-4D97-AF65-F5344CB8AC3E}">
        <p14:creationId xmlns:p14="http://schemas.microsoft.com/office/powerpoint/2010/main" val="3040960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0FC6F-A56C-48A6-D809-FD4AA224A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76F51-F869-60B8-CA49-167EA53B4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134D2-0CE4-7249-1186-E24F7C658DB2}"/>
              </a:ext>
            </a:extLst>
          </p:cNvPr>
          <p:cNvSpPr>
            <a:spLocks noGrp="1"/>
          </p:cNvSpPr>
          <p:nvPr>
            <p:ph type="body" idx="1"/>
          </p:nvPr>
        </p:nvSpPr>
        <p:spPr/>
        <p:txBody>
          <a:bodyPr/>
          <a:lstStyle/>
          <a:p>
            <a:endParaRPr lang="en-SE"/>
          </a:p>
        </p:txBody>
      </p:sp>
      <p:sp>
        <p:nvSpPr>
          <p:cNvPr id="4" name="Slide Number Placeholder 3">
            <a:extLst>
              <a:ext uri="{FF2B5EF4-FFF2-40B4-BE49-F238E27FC236}">
                <a16:creationId xmlns:a16="http://schemas.microsoft.com/office/drawing/2014/main" id="{BBFB7A5D-468B-09BE-FF0B-36FAA51A9BCD}"/>
              </a:ext>
            </a:extLst>
          </p:cNvPr>
          <p:cNvSpPr>
            <a:spLocks noGrp="1"/>
          </p:cNvSpPr>
          <p:nvPr>
            <p:ph type="sldNum" sz="quarter" idx="5"/>
          </p:nvPr>
        </p:nvSpPr>
        <p:spPr/>
        <p:txBody>
          <a:bodyPr/>
          <a:lstStyle/>
          <a:p>
            <a:fld id="{4DF8EF02-AA90-4E21-BBAD-43E55781DC1A}" type="slidenum">
              <a:rPr lang="sv-SE" smtClean="0"/>
              <a:t>27</a:t>
            </a:fld>
            <a:endParaRPr lang="sv-SE"/>
          </a:p>
        </p:txBody>
      </p:sp>
    </p:spTree>
    <p:extLst>
      <p:ext uri="{BB962C8B-B14F-4D97-AF65-F5344CB8AC3E}">
        <p14:creationId xmlns:p14="http://schemas.microsoft.com/office/powerpoint/2010/main" val="3581920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52329-2A97-CAD9-F2B8-63FBF35FA9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0736B-3A90-B981-0237-C4FF7AE8B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A6336-2CBA-AF0C-3E4E-9D978570B128}"/>
              </a:ext>
            </a:extLst>
          </p:cNvPr>
          <p:cNvSpPr>
            <a:spLocks noGrp="1"/>
          </p:cNvSpPr>
          <p:nvPr>
            <p:ph type="body" idx="1"/>
          </p:nvPr>
        </p:nvSpPr>
        <p:spPr/>
        <p:txBody>
          <a:bodyPr/>
          <a:lstStyle/>
          <a:p>
            <a:r>
              <a:rPr lang="en-SE" dirty="0"/>
              <a:t>Here we have a snapshow of the static attribute dependencies in ExtendJ. As you can see changing a single attribute here might change the circularity of other attributes.</a:t>
            </a:r>
          </a:p>
        </p:txBody>
      </p:sp>
      <p:sp>
        <p:nvSpPr>
          <p:cNvPr id="4" name="Slide Number Placeholder 3">
            <a:extLst>
              <a:ext uri="{FF2B5EF4-FFF2-40B4-BE49-F238E27FC236}">
                <a16:creationId xmlns:a16="http://schemas.microsoft.com/office/drawing/2014/main" id="{CAC09002-81CA-B5D9-3E24-CFD7C041C419}"/>
              </a:ext>
            </a:extLst>
          </p:cNvPr>
          <p:cNvSpPr>
            <a:spLocks noGrp="1"/>
          </p:cNvSpPr>
          <p:nvPr>
            <p:ph type="sldNum" sz="quarter" idx="5"/>
          </p:nvPr>
        </p:nvSpPr>
        <p:spPr/>
        <p:txBody>
          <a:bodyPr/>
          <a:lstStyle/>
          <a:p>
            <a:fld id="{4DF8EF02-AA90-4E21-BBAD-43E55781DC1A}" type="slidenum">
              <a:rPr lang="sv-SE" smtClean="0"/>
              <a:t>28</a:t>
            </a:fld>
            <a:endParaRPr lang="sv-SE"/>
          </a:p>
        </p:txBody>
      </p:sp>
    </p:spTree>
    <p:extLst>
      <p:ext uri="{BB962C8B-B14F-4D97-AF65-F5344CB8AC3E}">
        <p14:creationId xmlns:p14="http://schemas.microsoft.com/office/powerpoint/2010/main" val="2827222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FD42E-4BA1-2687-7A7B-D726123ED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E9FBA-8A40-1401-7F82-3DFEC1DD7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DA102-9BCF-5E31-D320-E5000E1601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200">
                <a:solidFill>
                  <a:schemeClr val="accent2"/>
                </a:solidFill>
                <a:latin typeface="Avenir Book" panose="02000503020000020003" pitchFamily="2" charset="0"/>
                <a:ea typeface="+mj-ea"/>
                <a:cs typeface="+mj-cs"/>
              </a:rPr>
              <a:t>, i.e., </a:t>
            </a:r>
            <a:r>
              <a:rPr lang="en-GB" sz="1200">
                <a:solidFill>
                  <a:schemeClr val="accent2"/>
                </a:solidFill>
                <a:latin typeface="Avenir Book" panose="02000503020000020003" pitchFamily="2" charset="0"/>
                <a:ea typeface="+mj-ea"/>
                <a:cs typeface="+mj-cs"/>
              </a:rPr>
              <a:t>it will be cached only after all attributes in the fixed-point computation reach a fixed-point.</a:t>
            </a:r>
            <a:endParaRPr lang="en-SE" sz="1200">
              <a:solidFill>
                <a:schemeClr val="accent2"/>
              </a:solidFill>
              <a:latin typeface="Avenir Book" panose="02000503020000020003" pitchFamily="2" charset="0"/>
              <a:ea typeface="+mj-ea"/>
              <a:cs typeface="+mj-cs"/>
            </a:endParaRPr>
          </a:p>
        </p:txBody>
      </p:sp>
      <p:sp>
        <p:nvSpPr>
          <p:cNvPr id="4" name="Slide Number Placeholder 3">
            <a:extLst>
              <a:ext uri="{FF2B5EF4-FFF2-40B4-BE49-F238E27FC236}">
                <a16:creationId xmlns:a16="http://schemas.microsoft.com/office/drawing/2014/main" id="{89807B20-9D4B-9780-ED7B-331AFA51F211}"/>
              </a:ext>
            </a:extLst>
          </p:cNvPr>
          <p:cNvSpPr>
            <a:spLocks noGrp="1"/>
          </p:cNvSpPr>
          <p:nvPr>
            <p:ph type="sldNum" sz="quarter" idx="5"/>
          </p:nvPr>
        </p:nvSpPr>
        <p:spPr/>
        <p:txBody>
          <a:bodyPr/>
          <a:lstStyle/>
          <a:p>
            <a:fld id="{4DF8EF02-AA90-4E21-BBAD-43E55781DC1A}" type="slidenum">
              <a:rPr lang="sv-SE" smtClean="0"/>
              <a:t>29</a:t>
            </a:fld>
            <a:endParaRPr lang="sv-SE"/>
          </a:p>
        </p:txBody>
      </p:sp>
    </p:spTree>
    <p:extLst>
      <p:ext uri="{BB962C8B-B14F-4D97-AF65-F5344CB8AC3E}">
        <p14:creationId xmlns:p14="http://schemas.microsoft.com/office/powerpoint/2010/main" val="1628330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t>Attributes</a:t>
            </a:r>
          </a:p>
          <a:p>
            <a:endParaRPr lang="en-SE"/>
          </a:p>
          <a:p>
            <a:r>
              <a:rPr lang="en-SE"/>
              <a:t>C is not red immediatley. </a:t>
            </a:r>
          </a:p>
          <a:p>
            <a:r>
              <a:rPr lang="en-SE"/>
              <a:t>Color intensity.</a:t>
            </a:r>
          </a:p>
        </p:txBody>
      </p:sp>
      <p:sp>
        <p:nvSpPr>
          <p:cNvPr id="4" name="Slide Number Placeholder 3"/>
          <p:cNvSpPr>
            <a:spLocks noGrp="1"/>
          </p:cNvSpPr>
          <p:nvPr>
            <p:ph type="sldNum" sz="quarter" idx="5"/>
          </p:nvPr>
        </p:nvSpPr>
        <p:spPr/>
        <p:txBody>
          <a:bodyPr/>
          <a:lstStyle/>
          <a:p>
            <a:fld id="{4DF8EF02-AA90-4E21-BBAD-43E55781DC1A}" type="slidenum">
              <a:rPr lang="sv-SE" smtClean="0"/>
              <a:t>30</a:t>
            </a:fld>
            <a:endParaRPr lang="sv-SE"/>
          </a:p>
        </p:txBody>
      </p:sp>
    </p:spTree>
    <p:extLst>
      <p:ext uri="{BB962C8B-B14F-4D97-AF65-F5344CB8AC3E}">
        <p14:creationId xmlns:p14="http://schemas.microsoft.com/office/powerpoint/2010/main" val="301696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BC6C1-8F59-ABED-D80F-F673DF429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23520-C114-2DDD-4109-B0E828806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8F439D-2146-7D2E-6D04-97DFB0DA4B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200" b="1" i="1" dirty="0">
                <a:solidFill>
                  <a:schemeClr val="accent2"/>
                </a:solidFill>
                <a:latin typeface="Avenir Book" panose="02000503020000020003" pitchFamily="2" charset="0"/>
                <a:ea typeface="+mj-ea"/>
                <a:cs typeface="+mj-cs"/>
              </a:rPr>
              <a:t>Static Analysers are everywhere, and if you have ever coded anything, you might have used them in different ways, for instance, detect bugs in our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sz="1200" b="1" i="1" dirty="0">
              <a:solidFill>
                <a:schemeClr val="accent2"/>
              </a:solidFill>
              <a:latin typeface="Avenir Book" panose="02000503020000020003" pitchFamily="2"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E" sz="1200" b="1" i="1" dirty="0">
                <a:solidFill>
                  <a:schemeClr val="accent2"/>
                </a:solidFill>
                <a:latin typeface="Avenir Book" panose="02000503020000020003" pitchFamily="2" charset="0"/>
                <a:ea typeface="+mj-ea"/>
                <a:cs typeface="+mj-cs"/>
              </a:rPr>
              <a:t>For example, let’s consider, the following piece of code which is supposed to compute the n-th number of the fibonacci sequence. But there is an error in the code. A good static analyser would tell use that The assignment at line 6 is dead”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sz="1200" b="1" i="1" dirty="0">
              <a:solidFill>
                <a:schemeClr val="accent2"/>
              </a:solidFill>
              <a:latin typeface="Avenir Book" panose="02000503020000020003" pitchFamily="2"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E" sz="1200" b="1" i="1" dirty="0">
                <a:solidFill>
                  <a:schemeClr val="accent2"/>
                </a:solidFill>
                <a:latin typeface="Avenir Book" panose="02000503020000020003" pitchFamily="2" charset="0"/>
                <a:ea typeface="+mj-ea"/>
                <a:cs typeface="+mj-cs"/>
              </a:rPr>
              <a:t>Let us consider this other example, where depending ot the value of b we might get a null pointer exception.  If b is false, we never initalise x and when we tri to access the method toString we get a null point exception. Also here, a good static analyser would tell us that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sz="1200" b="1" i="1" dirty="0">
              <a:solidFill>
                <a:schemeClr val="accent2"/>
              </a:solidFill>
              <a:latin typeface="Avenir Book" panose="02000503020000020003" pitchFamily="2"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E" sz="1200" b="1" i="1" dirty="0">
              <a:solidFill>
                <a:schemeClr val="accent2"/>
              </a:solidFill>
              <a:latin typeface="Avenir Book" panose="02000503020000020003" pitchFamily="2" charset="0"/>
              <a:ea typeface="+mj-ea"/>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E" sz="1200" b="1" i="1" dirty="0">
              <a:solidFill>
                <a:schemeClr val="accent2"/>
              </a:solidFill>
              <a:latin typeface="Avenir Book" panose="02000503020000020003" pitchFamily="2" charset="0"/>
              <a:ea typeface="+mj-ea"/>
              <a:cs typeface="+mj-cs"/>
            </a:endParaRPr>
          </a:p>
        </p:txBody>
      </p:sp>
      <p:sp>
        <p:nvSpPr>
          <p:cNvPr id="4" name="Slide Number Placeholder 3">
            <a:extLst>
              <a:ext uri="{FF2B5EF4-FFF2-40B4-BE49-F238E27FC236}">
                <a16:creationId xmlns:a16="http://schemas.microsoft.com/office/drawing/2014/main" id="{8E0B4DCB-3BE8-564C-2EA8-3B1174323651}"/>
              </a:ext>
            </a:extLst>
          </p:cNvPr>
          <p:cNvSpPr>
            <a:spLocks noGrp="1"/>
          </p:cNvSpPr>
          <p:nvPr>
            <p:ph type="sldNum" sz="quarter" idx="5"/>
          </p:nvPr>
        </p:nvSpPr>
        <p:spPr/>
        <p:txBody>
          <a:bodyPr/>
          <a:lstStyle/>
          <a:p>
            <a:fld id="{4DF8EF02-AA90-4E21-BBAD-43E55781DC1A}" type="slidenum">
              <a:rPr lang="sv-SE" smtClean="0"/>
              <a:t>4</a:t>
            </a:fld>
            <a:endParaRPr lang="sv-SE" dirty="0"/>
          </a:p>
        </p:txBody>
      </p:sp>
    </p:spTree>
    <p:extLst>
      <p:ext uri="{BB962C8B-B14F-4D97-AF65-F5344CB8AC3E}">
        <p14:creationId xmlns:p14="http://schemas.microsoft.com/office/powerpoint/2010/main" val="2128960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86578-5358-F1A4-4FAD-8CE3D8C332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B0C2F-EA0A-AEF6-E5C4-5B22C3DCC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8C46AA-9B9E-22BA-9CF9-010F95B33FE7}"/>
              </a:ext>
            </a:extLst>
          </p:cNvPr>
          <p:cNvSpPr>
            <a:spLocks noGrp="1"/>
          </p:cNvSpPr>
          <p:nvPr>
            <p:ph type="body" idx="1"/>
          </p:nvPr>
        </p:nvSpPr>
        <p:spPr/>
        <p:txBody>
          <a:bodyPr/>
          <a:lstStyle/>
          <a:p>
            <a:endParaRPr lang="en-SE"/>
          </a:p>
        </p:txBody>
      </p:sp>
      <p:sp>
        <p:nvSpPr>
          <p:cNvPr id="4" name="Slide Number Placeholder 3">
            <a:extLst>
              <a:ext uri="{FF2B5EF4-FFF2-40B4-BE49-F238E27FC236}">
                <a16:creationId xmlns:a16="http://schemas.microsoft.com/office/drawing/2014/main" id="{2636EB61-957A-9897-BCD8-5452E6E04D5C}"/>
              </a:ext>
            </a:extLst>
          </p:cNvPr>
          <p:cNvSpPr>
            <a:spLocks noGrp="1"/>
          </p:cNvSpPr>
          <p:nvPr>
            <p:ph type="sldNum" sz="quarter" idx="5"/>
          </p:nvPr>
        </p:nvSpPr>
        <p:spPr/>
        <p:txBody>
          <a:bodyPr/>
          <a:lstStyle/>
          <a:p>
            <a:fld id="{4DF8EF02-AA90-4E21-BBAD-43E55781DC1A}" type="slidenum">
              <a:rPr lang="sv-SE" smtClean="0"/>
              <a:t>31</a:t>
            </a:fld>
            <a:endParaRPr lang="sv-SE"/>
          </a:p>
        </p:txBody>
      </p:sp>
    </p:spTree>
    <p:extLst>
      <p:ext uri="{BB962C8B-B14F-4D97-AF65-F5344CB8AC3E}">
        <p14:creationId xmlns:p14="http://schemas.microsoft.com/office/powerpoint/2010/main" val="1488885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Here is an overview of our apporach</a:t>
            </a:r>
          </a:p>
        </p:txBody>
      </p:sp>
      <p:sp>
        <p:nvSpPr>
          <p:cNvPr id="4" name="Slide Number Placeholder 3"/>
          <p:cNvSpPr>
            <a:spLocks noGrp="1"/>
          </p:cNvSpPr>
          <p:nvPr>
            <p:ph type="sldNum" sz="quarter" idx="5"/>
          </p:nvPr>
        </p:nvSpPr>
        <p:spPr/>
        <p:txBody>
          <a:bodyPr/>
          <a:lstStyle/>
          <a:p>
            <a:fld id="{4DF8EF02-AA90-4E21-BBAD-43E55781DC1A}" type="slidenum">
              <a:rPr lang="sv-SE" smtClean="0"/>
              <a:t>32</a:t>
            </a:fld>
            <a:endParaRPr lang="sv-SE"/>
          </a:p>
        </p:txBody>
      </p:sp>
    </p:spTree>
    <p:extLst>
      <p:ext uri="{BB962C8B-B14F-4D97-AF65-F5344CB8AC3E}">
        <p14:creationId xmlns:p14="http://schemas.microsoft.com/office/powerpoint/2010/main" val="768854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accent2"/>
                </a:solidFill>
                <a:latin typeface="Avenir Book" panose="02000503020000020003" pitchFamily="2" charset="0"/>
                <a:ea typeface="+mj-ea"/>
                <a:cs typeface="+mj-cs"/>
              </a:rPr>
              <a:t>A trivial SCC is a SCC with a single node not connected to itself.</a:t>
            </a:r>
            <a:endParaRPr lang="en-SE" sz="1200" dirty="0">
              <a:solidFill>
                <a:schemeClr val="accent2"/>
              </a:solidFill>
              <a:latin typeface="Avenir Book" panose="02000503020000020003" pitchFamily="2" charset="0"/>
              <a:ea typeface="+mj-ea"/>
              <a:cs typeface="+mj-cs"/>
            </a:endParaRPr>
          </a:p>
        </p:txBody>
      </p:sp>
      <p:sp>
        <p:nvSpPr>
          <p:cNvPr id="4" name="Slide Number Placeholder 3"/>
          <p:cNvSpPr>
            <a:spLocks noGrp="1"/>
          </p:cNvSpPr>
          <p:nvPr>
            <p:ph type="sldNum" sz="quarter" idx="5"/>
          </p:nvPr>
        </p:nvSpPr>
        <p:spPr/>
        <p:txBody>
          <a:bodyPr/>
          <a:lstStyle/>
          <a:p>
            <a:fld id="{4DF8EF02-AA90-4E21-BBAD-43E55781DC1A}" type="slidenum">
              <a:rPr lang="sv-SE" smtClean="0"/>
              <a:t>33</a:t>
            </a:fld>
            <a:endParaRPr lang="sv-SE"/>
          </a:p>
        </p:txBody>
      </p:sp>
    </p:spTree>
    <p:extLst>
      <p:ext uri="{BB962C8B-B14F-4D97-AF65-F5344CB8AC3E}">
        <p14:creationId xmlns:p14="http://schemas.microsoft.com/office/powerpoint/2010/main" val="295616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solidFill>
                  <a:schemeClr val="accent4"/>
                </a:solidFill>
              </a:rPr>
              <a:t>No overhead with fully anotate application like LL1 parser constructions or application with few circular attributes.</a:t>
            </a:r>
          </a:p>
          <a:p>
            <a:endParaRPr lang="en-SE" dirty="0">
              <a:solidFill>
                <a:schemeClr val="accent4"/>
              </a:solidFill>
            </a:endParaRPr>
          </a:p>
        </p:txBody>
      </p:sp>
      <p:sp>
        <p:nvSpPr>
          <p:cNvPr id="4" name="Slide Number Placeholder 3"/>
          <p:cNvSpPr>
            <a:spLocks noGrp="1"/>
          </p:cNvSpPr>
          <p:nvPr>
            <p:ph type="sldNum" sz="quarter" idx="5"/>
          </p:nvPr>
        </p:nvSpPr>
        <p:spPr/>
        <p:txBody>
          <a:bodyPr/>
          <a:lstStyle/>
          <a:p>
            <a:fld id="{4DF8EF02-AA90-4E21-BBAD-43E55781DC1A}" type="slidenum">
              <a:rPr lang="sv-SE" smtClean="0"/>
              <a:t>34</a:t>
            </a:fld>
            <a:endParaRPr lang="sv-SE"/>
          </a:p>
        </p:txBody>
      </p:sp>
    </p:spTree>
    <p:extLst>
      <p:ext uri="{BB962C8B-B14F-4D97-AF65-F5344CB8AC3E}">
        <p14:creationId xmlns:p14="http://schemas.microsoft.com/office/powerpoint/2010/main" val="3040960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B8A26-E2BB-C613-E247-78D4C58E0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1A3AD-9648-6F9D-9EED-E4506D99D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90023-B46A-8FD6-7D14-B8F297DB809F}"/>
              </a:ext>
            </a:extLst>
          </p:cNvPr>
          <p:cNvSpPr>
            <a:spLocks noGrp="1"/>
          </p:cNvSpPr>
          <p:nvPr>
            <p:ph type="body" idx="1"/>
          </p:nvPr>
        </p:nvSpPr>
        <p:spPr/>
        <p:txBody>
          <a:bodyPr/>
          <a:lstStyle/>
          <a:p>
            <a:r>
              <a:rPr lang="en-GB">
                <a:solidFill>
                  <a:schemeClr val="accent4"/>
                </a:solidFill>
              </a:rPr>
              <a:t>We had to limit the evaluation to 5 minutes, otherwise we would still be here waiting</a:t>
            </a:r>
          </a:p>
          <a:p>
            <a:endParaRPr lang="en-GB">
              <a:solidFill>
                <a:schemeClr val="accent4"/>
              </a:solidFill>
            </a:endParaRPr>
          </a:p>
          <a:p>
            <a:r>
              <a:rPr lang="en-SE">
                <a:solidFill>
                  <a:schemeClr val="accent4"/>
                </a:solidFill>
              </a:rPr>
              <a:t>It doesn't scale up with long methods.</a:t>
            </a:r>
          </a:p>
        </p:txBody>
      </p:sp>
      <p:sp>
        <p:nvSpPr>
          <p:cNvPr id="4" name="Slide Number Placeholder 3">
            <a:extLst>
              <a:ext uri="{FF2B5EF4-FFF2-40B4-BE49-F238E27FC236}">
                <a16:creationId xmlns:a16="http://schemas.microsoft.com/office/drawing/2014/main" id="{FCFDF427-252F-752A-C70D-292DD5B46EC3}"/>
              </a:ext>
            </a:extLst>
          </p:cNvPr>
          <p:cNvSpPr>
            <a:spLocks noGrp="1"/>
          </p:cNvSpPr>
          <p:nvPr>
            <p:ph type="sldNum" sz="quarter" idx="5"/>
          </p:nvPr>
        </p:nvSpPr>
        <p:spPr/>
        <p:txBody>
          <a:bodyPr/>
          <a:lstStyle/>
          <a:p>
            <a:fld id="{4DF8EF02-AA90-4E21-BBAD-43E55781DC1A}" type="slidenum">
              <a:rPr lang="sv-SE" smtClean="0"/>
              <a:t>35</a:t>
            </a:fld>
            <a:endParaRPr lang="sv-SE"/>
          </a:p>
        </p:txBody>
      </p:sp>
    </p:spTree>
    <p:extLst>
      <p:ext uri="{BB962C8B-B14F-4D97-AF65-F5344CB8AC3E}">
        <p14:creationId xmlns:p14="http://schemas.microsoft.com/office/powerpoint/2010/main" val="1860597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solidFill>
                <a:schemeClr val="accent4"/>
              </a:solidFill>
            </a:endParaRPr>
          </a:p>
        </p:txBody>
      </p:sp>
      <p:sp>
        <p:nvSpPr>
          <p:cNvPr id="4" name="Slide Number Placeholder 3"/>
          <p:cNvSpPr>
            <a:spLocks noGrp="1"/>
          </p:cNvSpPr>
          <p:nvPr>
            <p:ph type="sldNum" sz="quarter" idx="5"/>
          </p:nvPr>
        </p:nvSpPr>
        <p:spPr/>
        <p:txBody>
          <a:bodyPr/>
          <a:lstStyle/>
          <a:p>
            <a:fld id="{4DF8EF02-AA90-4E21-BBAD-43E55781DC1A}" type="slidenum">
              <a:rPr lang="sv-SE" smtClean="0"/>
              <a:t>36</a:t>
            </a:fld>
            <a:endParaRPr lang="sv-SE"/>
          </a:p>
        </p:txBody>
      </p:sp>
    </p:spTree>
    <p:extLst>
      <p:ext uri="{BB962C8B-B14F-4D97-AF65-F5344CB8AC3E}">
        <p14:creationId xmlns:p14="http://schemas.microsoft.com/office/powerpoint/2010/main" val="3040960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810B-E115-02CC-238A-282005C5D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2B9896-B7F3-9FEB-FED1-7086A11554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D6C0F-2A5A-B92D-40DC-0BB154499F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a:solidFill>
                  <a:srgbClr val="3F4F51"/>
                </a:solidFill>
                <a:effectLst/>
                <a:highlight>
                  <a:srgbClr val="FFFFFF"/>
                </a:highlight>
                <a:latin typeface="Calibri" panose="020F0502020204030204" pitchFamily="34" charset="0"/>
              </a:rPr>
              <a:t>Decision support  tool for selecting benchmarks for specific research questions for Java </a:t>
            </a:r>
            <a:endParaRPr lang="en-GB">
              <a:effectLst/>
              <a:highlight>
                <a:srgbClr val="FFFFFF"/>
              </a:highlight>
            </a:endParaRPr>
          </a:p>
          <a:p>
            <a:endParaRPr lang="en-SE"/>
          </a:p>
          <a:p>
            <a:endParaRPr lang="en-SE"/>
          </a:p>
          <a:p>
            <a:r>
              <a:rPr lang="en-SE"/>
              <a:t>Separate future work and separate artifact from paper.</a:t>
            </a:r>
          </a:p>
          <a:p>
            <a:r>
              <a:rPr lang="en-SE"/>
              <a:t>SRC programming 2024</a:t>
            </a:r>
          </a:p>
          <a:p>
            <a:endParaRPr lang="en-SE"/>
          </a:p>
          <a:p>
            <a:r>
              <a:rPr lang="en-SE"/>
              <a:t>Remove graph.</a:t>
            </a:r>
          </a:p>
          <a:p>
            <a:endParaRPr lang="en-SE"/>
          </a:p>
          <a:p>
            <a:endParaRPr lang="en-SE"/>
          </a:p>
        </p:txBody>
      </p:sp>
      <p:sp>
        <p:nvSpPr>
          <p:cNvPr id="4" name="Slide Number Placeholder 3">
            <a:extLst>
              <a:ext uri="{FF2B5EF4-FFF2-40B4-BE49-F238E27FC236}">
                <a16:creationId xmlns:a16="http://schemas.microsoft.com/office/drawing/2014/main" id="{42CF799F-1E6A-1589-95B8-1A71D9B81CE5}"/>
              </a:ext>
            </a:extLst>
          </p:cNvPr>
          <p:cNvSpPr>
            <a:spLocks noGrp="1"/>
          </p:cNvSpPr>
          <p:nvPr>
            <p:ph type="sldNum" sz="quarter" idx="5"/>
          </p:nvPr>
        </p:nvSpPr>
        <p:spPr/>
        <p:txBody>
          <a:bodyPr/>
          <a:lstStyle/>
          <a:p>
            <a:fld id="{4DF8EF02-AA90-4E21-BBAD-43E55781DC1A}" type="slidenum">
              <a:rPr lang="sv-SE" smtClean="0"/>
              <a:t>37</a:t>
            </a:fld>
            <a:endParaRPr lang="sv-SE"/>
          </a:p>
        </p:txBody>
      </p:sp>
    </p:spTree>
    <p:extLst>
      <p:ext uri="{BB962C8B-B14F-4D97-AF65-F5344CB8AC3E}">
        <p14:creationId xmlns:p14="http://schemas.microsoft.com/office/powerpoint/2010/main" val="798099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4DF8EF02-AA90-4E21-BBAD-43E55781DC1A}" type="slidenum">
              <a:rPr lang="sv-SE" smtClean="0"/>
              <a:t>38</a:t>
            </a:fld>
            <a:endParaRPr lang="sv-SE"/>
          </a:p>
        </p:txBody>
      </p:sp>
    </p:spTree>
    <p:extLst>
      <p:ext uri="{BB962C8B-B14F-4D97-AF65-F5344CB8AC3E}">
        <p14:creationId xmlns:p14="http://schemas.microsoft.com/office/powerpoint/2010/main" val="2335473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1EA7E-31EA-1EEF-77D1-6C59537F5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D7D407-E724-7C48-7990-9A96B712D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B5A79-C147-43C0-7CFD-EAE00470FA92}"/>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61188594-5A91-84B6-77C3-088138DBA91F}"/>
              </a:ext>
            </a:extLst>
          </p:cNvPr>
          <p:cNvSpPr>
            <a:spLocks noGrp="1"/>
          </p:cNvSpPr>
          <p:nvPr>
            <p:ph type="sldNum" sz="quarter" idx="5"/>
          </p:nvPr>
        </p:nvSpPr>
        <p:spPr/>
        <p:txBody>
          <a:bodyPr/>
          <a:lstStyle/>
          <a:p>
            <a:fld id="{4DF8EF02-AA90-4E21-BBAD-43E55781DC1A}" type="slidenum">
              <a:rPr lang="sv-SE" smtClean="0"/>
              <a:t>40</a:t>
            </a:fld>
            <a:endParaRPr lang="sv-SE"/>
          </a:p>
        </p:txBody>
      </p:sp>
    </p:spTree>
    <p:extLst>
      <p:ext uri="{BB962C8B-B14F-4D97-AF65-F5344CB8AC3E}">
        <p14:creationId xmlns:p14="http://schemas.microsoft.com/office/powerpoint/2010/main" val="3583200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CAB6-0A92-0272-023B-0F1B08EA8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1C4C8D-B480-DE93-5DFB-F5BF96ADE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C4EC6-3844-D3FA-94A5-AB2265E9488F}"/>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18939254-719F-51C4-75C7-067DC4E6525C}"/>
              </a:ext>
            </a:extLst>
          </p:cNvPr>
          <p:cNvSpPr>
            <a:spLocks noGrp="1"/>
          </p:cNvSpPr>
          <p:nvPr>
            <p:ph type="sldNum" sz="quarter" idx="5"/>
          </p:nvPr>
        </p:nvSpPr>
        <p:spPr/>
        <p:txBody>
          <a:bodyPr/>
          <a:lstStyle/>
          <a:p>
            <a:fld id="{4DF8EF02-AA90-4E21-BBAD-43E55781DC1A}" type="slidenum">
              <a:rPr lang="sv-SE" smtClean="0"/>
              <a:t>41</a:t>
            </a:fld>
            <a:endParaRPr lang="sv-SE"/>
          </a:p>
        </p:txBody>
      </p:sp>
    </p:spTree>
    <p:extLst>
      <p:ext uri="{BB962C8B-B14F-4D97-AF65-F5344CB8AC3E}">
        <p14:creationId xmlns:p14="http://schemas.microsoft.com/office/powerpoint/2010/main" val="117274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During my PhD I focused on moving the static analyser closer to the developer: why ? </a:t>
            </a:r>
            <a:r>
              <a:rPr lang="en-GB" dirty="0"/>
              <a:t>Because nowadays static </a:t>
            </a:r>
            <a:r>
              <a:rPr lang="en-GB" dirty="0" err="1"/>
              <a:t>analyzers</a:t>
            </a:r>
            <a:r>
              <a:rPr lang="en-GB" dirty="0"/>
              <a:t> are run offline on a remote sever as part of the CI/CD </a:t>
            </a:r>
            <a:r>
              <a:rPr lang="en-GB" dirty="0" err="1"/>
              <a:t>pipelin</a:t>
            </a:r>
            <a:r>
              <a:rPr lang="en-GB" dirty="0"/>
              <a:t> and the feedback to the developer is delayed by hours if not even days. </a:t>
            </a:r>
          </a:p>
          <a:p>
            <a:endParaRPr lang="en-GB" dirty="0"/>
          </a:p>
          <a:p>
            <a:r>
              <a:rPr lang="en-GB" dirty="0"/>
              <a:t>Why? well because the static analyser will perform an exhaustive evaluation</a:t>
            </a:r>
          </a:p>
          <a:p>
            <a:endParaRPr lang="en-GB" dirty="0"/>
          </a:p>
          <a:p>
            <a:r>
              <a:rPr lang="en-GB" dirty="0"/>
              <a:t>On the other hand, if  move the static analyser closer to the developer, we can reduce </a:t>
            </a:r>
            <a:r>
              <a:rPr lang="en-SE" dirty="0"/>
              <a:t>context switch overhead, which implies that fixing bug is less errorprone. So we improve productivity.</a:t>
            </a:r>
          </a:p>
          <a:p>
            <a:endParaRPr lang="en-SE" dirty="0"/>
          </a:p>
          <a:p>
            <a:r>
              <a:rPr lang="en-SE" dirty="0"/>
              <a:t>In order to do so, we need to use a demand driven approach</a:t>
            </a:r>
          </a:p>
          <a:p>
            <a:endParaRPr lang="en-SE" dirty="0"/>
          </a:p>
          <a:p>
            <a:r>
              <a:rPr lang="en-SE" dirty="0"/>
              <a:t>And our goal is that the static analyser should run in around 0.1 seconds.</a:t>
            </a:r>
          </a:p>
          <a:p>
            <a:endParaRPr lang="en-SE" dirty="0"/>
          </a:p>
          <a:p>
            <a:endParaRPr lang="en-SE" dirty="0"/>
          </a:p>
        </p:txBody>
      </p:sp>
      <p:sp>
        <p:nvSpPr>
          <p:cNvPr id="4" name="Slide Number Placeholder 3"/>
          <p:cNvSpPr>
            <a:spLocks noGrp="1"/>
          </p:cNvSpPr>
          <p:nvPr>
            <p:ph type="sldNum" sz="quarter" idx="5"/>
          </p:nvPr>
        </p:nvSpPr>
        <p:spPr/>
        <p:txBody>
          <a:bodyPr/>
          <a:lstStyle/>
          <a:p>
            <a:fld id="{4DF8EF02-AA90-4E21-BBAD-43E55781DC1A}" type="slidenum">
              <a:rPr lang="sv-SE" smtClean="0"/>
              <a:t>5</a:t>
            </a:fld>
            <a:endParaRPr lang="sv-SE"/>
          </a:p>
        </p:txBody>
      </p:sp>
    </p:spTree>
    <p:extLst>
      <p:ext uri="{BB962C8B-B14F-4D97-AF65-F5344CB8AC3E}">
        <p14:creationId xmlns:p14="http://schemas.microsoft.com/office/powerpoint/2010/main" val="1966998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521E8-99C4-6E44-8999-CDDFC8F81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24736-CB38-D6D1-37D8-00C51480F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ACDEA-8AD0-B724-F45D-B28132B9E478}"/>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9D9694F3-0A17-2889-93AB-9D97FBA012B8}"/>
              </a:ext>
            </a:extLst>
          </p:cNvPr>
          <p:cNvSpPr>
            <a:spLocks noGrp="1"/>
          </p:cNvSpPr>
          <p:nvPr>
            <p:ph type="sldNum" sz="quarter" idx="5"/>
          </p:nvPr>
        </p:nvSpPr>
        <p:spPr/>
        <p:txBody>
          <a:bodyPr/>
          <a:lstStyle/>
          <a:p>
            <a:fld id="{4DF8EF02-AA90-4E21-BBAD-43E55781DC1A}" type="slidenum">
              <a:rPr lang="sv-SE" smtClean="0"/>
              <a:t>42</a:t>
            </a:fld>
            <a:endParaRPr lang="sv-SE"/>
          </a:p>
        </p:txBody>
      </p:sp>
    </p:spTree>
    <p:extLst>
      <p:ext uri="{BB962C8B-B14F-4D97-AF65-F5344CB8AC3E}">
        <p14:creationId xmlns:p14="http://schemas.microsoft.com/office/powerpoint/2010/main" val="1777430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4D150-CCA2-86F6-E7D4-D89B9B63F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D4700-66E0-4A53-82A7-959BA312AD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7BF2AD-E275-3900-9D26-E6BD2F1AC2FA}"/>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F28B1CE4-5972-02FF-CA67-6C35C854832A}"/>
              </a:ext>
            </a:extLst>
          </p:cNvPr>
          <p:cNvSpPr>
            <a:spLocks noGrp="1"/>
          </p:cNvSpPr>
          <p:nvPr>
            <p:ph type="sldNum" sz="quarter" idx="5"/>
          </p:nvPr>
        </p:nvSpPr>
        <p:spPr/>
        <p:txBody>
          <a:bodyPr/>
          <a:lstStyle/>
          <a:p>
            <a:fld id="{4DF8EF02-AA90-4E21-BBAD-43E55781DC1A}" type="slidenum">
              <a:rPr lang="sv-SE" smtClean="0"/>
              <a:t>43</a:t>
            </a:fld>
            <a:endParaRPr lang="sv-SE"/>
          </a:p>
        </p:txBody>
      </p:sp>
    </p:spTree>
    <p:extLst>
      <p:ext uri="{BB962C8B-B14F-4D97-AF65-F5344CB8AC3E}">
        <p14:creationId xmlns:p14="http://schemas.microsoft.com/office/powerpoint/2010/main" val="21103746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83FE0-5582-020B-F498-274EA3F27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266BC-991C-94E9-CC33-0DB1193057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8D41F-FDDD-C07D-A901-F49CAC07605A}"/>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B982EB8D-E95A-4091-610D-E72DC8B2FF1B}"/>
              </a:ext>
            </a:extLst>
          </p:cNvPr>
          <p:cNvSpPr>
            <a:spLocks noGrp="1"/>
          </p:cNvSpPr>
          <p:nvPr>
            <p:ph type="sldNum" sz="quarter" idx="5"/>
          </p:nvPr>
        </p:nvSpPr>
        <p:spPr/>
        <p:txBody>
          <a:bodyPr/>
          <a:lstStyle/>
          <a:p>
            <a:fld id="{4DF8EF02-AA90-4E21-BBAD-43E55781DC1A}" type="slidenum">
              <a:rPr lang="sv-SE" smtClean="0"/>
              <a:t>44</a:t>
            </a:fld>
            <a:endParaRPr lang="sv-SE"/>
          </a:p>
        </p:txBody>
      </p:sp>
    </p:spTree>
    <p:extLst>
      <p:ext uri="{BB962C8B-B14F-4D97-AF65-F5344CB8AC3E}">
        <p14:creationId xmlns:p14="http://schemas.microsoft.com/office/powerpoint/2010/main" val="2770667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2C24-45D7-35BF-4DBB-01E2F2B1A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A31E2-69E9-FF95-7A0C-93503C74E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09513-EF59-606B-A5B9-E77E855DDC88}"/>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45D464A1-F6E5-5617-06BF-909B7DE0CD54}"/>
              </a:ext>
            </a:extLst>
          </p:cNvPr>
          <p:cNvSpPr>
            <a:spLocks noGrp="1"/>
          </p:cNvSpPr>
          <p:nvPr>
            <p:ph type="sldNum" sz="quarter" idx="5"/>
          </p:nvPr>
        </p:nvSpPr>
        <p:spPr/>
        <p:txBody>
          <a:bodyPr/>
          <a:lstStyle/>
          <a:p>
            <a:fld id="{4DF8EF02-AA90-4E21-BBAD-43E55781DC1A}" type="slidenum">
              <a:rPr lang="sv-SE" smtClean="0"/>
              <a:t>45</a:t>
            </a:fld>
            <a:endParaRPr lang="sv-SE"/>
          </a:p>
        </p:txBody>
      </p:sp>
    </p:spTree>
    <p:extLst>
      <p:ext uri="{BB962C8B-B14F-4D97-AF65-F5344CB8AC3E}">
        <p14:creationId xmlns:p14="http://schemas.microsoft.com/office/powerpoint/2010/main" val="3354404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9BB7-6F83-505C-2B1D-BB4CC13C89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2755D-419C-0122-E5DA-890D202CCA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43D42-2FF8-CB64-D02D-4FCB11D16837}"/>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4C35451E-C6EE-6B90-85B2-FFC33EDEB74D}"/>
              </a:ext>
            </a:extLst>
          </p:cNvPr>
          <p:cNvSpPr>
            <a:spLocks noGrp="1"/>
          </p:cNvSpPr>
          <p:nvPr>
            <p:ph type="sldNum" sz="quarter" idx="5"/>
          </p:nvPr>
        </p:nvSpPr>
        <p:spPr/>
        <p:txBody>
          <a:bodyPr/>
          <a:lstStyle/>
          <a:p>
            <a:fld id="{4DF8EF02-AA90-4E21-BBAD-43E55781DC1A}" type="slidenum">
              <a:rPr lang="sv-SE" smtClean="0"/>
              <a:t>46</a:t>
            </a:fld>
            <a:endParaRPr lang="sv-SE"/>
          </a:p>
        </p:txBody>
      </p:sp>
    </p:spTree>
    <p:extLst>
      <p:ext uri="{BB962C8B-B14F-4D97-AF65-F5344CB8AC3E}">
        <p14:creationId xmlns:p14="http://schemas.microsoft.com/office/powerpoint/2010/main" val="3882619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4DF8EF02-AA90-4E21-BBAD-43E55781DC1A}" type="slidenum">
              <a:rPr lang="sv-SE" smtClean="0"/>
              <a:t>47</a:t>
            </a:fld>
            <a:endParaRPr lang="sv-SE"/>
          </a:p>
        </p:txBody>
      </p:sp>
    </p:spTree>
    <p:extLst>
      <p:ext uri="{BB962C8B-B14F-4D97-AF65-F5344CB8AC3E}">
        <p14:creationId xmlns:p14="http://schemas.microsoft.com/office/powerpoint/2010/main" val="2158262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4DF8EF02-AA90-4E21-BBAD-43E55781DC1A}" type="slidenum">
              <a:rPr lang="sv-SE" smtClean="0"/>
              <a:t>48</a:t>
            </a:fld>
            <a:endParaRPr lang="sv-SE"/>
          </a:p>
        </p:txBody>
      </p:sp>
    </p:spTree>
    <p:extLst>
      <p:ext uri="{BB962C8B-B14F-4D97-AF65-F5344CB8AC3E}">
        <p14:creationId xmlns:p14="http://schemas.microsoft.com/office/powerpoint/2010/main" val="8384676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4DF8EF02-AA90-4E21-BBAD-43E55781DC1A}" type="slidenum">
              <a:rPr lang="sv-SE" smtClean="0"/>
              <a:t>49</a:t>
            </a:fld>
            <a:endParaRPr lang="sv-SE"/>
          </a:p>
        </p:txBody>
      </p:sp>
    </p:spTree>
    <p:extLst>
      <p:ext uri="{BB962C8B-B14F-4D97-AF65-F5344CB8AC3E}">
        <p14:creationId xmlns:p14="http://schemas.microsoft.com/office/powerpoint/2010/main" val="2188336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BA671-87D4-A925-277D-979A6EEECF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F6F24D-0F8E-00CC-315B-817D0570BF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83ADC-0D43-A46E-0950-DB5991E122DC}"/>
              </a:ext>
            </a:extLst>
          </p:cNvPr>
          <p:cNvSpPr>
            <a:spLocks noGrp="1"/>
          </p:cNvSpPr>
          <p:nvPr>
            <p:ph type="body" idx="1"/>
          </p:nvPr>
        </p:nvSpPr>
        <p:spPr/>
        <p:txBody>
          <a:bodyPr/>
          <a:lstStyle/>
          <a:p>
            <a:r>
              <a:rPr lang="en-SE">
                <a:solidFill>
                  <a:schemeClr val="accent4"/>
                </a:solidFill>
              </a:rPr>
              <a:t>Add slide with with FP for SonarQube</a:t>
            </a:r>
          </a:p>
        </p:txBody>
      </p:sp>
      <p:sp>
        <p:nvSpPr>
          <p:cNvPr id="4" name="Slide Number Placeholder 3">
            <a:extLst>
              <a:ext uri="{FF2B5EF4-FFF2-40B4-BE49-F238E27FC236}">
                <a16:creationId xmlns:a16="http://schemas.microsoft.com/office/drawing/2014/main" id="{2FCD7447-93F7-3AA4-6E71-A165E610799D}"/>
              </a:ext>
            </a:extLst>
          </p:cNvPr>
          <p:cNvSpPr>
            <a:spLocks noGrp="1"/>
          </p:cNvSpPr>
          <p:nvPr>
            <p:ph type="sldNum" sz="quarter" idx="5"/>
          </p:nvPr>
        </p:nvSpPr>
        <p:spPr/>
        <p:txBody>
          <a:bodyPr/>
          <a:lstStyle/>
          <a:p>
            <a:fld id="{4DF8EF02-AA90-4E21-BBAD-43E55781DC1A}" type="slidenum">
              <a:rPr lang="sv-SE" smtClean="0"/>
              <a:t>50</a:t>
            </a:fld>
            <a:endParaRPr lang="sv-SE"/>
          </a:p>
        </p:txBody>
      </p:sp>
    </p:spTree>
    <p:extLst>
      <p:ext uri="{BB962C8B-B14F-4D97-AF65-F5344CB8AC3E}">
        <p14:creationId xmlns:p14="http://schemas.microsoft.com/office/powerpoint/2010/main" val="1561857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7EE46-D3E3-8A95-DC93-17FA0DCEF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B9240-DEEC-5F70-F715-84A1A0473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4329C-9354-D2EE-21C3-65733C7A217F}"/>
              </a:ext>
            </a:extLst>
          </p:cNvPr>
          <p:cNvSpPr>
            <a:spLocks noGrp="1"/>
          </p:cNvSpPr>
          <p:nvPr>
            <p:ph type="body" idx="1"/>
          </p:nvPr>
        </p:nvSpPr>
        <p:spPr/>
        <p:txBody>
          <a:bodyPr/>
          <a:lstStyle/>
          <a:p>
            <a:r>
              <a:rPr lang="en-SE">
                <a:solidFill>
                  <a:schemeClr val="accent4"/>
                </a:solidFill>
              </a:rPr>
              <a:t>Add slide with with FP for SonarQube</a:t>
            </a:r>
          </a:p>
        </p:txBody>
      </p:sp>
      <p:sp>
        <p:nvSpPr>
          <p:cNvPr id="4" name="Slide Number Placeholder 3">
            <a:extLst>
              <a:ext uri="{FF2B5EF4-FFF2-40B4-BE49-F238E27FC236}">
                <a16:creationId xmlns:a16="http://schemas.microsoft.com/office/drawing/2014/main" id="{32F70517-3F7F-26CA-C67B-C7FCB2AB7D3E}"/>
              </a:ext>
            </a:extLst>
          </p:cNvPr>
          <p:cNvSpPr>
            <a:spLocks noGrp="1"/>
          </p:cNvSpPr>
          <p:nvPr>
            <p:ph type="sldNum" sz="quarter" idx="5"/>
          </p:nvPr>
        </p:nvSpPr>
        <p:spPr/>
        <p:txBody>
          <a:bodyPr/>
          <a:lstStyle/>
          <a:p>
            <a:fld id="{4DF8EF02-AA90-4E21-BBAD-43E55781DC1A}" type="slidenum">
              <a:rPr lang="sv-SE" smtClean="0"/>
              <a:t>51</a:t>
            </a:fld>
            <a:endParaRPr lang="sv-SE"/>
          </a:p>
        </p:txBody>
      </p:sp>
    </p:spTree>
    <p:extLst>
      <p:ext uri="{BB962C8B-B14F-4D97-AF65-F5344CB8AC3E}">
        <p14:creationId xmlns:p14="http://schemas.microsoft.com/office/powerpoint/2010/main" val="1830698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97D47-47E5-14A6-2E6F-7027F2CB6E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9D57B-AC42-D8E9-61BC-1A0AC599A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9C026-ACDF-E9F9-953A-3E418C5B3F7B}"/>
              </a:ext>
            </a:extLst>
          </p:cNvPr>
          <p:cNvSpPr>
            <a:spLocks noGrp="1"/>
          </p:cNvSpPr>
          <p:nvPr>
            <p:ph type="body" idx="1"/>
          </p:nvPr>
        </p:nvSpPr>
        <p:spPr/>
        <p:txBody>
          <a:bodyPr/>
          <a:lstStyle/>
          <a:p>
            <a:r>
              <a:rPr lang="en-SE" dirty="0"/>
              <a:t>And then extended to the OO paradigm by GH</a:t>
            </a:r>
          </a:p>
          <a:p>
            <a:endParaRPr lang="en-SE" dirty="0"/>
          </a:p>
          <a:p>
            <a:r>
              <a:rPr lang="en-SE" dirty="0"/>
              <a:t>To show you how attributes look like, I will give you a practical example</a:t>
            </a:r>
          </a:p>
          <a:p>
            <a:endParaRPr lang="en-SE" dirty="0"/>
          </a:p>
          <a:p>
            <a:r>
              <a:rPr lang="en-SE" dirty="0"/>
              <a:t>Given this piece of code (which is our broken fibonacci method), we can construct it's tree representation. This tree is called AST.</a:t>
            </a:r>
          </a:p>
          <a:p>
            <a:endParaRPr lang="en-SE" dirty="0"/>
          </a:p>
          <a:p>
            <a:r>
              <a:rPr lang="en-SE" dirty="0"/>
              <a:t>Now, attributes are properties that we can derive from the AST and attach them to different node in this tree. For eaxmple, a property that we can derive is knowing if an assignment is dead. </a:t>
            </a:r>
          </a:p>
          <a:p>
            <a:endParaRPr lang="en-SE" dirty="0"/>
          </a:p>
          <a:p>
            <a:endParaRPr lang="en-SE" dirty="0"/>
          </a:p>
          <a:p>
            <a:r>
              <a:rPr lang="en-SE" dirty="0"/>
              <a:t>For attributes we can compute values, which in this case is “True”. </a:t>
            </a:r>
            <a:br>
              <a:rPr lang="en-SE" dirty="0"/>
            </a:br>
            <a:r>
              <a:rPr lang="en-SE" dirty="0"/>
              <a:t>Attribtues can compute values, like boolean, interger, but a value for an attribute can also be a reference to other AST nodes. This allow us to create graphs on top of the AST. </a:t>
            </a:r>
          </a:p>
          <a:p>
            <a:endParaRPr lang="en-SE" dirty="0"/>
          </a:p>
          <a:p>
            <a:r>
              <a:rPr lang="en-SE" dirty="0"/>
              <a:t>Peropeties like these are declaratively defeined by equations and there is  is an automatic machinery that will solve the equation system.</a:t>
            </a:r>
          </a:p>
          <a:p>
            <a:endParaRPr lang="en-SE" dirty="0"/>
          </a:p>
        </p:txBody>
      </p:sp>
      <p:sp>
        <p:nvSpPr>
          <p:cNvPr id="4" name="Slide Number Placeholder 3">
            <a:extLst>
              <a:ext uri="{FF2B5EF4-FFF2-40B4-BE49-F238E27FC236}">
                <a16:creationId xmlns:a16="http://schemas.microsoft.com/office/drawing/2014/main" id="{8F31714A-D716-2B6F-1A66-0F677A399EBF}"/>
              </a:ext>
            </a:extLst>
          </p:cNvPr>
          <p:cNvSpPr>
            <a:spLocks noGrp="1"/>
          </p:cNvSpPr>
          <p:nvPr>
            <p:ph type="sldNum" sz="quarter" idx="5"/>
          </p:nvPr>
        </p:nvSpPr>
        <p:spPr/>
        <p:txBody>
          <a:bodyPr/>
          <a:lstStyle/>
          <a:p>
            <a:fld id="{4DF8EF02-AA90-4E21-BBAD-43E55781DC1A}" type="slidenum">
              <a:rPr lang="sv-SE" smtClean="0"/>
              <a:t>6</a:t>
            </a:fld>
            <a:endParaRPr lang="sv-SE"/>
          </a:p>
        </p:txBody>
      </p:sp>
    </p:spTree>
    <p:extLst>
      <p:ext uri="{BB962C8B-B14F-4D97-AF65-F5344CB8AC3E}">
        <p14:creationId xmlns:p14="http://schemas.microsoft.com/office/powerpoint/2010/main" val="3430758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4DF8EF02-AA90-4E21-BBAD-43E55781DC1A}" type="slidenum">
              <a:rPr lang="sv-SE" smtClean="0"/>
              <a:t>52</a:t>
            </a:fld>
            <a:endParaRPr lang="sv-SE"/>
          </a:p>
        </p:txBody>
      </p:sp>
    </p:spTree>
    <p:extLst>
      <p:ext uri="{BB962C8B-B14F-4D97-AF65-F5344CB8AC3E}">
        <p14:creationId xmlns:p14="http://schemas.microsoft.com/office/powerpoint/2010/main" val="3671702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2B601-0873-8499-5CE6-C9C8AECD4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C2D3F-1D54-EECC-3C30-27DD5B227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85B3E-83CA-E344-2F22-0970538352AE}"/>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3F5C90FE-7416-16C4-A6BE-D5D4A863C96C}"/>
              </a:ext>
            </a:extLst>
          </p:cNvPr>
          <p:cNvSpPr>
            <a:spLocks noGrp="1"/>
          </p:cNvSpPr>
          <p:nvPr>
            <p:ph type="sldNum" sz="quarter" idx="5"/>
          </p:nvPr>
        </p:nvSpPr>
        <p:spPr/>
        <p:txBody>
          <a:bodyPr/>
          <a:lstStyle/>
          <a:p>
            <a:fld id="{4DF8EF02-AA90-4E21-BBAD-43E55781DC1A}" type="slidenum">
              <a:rPr lang="sv-SE" smtClean="0"/>
              <a:t>53</a:t>
            </a:fld>
            <a:endParaRPr lang="sv-SE"/>
          </a:p>
        </p:txBody>
      </p:sp>
    </p:spTree>
    <p:extLst>
      <p:ext uri="{BB962C8B-B14F-4D97-AF65-F5344CB8AC3E}">
        <p14:creationId xmlns:p14="http://schemas.microsoft.com/office/powerpoint/2010/main" val="23281814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FB423-A609-613E-81A8-E4FCE8E3E0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E3BF1-C323-0B4C-2864-CA8714486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4C1BB-E631-D31A-23BD-75E810FFD259}"/>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49BCD757-D554-FD16-742C-584B4F475555}"/>
              </a:ext>
            </a:extLst>
          </p:cNvPr>
          <p:cNvSpPr>
            <a:spLocks noGrp="1"/>
          </p:cNvSpPr>
          <p:nvPr>
            <p:ph type="sldNum" sz="quarter" idx="5"/>
          </p:nvPr>
        </p:nvSpPr>
        <p:spPr/>
        <p:txBody>
          <a:bodyPr/>
          <a:lstStyle/>
          <a:p>
            <a:fld id="{4DF8EF02-AA90-4E21-BBAD-43E55781DC1A}" type="slidenum">
              <a:rPr lang="sv-SE" smtClean="0"/>
              <a:t>54</a:t>
            </a:fld>
            <a:endParaRPr lang="sv-SE"/>
          </a:p>
        </p:txBody>
      </p:sp>
    </p:spTree>
    <p:extLst>
      <p:ext uri="{BB962C8B-B14F-4D97-AF65-F5344CB8AC3E}">
        <p14:creationId xmlns:p14="http://schemas.microsoft.com/office/powerpoint/2010/main" val="870104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C45C1-28E5-A481-D605-DEBBEB8B0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39001-BBAD-BDA0-81FB-062C866F7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FD3F1F-943F-3F31-A879-5260B3010A5F}"/>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3B74DFCB-6A1F-CB65-E31C-A90FBD876971}"/>
              </a:ext>
            </a:extLst>
          </p:cNvPr>
          <p:cNvSpPr>
            <a:spLocks noGrp="1"/>
          </p:cNvSpPr>
          <p:nvPr>
            <p:ph type="sldNum" sz="quarter" idx="5"/>
          </p:nvPr>
        </p:nvSpPr>
        <p:spPr/>
        <p:txBody>
          <a:bodyPr/>
          <a:lstStyle/>
          <a:p>
            <a:fld id="{4DF8EF02-AA90-4E21-BBAD-43E55781DC1A}" type="slidenum">
              <a:rPr lang="sv-SE" smtClean="0"/>
              <a:t>55</a:t>
            </a:fld>
            <a:endParaRPr lang="sv-SE"/>
          </a:p>
        </p:txBody>
      </p:sp>
    </p:spTree>
    <p:extLst>
      <p:ext uri="{BB962C8B-B14F-4D97-AF65-F5344CB8AC3E}">
        <p14:creationId xmlns:p14="http://schemas.microsoft.com/office/powerpoint/2010/main" val="1229759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C208A-905D-DD7C-14C5-561F9A819A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35718-875C-C4BC-6424-AB1AD3CE8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68FF7B-1AE1-1457-E7A9-DC98BF979956}"/>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D7391B59-1C26-C512-B111-8E41656BD5A1}"/>
              </a:ext>
            </a:extLst>
          </p:cNvPr>
          <p:cNvSpPr>
            <a:spLocks noGrp="1"/>
          </p:cNvSpPr>
          <p:nvPr>
            <p:ph type="sldNum" sz="quarter" idx="5"/>
          </p:nvPr>
        </p:nvSpPr>
        <p:spPr/>
        <p:txBody>
          <a:bodyPr/>
          <a:lstStyle/>
          <a:p>
            <a:fld id="{4DF8EF02-AA90-4E21-BBAD-43E55781DC1A}" type="slidenum">
              <a:rPr lang="sv-SE" smtClean="0"/>
              <a:t>56</a:t>
            </a:fld>
            <a:endParaRPr lang="sv-SE"/>
          </a:p>
        </p:txBody>
      </p:sp>
    </p:spTree>
    <p:extLst>
      <p:ext uri="{BB962C8B-B14F-4D97-AF65-F5344CB8AC3E}">
        <p14:creationId xmlns:p14="http://schemas.microsoft.com/office/powerpoint/2010/main" val="3652604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CC6EE-578E-E127-9C19-9AAE239A4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A8AFE-7071-681C-EB70-A4218009A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06709-532D-3868-CB63-914E01B5C0F7}"/>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3DE274E5-91EE-9E66-443B-A06404A66C5A}"/>
              </a:ext>
            </a:extLst>
          </p:cNvPr>
          <p:cNvSpPr>
            <a:spLocks noGrp="1"/>
          </p:cNvSpPr>
          <p:nvPr>
            <p:ph type="sldNum" sz="quarter" idx="5"/>
          </p:nvPr>
        </p:nvSpPr>
        <p:spPr/>
        <p:txBody>
          <a:bodyPr/>
          <a:lstStyle/>
          <a:p>
            <a:fld id="{4DF8EF02-AA90-4E21-BBAD-43E55781DC1A}" type="slidenum">
              <a:rPr lang="sv-SE" smtClean="0"/>
              <a:t>57</a:t>
            </a:fld>
            <a:endParaRPr lang="sv-SE"/>
          </a:p>
        </p:txBody>
      </p:sp>
    </p:spTree>
    <p:extLst>
      <p:ext uri="{BB962C8B-B14F-4D97-AF65-F5344CB8AC3E}">
        <p14:creationId xmlns:p14="http://schemas.microsoft.com/office/powerpoint/2010/main" val="2429202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0B9E9-0803-3E2C-A99A-CD3BCE2AA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00E9F-07E3-B908-C5D6-237236C72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B3E3C-7681-D25E-3D07-723C66BB8DBB}"/>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35DBDA66-B529-650E-8101-99A5283A6602}"/>
              </a:ext>
            </a:extLst>
          </p:cNvPr>
          <p:cNvSpPr>
            <a:spLocks noGrp="1"/>
          </p:cNvSpPr>
          <p:nvPr>
            <p:ph type="sldNum" sz="quarter" idx="5"/>
          </p:nvPr>
        </p:nvSpPr>
        <p:spPr/>
        <p:txBody>
          <a:bodyPr/>
          <a:lstStyle/>
          <a:p>
            <a:fld id="{4DF8EF02-AA90-4E21-BBAD-43E55781DC1A}" type="slidenum">
              <a:rPr lang="sv-SE" smtClean="0"/>
              <a:t>58</a:t>
            </a:fld>
            <a:endParaRPr lang="sv-SE"/>
          </a:p>
        </p:txBody>
      </p:sp>
    </p:spTree>
    <p:extLst>
      <p:ext uri="{BB962C8B-B14F-4D97-AF65-F5344CB8AC3E}">
        <p14:creationId xmlns:p14="http://schemas.microsoft.com/office/powerpoint/2010/main" val="1146119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E1E8A-F1E6-7C62-253E-62670ABA4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57324-CE70-52FD-6C2E-5A04A1A6D2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2E895D-18D3-4C61-BEEC-3FC94810A3F3}"/>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065054DA-F458-1561-8D5E-363FC4A2F946}"/>
              </a:ext>
            </a:extLst>
          </p:cNvPr>
          <p:cNvSpPr>
            <a:spLocks noGrp="1"/>
          </p:cNvSpPr>
          <p:nvPr>
            <p:ph type="sldNum" sz="quarter" idx="5"/>
          </p:nvPr>
        </p:nvSpPr>
        <p:spPr/>
        <p:txBody>
          <a:bodyPr/>
          <a:lstStyle/>
          <a:p>
            <a:fld id="{4DF8EF02-AA90-4E21-BBAD-43E55781DC1A}" type="slidenum">
              <a:rPr lang="sv-SE" smtClean="0"/>
              <a:t>59</a:t>
            </a:fld>
            <a:endParaRPr lang="sv-SE"/>
          </a:p>
        </p:txBody>
      </p:sp>
    </p:spTree>
    <p:extLst>
      <p:ext uri="{BB962C8B-B14F-4D97-AF65-F5344CB8AC3E}">
        <p14:creationId xmlns:p14="http://schemas.microsoft.com/office/powerpoint/2010/main" val="37243263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14D6-CC1B-8539-3E68-457B552EC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18E8D-6278-05FA-7D61-2E259030A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21093-3960-18D0-CB37-48E809DB0345}"/>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7EABABA1-1881-5A1A-0475-BBF3B9E770BC}"/>
              </a:ext>
            </a:extLst>
          </p:cNvPr>
          <p:cNvSpPr>
            <a:spLocks noGrp="1"/>
          </p:cNvSpPr>
          <p:nvPr>
            <p:ph type="sldNum" sz="quarter" idx="5"/>
          </p:nvPr>
        </p:nvSpPr>
        <p:spPr/>
        <p:txBody>
          <a:bodyPr/>
          <a:lstStyle/>
          <a:p>
            <a:fld id="{4DF8EF02-AA90-4E21-BBAD-43E55781DC1A}" type="slidenum">
              <a:rPr lang="sv-SE" smtClean="0"/>
              <a:t>60</a:t>
            </a:fld>
            <a:endParaRPr lang="sv-SE"/>
          </a:p>
        </p:txBody>
      </p:sp>
    </p:spTree>
    <p:extLst>
      <p:ext uri="{BB962C8B-B14F-4D97-AF65-F5344CB8AC3E}">
        <p14:creationId xmlns:p14="http://schemas.microsoft.com/office/powerpoint/2010/main" val="482163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44DA1-FAFB-E251-3809-4038E375C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C809A-7C82-8C4E-03C8-D5FACB181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8A784-8767-F1F3-1750-77ADE9568EF5}"/>
              </a:ext>
            </a:extLst>
          </p:cNvPr>
          <p:cNvSpPr>
            <a:spLocks noGrp="1"/>
          </p:cNvSpPr>
          <p:nvPr>
            <p:ph type="body" idx="1"/>
          </p:nvPr>
        </p:nvSpPr>
        <p:spPr/>
        <p:txBody>
          <a:bodyPr/>
          <a:lstStyle/>
          <a:p>
            <a:endParaRPr lang="en-SE">
              <a:solidFill>
                <a:schemeClr val="accent4"/>
              </a:solidFill>
            </a:endParaRPr>
          </a:p>
        </p:txBody>
      </p:sp>
      <p:sp>
        <p:nvSpPr>
          <p:cNvPr id="4" name="Slide Number Placeholder 3">
            <a:extLst>
              <a:ext uri="{FF2B5EF4-FFF2-40B4-BE49-F238E27FC236}">
                <a16:creationId xmlns:a16="http://schemas.microsoft.com/office/drawing/2014/main" id="{42E7DD26-A88E-C205-D59F-A04BBA59C465}"/>
              </a:ext>
            </a:extLst>
          </p:cNvPr>
          <p:cNvSpPr>
            <a:spLocks noGrp="1"/>
          </p:cNvSpPr>
          <p:nvPr>
            <p:ph type="sldNum" sz="quarter" idx="5"/>
          </p:nvPr>
        </p:nvSpPr>
        <p:spPr/>
        <p:txBody>
          <a:bodyPr/>
          <a:lstStyle/>
          <a:p>
            <a:fld id="{4DF8EF02-AA90-4E21-BBAD-43E55781DC1A}" type="slidenum">
              <a:rPr lang="sv-SE" smtClean="0"/>
              <a:t>61</a:t>
            </a:fld>
            <a:endParaRPr lang="sv-SE"/>
          </a:p>
        </p:txBody>
      </p:sp>
    </p:spTree>
    <p:extLst>
      <p:ext uri="{BB962C8B-B14F-4D97-AF65-F5344CB8AC3E}">
        <p14:creationId xmlns:p14="http://schemas.microsoft.com/office/powerpoint/2010/main" val="161401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4DF8EF02-AA90-4E21-BBAD-43E55781DC1A}" type="slidenum">
              <a:rPr lang="sv-SE" smtClean="0"/>
              <a:t>7</a:t>
            </a:fld>
            <a:endParaRPr lang="sv-SE"/>
          </a:p>
        </p:txBody>
      </p:sp>
    </p:spTree>
    <p:extLst>
      <p:ext uri="{BB962C8B-B14F-4D97-AF65-F5344CB8AC3E}">
        <p14:creationId xmlns:p14="http://schemas.microsoft.com/office/powerpoint/2010/main" val="22358870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47DCD-4235-91B3-01C0-E63ECBE28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34F8C-205A-32FB-0F84-9318DB730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1DFB25-073C-934A-0EAE-049914B1DFA3}"/>
              </a:ext>
            </a:extLst>
          </p:cNvPr>
          <p:cNvSpPr>
            <a:spLocks noGrp="1"/>
          </p:cNvSpPr>
          <p:nvPr>
            <p:ph type="body" idx="1"/>
          </p:nvPr>
        </p:nvSpPr>
        <p:spPr/>
        <p:txBody>
          <a:bodyPr/>
          <a:lstStyle/>
          <a:p>
            <a:endParaRPr lang="en-SE" dirty="0">
              <a:solidFill>
                <a:schemeClr val="accent4"/>
              </a:solidFill>
            </a:endParaRPr>
          </a:p>
        </p:txBody>
      </p:sp>
      <p:sp>
        <p:nvSpPr>
          <p:cNvPr id="4" name="Slide Number Placeholder 3">
            <a:extLst>
              <a:ext uri="{FF2B5EF4-FFF2-40B4-BE49-F238E27FC236}">
                <a16:creationId xmlns:a16="http://schemas.microsoft.com/office/drawing/2014/main" id="{4994AF3E-C0ED-ED02-D876-C0EAD83CA1C6}"/>
              </a:ext>
            </a:extLst>
          </p:cNvPr>
          <p:cNvSpPr>
            <a:spLocks noGrp="1"/>
          </p:cNvSpPr>
          <p:nvPr>
            <p:ph type="sldNum" sz="quarter" idx="5"/>
          </p:nvPr>
        </p:nvSpPr>
        <p:spPr/>
        <p:txBody>
          <a:bodyPr/>
          <a:lstStyle/>
          <a:p>
            <a:fld id="{4DF8EF02-AA90-4E21-BBAD-43E55781DC1A}" type="slidenum">
              <a:rPr lang="sv-SE" smtClean="0"/>
              <a:t>62</a:t>
            </a:fld>
            <a:endParaRPr lang="sv-SE"/>
          </a:p>
        </p:txBody>
      </p:sp>
    </p:spTree>
    <p:extLst>
      <p:ext uri="{BB962C8B-B14F-4D97-AF65-F5344CB8AC3E}">
        <p14:creationId xmlns:p14="http://schemas.microsoft.com/office/powerpoint/2010/main" val="2653512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80620-E149-B782-4F57-6A322ECBEA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B6A2F-8D51-A50C-A743-0C49D9478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9A361-0A54-E04E-A28D-99CCF011225F}"/>
              </a:ext>
            </a:extLst>
          </p:cNvPr>
          <p:cNvSpPr>
            <a:spLocks noGrp="1"/>
          </p:cNvSpPr>
          <p:nvPr>
            <p:ph type="body" idx="1"/>
          </p:nvPr>
        </p:nvSpPr>
        <p:spPr/>
        <p:txBody>
          <a:bodyPr/>
          <a:lstStyle/>
          <a:p>
            <a:endParaRPr lang="en-SE" dirty="0">
              <a:solidFill>
                <a:schemeClr val="accent4"/>
              </a:solidFill>
            </a:endParaRPr>
          </a:p>
        </p:txBody>
      </p:sp>
      <p:sp>
        <p:nvSpPr>
          <p:cNvPr id="4" name="Slide Number Placeholder 3">
            <a:extLst>
              <a:ext uri="{FF2B5EF4-FFF2-40B4-BE49-F238E27FC236}">
                <a16:creationId xmlns:a16="http://schemas.microsoft.com/office/drawing/2014/main" id="{293DAAFA-E09F-33BD-8844-4AD098928476}"/>
              </a:ext>
            </a:extLst>
          </p:cNvPr>
          <p:cNvSpPr>
            <a:spLocks noGrp="1"/>
          </p:cNvSpPr>
          <p:nvPr>
            <p:ph type="sldNum" sz="quarter" idx="5"/>
          </p:nvPr>
        </p:nvSpPr>
        <p:spPr/>
        <p:txBody>
          <a:bodyPr/>
          <a:lstStyle/>
          <a:p>
            <a:fld id="{4DF8EF02-AA90-4E21-BBAD-43E55781DC1A}" type="slidenum">
              <a:rPr lang="sv-SE" smtClean="0"/>
              <a:t>63</a:t>
            </a:fld>
            <a:endParaRPr lang="sv-SE"/>
          </a:p>
        </p:txBody>
      </p:sp>
    </p:spTree>
    <p:extLst>
      <p:ext uri="{BB962C8B-B14F-4D97-AF65-F5344CB8AC3E}">
        <p14:creationId xmlns:p14="http://schemas.microsoft.com/office/powerpoint/2010/main" val="110387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000000"/>
                </a:solidFill>
                <a:effectLst/>
              </a:rPr>
              <a:t>The program analyses we are interested in rely on a data structure known as CFG</a:t>
            </a:r>
          </a:p>
          <a:p>
            <a:r>
              <a:rPr lang="en-SE" dirty="0"/>
              <a:t>The cfg is an overapproximation of all the possible path in your program.</a:t>
            </a:r>
          </a:p>
          <a:p>
            <a:endParaRPr lang="en-SE" dirty="0"/>
          </a:p>
          <a:p>
            <a:endParaRPr lang="en-SE" dirty="0"/>
          </a:p>
        </p:txBody>
      </p:sp>
      <p:sp>
        <p:nvSpPr>
          <p:cNvPr id="4" name="Slide Number Placeholder 3"/>
          <p:cNvSpPr>
            <a:spLocks noGrp="1"/>
          </p:cNvSpPr>
          <p:nvPr>
            <p:ph type="sldNum" sz="quarter" idx="5"/>
          </p:nvPr>
        </p:nvSpPr>
        <p:spPr/>
        <p:txBody>
          <a:bodyPr/>
          <a:lstStyle/>
          <a:p>
            <a:fld id="{4DF8EF02-AA90-4E21-BBAD-43E55781DC1A}" type="slidenum">
              <a:rPr lang="sv-SE" smtClean="0"/>
              <a:t>8</a:t>
            </a:fld>
            <a:endParaRPr lang="sv-SE"/>
          </a:p>
        </p:txBody>
      </p:sp>
    </p:spTree>
    <p:extLst>
      <p:ext uri="{BB962C8B-B14F-4D97-AF65-F5344CB8AC3E}">
        <p14:creationId xmlns:p14="http://schemas.microsoft.com/office/powerpoint/2010/main" val="1019786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4DF8EF02-AA90-4E21-BBAD-43E55781DC1A}" type="slidenum">
              <a:rPr lang="sv-SE" smtClean="0"/>
              <a:t>9</a:t>
            </a:fld>
            <a:endParaRPr lang="sv-SE"/>
          </a:p>
        </p:txBody>
      </p:sp>
    </p:spTree>
    <p:extLst>
      <p:ext uri="{BB962C8B-B14F-4D97-AF65-F5344CB8AC3E}">
        <p14:creationId xmlns:p14="http://schemas.microsoft.com/office/powerpoint/2010/main" val="334089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dirty="0"/>
              <a:t>We will represent the control flow graph defining the Successor relation as an attribute, which allow us to travers the cfg forward. </a:t>
            </a:r>
          </a:p>
          <a:p>
            <a:endParaRPr lang="en-SE" dirty="0"/>
          </a:p>
          <a:p>
            <a:endParaRPr lang="en-SE" dirty="0"/>
          </a:p>
          <a:p>
            <a:r>
              <a:rPr lang="en-SE" dirty="0"/>
              <a:t>The developer who wants to support the cfg construction for a specific language will have to define the successor relation for each possible construct in the language.</a:t>
            </a:r>
          </a:p>
          <a:p>
            <a:endParaRPr lang="en-SE" dirty="0"/>
          </a:p>
          <a:p>
            <a:endParaRPr lang="en-SE" dirty="0"/>
          </a:p>
          <a:p>
            <a:r>
              <a:rPr lang="en-SE" dirty="0"/>
              <a:t>Sometimes we want to traverse the CFG backwards, so we need the predecessor relation.</a:t>
            </a:r>
          </a:p>
          <a:p>
            <a:r>
              <a:rPr lang="en-SE" dirty="0"/>
              <a:t>The pred is automatically derived by the framework</a:t>
            </a:r>
          </a:p>
        </p:txBody>
      </p:sp>
      <p:sp>
        <p:nvSpPr>
          <p:cNvPr id="4" name="Slide Number Placeholder 3"/>
          <p:cNvSpPr>
            <a:spLocks noGrp="1"/>
          </p:cNvSpPr>
          <p:nvPr>
            <p:ph type="sldNum" sz="quarter" idx="5"/>
          </p:nvPr>
        </p:nvSpPr>
        <p:spPr/>
        <p:txBody>
          <a:bodyPr/>
          <a:lstStyle/>
          <a:p>
            <a:fld id="{4DF8EF02-AA90-4E21-BBAD-43E55781DC1A}" type="slidenum">
              <a:rPr lang="sv-SE" smtClean="0"/>
              <a:t>10</a:t>
            </a:fld>
            <a:endParaRPr lang="sv-SE"/>
          </a:p>
        </p:txBody>
      </p:sp>
    </p:spTree>
    <p:extLst>
      <p:ext uri="{BB962C8B-B14F-4D97-AF65-F5344CB8AC3E}">
        <p14:creationId xmlns:p14="http://schemas.microsoft.com/office/powerpoint/2010/main" val="420407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476D-12FB-4010-93C7-F47E7E2174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F6AF0E84-11AA-C265-D7B2-2C5DC5B9D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239F28AC-1A4B-11D5-4CF5-B1A24D8F21AD}"/>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5" name="Footer Placeholder 4">
            <a:extLst>
              <a:ext uri="{FF2B5EF4-FFF2-40B4-BE49-F238E27FC236}">
                <a16:creationId xmlns:a16="http://schemas.microsoft.com/office/drawing/2014/main" id="{E037CE8D-ED43-0182-6E11-57644436E8BF}"/>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6" name="Slide Number Placeholder 5">
            <a:extLst>
              <a:ext uri="{FF2B5EF4-FFF2-40B4-BE49-F238E27FC236}">
                <a16:creationId xmlns:a16="http://schemas.microsoft.com/office/drawing/2014/main" id="{FD3E7728-09AF-B60E-7D44-0B6F1273AE35}"/>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20259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B962-5A70-EA40-7BDB-E700C9B59225}"/>
              </a:ext>
            </a:extLst>
          </p:cNvPr>
          <p:cNvSpPr>
            <a:spLocks noGrp="1"/>
          </p:cNvSpPr>
          <p:nvPr>
            <p:ph type="title"/>
          </p:nvPr>
        </p:nvSpPr>
        <p:spPr>
          <a:xfrm>
            <a:off x="839788" y="989012"/>
            <a:ext cx="5856576" cy="6350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339BD65C-B6A8-0F75-FDD3-3F8EA436D2FA}"/>
              </a:ext>
            </a:extLst>
          </p:cNvPr>
          <p:cNvSpPr>
            <a:spLocks noGrp="1"/>
          </p:cNvSpPr>
          <p:nvPr>
            <p:ph type="pic" idx="1"/>
          </p:nvPr>
        </p:nvSpPr>
        <p:spPr>
          <a:xfrm>
            <a:off x="7419976" y="0"/>
            <a:ext cx="4772023"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9EF0BD8-46F8-2635-6EEC-9997F1CCA143}"/>
              </a:ext>
            </a:extLst>
          </p:cNvPr>
          <p:cNvSpPr>
            <a:spLocks noGrp="1"/>
          </p:cNvSpPr>
          <p:nvPr>
            <p:ph type="body" sz="half" idx="2"/>
          </p:nvPr>
        </p:nvSpPr>
        <p:spPr>
          <a:xfrm>
            <a:off x="839788" y="2057400"/>
            <a:ext cx="585657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D37CD-BA50-3656-5525-C82D99643443}"/>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6" name="Footer Placeholder 5">
            <a:extLst>
              <a:ext uri="{FF2B5EF4-FFF2-40B4-BE49-F238E27FC236}">
                <a16:creationId xmlns:a16="http://schemas.microsoft.com/office/drawing/2014/main" id="{07299F16-AC53-B89A-86DE-6475D444E711}"/>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7" name="Slide Number Placeholder 6">
            <a:extLst>
              <a:ext uri="{FF2B5EF4-FFF2-40B4-BE49-F238E27FC236}">
                <a16:creationId xmlns:a16="http://schemas.microsoft.com/office/drawing/2014/main" id="{69C4F333-5D3F-D907-2FA6-B7FCD731AFD5}"/>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359354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6986-903D-6EBC-768C-D71B4A8E3B7E}"/>
              </a:ext>
            </a:extLst>
          </p:cNvPr>
          <p:cNvSpPr>
            <a:spLocks noGrp="1"/>
          </p:cNvSpPr>
          <p:nvPr>
            <p:ph type="title"/>
          </p:nvPr>
        </p:nvSpPr>
        <p:spPr/>
        <p:txBody>
          <a:bodyPr>
            <a:normAutofit/>
          </a:bodyPr>
          <a:lstStyle>
            <a:lvl1pPr>
              <a:defRPr sz="3600"/>
            </a:lvl1p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37729607-EC9A-49CD-20ED-EEE025466C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BEE95410-E764-567A-7834-3AC2A3E63AE1}"/>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5" name="Footer Placeholder 4">
            <a:extLst>
              <a:ext uri="{FF2B5EF4-FFF2-40B4-BE49-F238E27FC236}">
                <a16:creationId xmlns:a16="http://schemas.microsoft.com/office/drawing/2014/main" id="{0096EC69-39EC-738A-9508-5BC2429B46C0}"/>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6" name="Slide Number Placeholder 5">
            <a:extLst>
              <a:ext uri="{FF2B5EF4-FFF2-40B4-BE49-F238E27FC236}">
                <a16:creationId xmlns:a16="http://schemas.microsoft.com/office/drawing/2014/main" id="{12017743-F74E-A0FC-3875-A7D144EF33EB}"/>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3327988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C1A51-717C-4B2A-0092-8A4BA55586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938C6D26-337D-6105-D9E1-BF54E73D1E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C0E53336-9705-42AF-0560-757B551F27C3}"/>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5" name="Footer Placeholder 4">
            <a:extLst>
              <a:ext uri="{FF2B5EF4-FFF2-40B4-BE49-F238E27FC236}">
                <a16:creationId xmlns:a16="http://schemas.microsoft.com/office/drawing/2014/main" id="{B30917CB-3FEE-F1A5-EDC3-68582DA89163}"/>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6" name="Slide Number Placeholder 5">
            <a:extLst>
              <a:ext uri="{FF2B5EF4-FFF2-40B4-BE49-F238E27FC236}">
                <a16:creationId xmlns:a16="http://schemas.microsoft.com/office/drawing/2014/main" id="{0C3F3626-1CE6-E85A-D689-A76EABD7EBBD}"/>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2000309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83509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34489" y="3051191"/>
            <a:ext cx="9144000" cy="1655762"/>
          </a:xfrm>
        </p:spPr>
        <p:txBody>
          <a:bodyPr>
            <a:normAutofit/>
          </a:bodyPr>
          <a:lstStyle>
            <a:lvl1pPr marL="0" indent="0" algn="ctr">
              <a:buNone/>
              <a:defRPr sz="2800">
                <a:solidFill>
                  <a:srgbClr val="425052"/>
                </a:solidFill>
                <a:latin typeface="Industry Bold"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endParaRPr lang="en-US"/>
          </a:p>
        </p:txBody>
      </p:sp>
      <p:sp>
        <p:nvSpPr>
          <p:cNvPr id="4" name="Date Placeholder 3"/>
          <p:cNvSpPr>
            <a:spLocks noGrp="1"/>
          </p:cNvSpPr>
          <p:nvPr>
            <p:ph type="dt" sz="half" idx="10"/>
          </p:nvPr>
        </p:nvSpPr>
        <p:spPr/>
        <p:txBody>
          <a:bodyPr/>
          <a:lstStyle/>
          <a:p>
            <a:fld id="{A0FF0BE8-6550-4BA2-AA11-28AD47900820}" type="datetimeFigureOut">
              <a:rPr lang="sv-SE" smtClean="0"/>
              <a:pPr/>
              <a:t>2024-11-22</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D91F83E9-80C0-4B8F-BCD1-EC73C8A05288}" type="slidenum">
              <a:rPr lang="sv-SE" smtClean="0"/>
              <a:pPr/>
              <a:t>‹#›</a:t>
            </a:fld>
            <a:endParaRPr lang="sv-SE"/>
          </a:p>
        </p:txBody>
      </p:sp>
      <p:pic>
        <p:nvPicPr>
          <p:cNvPr id="12" name="Bildobjekt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7583" y="410813"/>
            <a:ext cx="7124570" cy="1981957"/>
          </a:xfrm>
          <a:prstGeom prst="rect">
            <a:avLst/>
          </a:prstGeom>
        </p:spPr>
      </p:pic>
      <p:grpSp>
        <p:nvGrpSpPr>
          <p:cNvPr id="10" name="Grupp 9"/>
          <p:cNvGrpSpPr/>
          <p:nvPr userDrawn="1"/>
        </p:nvGrpSpPr>
        <p:grpSpPr>
          <a:xfrm>
            <a:off x="2203938" y="5093501"/>
            <a:ext cx="7282712" cy="1040427"/>
            <a:chOff x="2148548" y="5068642"/>
            <a:chExt cx="7282712" cy="1040427"/>
          </a:xfrm>
        </p:grpSpPr>
        <p:pic>
          <p:nvPicPr>
            <p:cNvPr id="13" name="Platshållare för innehåll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21357" y="5078339"/>
              <a:ext cx="800100" cy="962025"/>
            </a:xfrm>
            <a:prstGeom prst="rect">
              <a:avLst/>
            </a:prstGeom>
          </p:spPr>
        </p:pic>
        <p:pic>
          <p:nvPicPr>
            <p:cNvPr id="14" name="Bildobjekt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46443" y="5107486"/>
              <a:ext cx="903732" cy="903732"/>
            </a:xfrm>
            <a:prstGeom prst="rect">
              <a:avLst/>
            </a:prstGeom>
          </p:spPr>
        </p:pic>
        <p:pic>
          <p:nvPicPr>
            <p:cNvPr id="15" name="Bildobjekt 14"/>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148548" y="5104374"/>
              <a:ext cx="791845" cy="935990"/>
            </a:xfrm>
            <a:prstGeom prst="rect">
              <a:avLst/>
            </a:prstGeom>
            <a:noFill/>
          </p:spPr>
        </p:pic>
        <p:pic>
          <p:nvPicPr>
            <p:cNvPr id="16" name="Bildobjekt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83090" y="5078339"/>
              <a:ext cx="1319220" cy="1030730"/>
            </a:xfrm>
            <a:prstGeom prst="rect">
              <a:avLst/>
            </a:prstGeom>
          </p:spPr>
        </p:pic>
        <p:pic>
          <p:nvPicPr>
            <p:cNvPr id="17" name="Picture 2" descr="Positiv, svart"/>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146162" y="5068642"/>
              <a:ext cx="1285098" cy="1040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9749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45600"/>
            <a:ext cx="5181600" cy="4788000"/>
          </a:xfrm>
        </p:spPr>
        <p:txBody>
          <a:bodyPr/>
          <a:lstStyle>
            <a:lvl1pPr>
              <a:defRPr sz="2000"/>
            </a:lvl1pPr>
            <a:lvl2pPr>
              <a:defRPr sz="1800"/>
            </a:lvl2pPr>
            <a:lvl3pPr>
              <a:defRPr sz="1600"/>
            </a:lvl3pPr>
            <a:lvl4pPr>
              <a:defRPr sz="1400"/>
            </a:lvl4pPr>
            <a:lvl5pPr>
              <a:defRPr sz="12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Content Placeholder 3"/>
          <p:cNvSpPr>
            <a:spLocks noGrp="1"/>
          </p:cNvSpPr>
          <p:nvPr>
            <p:ph sz="half" idx="2"/>
          </p:nvPr>
        </p:nvSpPr>
        <p:spPr>
          <a:xfrm>
            <a:off x="6172200" y="1245600"/>
            <a:ext cx="5181600" cy="4788000"/>
          </a:xfrm>
        </p:spPr>
        <p:txBody>
          <a:bodyPr/>
          <a:lstStyle>
            <a:lvl1pPr>
              <a:defRPr sz="2000"/>
            </a:lvl1pPr>
            <a:lvl2pPr>
              <a:defRPr sz="1800"/>
            </a:lvl2pPr>
            <a:lvl3pPr>
              <a:defRPr sz="1600"/>
            </a:lvl3pPr>
            <a:lvl4pPr>
              <a:defRPr sz="1400"/>
            </a:lvl4pPr>
            <a:lvl5pPr>
              <a:defRPr sz="1200"/>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5" name="Date Placeholder 4"/>
          <p:cNvSpPr>
            <a:spLocks noGrp="1"/>
          </p:cNvSpPr>
          <p:nvPr>
            <p:ph type="dt" sz="half" idx="10"/>
          </p:nvPr>
        </p:nvSpPr>
        <p:spPr/>
        <p:txBody>
          <a:bodyPr/>
          <a:lstStyle/>
          <a:p>
            <a:fld id="{A0FF0BE8-6550-4BA2-AA11-28AD47900820}" type="datetimeFigureOut">
              <a:rPr lang="sv-SE" smtClean="0"/>
              <a:pPr/>
              <a:t>2024-11-22</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D91F83E9-80C0-4B8F-BCD1-EC73C8A05288}" type="slidenum">
              <a:rPr lang="sv-SE" smtClean="0"/>
              <a:pPr/>
              <a:t>‹#›</a:t>
            </a:fld>
            <a:endParaRPr lang="sv-SE"/>
          </a:p>
        </p:txBody>
      </p:sp>
      <p:sp>
        <p:nvSpPr>
          <p:cNvPr id="12" name="Title 1"/>
          <p:cNvSpPr>
            <a:spLocks noGrp="1"/>
          </p:cNvSpPr>
          <p:nvPr>
            <p:ph type="title"/>
          </p:nvPr>
        </p:nvSpPr>
        <p:spPr>
          <a:xfrm>
            <a:off x="838200" y="365127"/>
            <a:ext cx="10515600" cy="697555"/>
          </a:xfrm>
        </p:spPr>
        <p:txBody>
          <a:bodyPr>
            <a:normAutofit/>
          </a:bodyPr>
          <a:lstStyle>
            <a:lvl1pPr>
              <a:defRPr sz="3600">
                <a:solidFill>
                  <a:srgbClr val="425052"/>
                </a:solidFill>
                <a:latin typeface="Industry Bold" panose="00000800000000000000" pitchFamily="50" charset="0"/>
              </a:defRPr>
            </a:lvl1pPr>
          </a:lstStyle>
          <a:p>
            <a:r>
              <a:rPr lang="sv-SE"/>
              <a:t>Klicka här för att ändra format</a:t>
            </a:r>
            <a:endParaRPr lang="en-US"/>
          </a:p>
        </p:txBody>
      </p:sp>
      <p:grpSp>
        <p:nvGrpSpPr>
          <p:cNvPr id="2" name="Grupp 1"/>
          <p:cNvGrpSpPr/>
          <p:nvPr userDrawn="1"/>
        </p:nvGrpSpPr>
        <p:grpSpPr>
          <a:xfrm>
            <a:off x="0" y="6142287"/>
            <a:ext cx="12192000" cy="715332"/>
            <a:chOff x="0" y="6142287"/>
            <a:chExt cx="9144000" cy="715332"/>
          </a:xfrm>
        </p:grpSpPr>
        <p:pic>
          <p:nvPicPr>
            <p:cNvPr id="14" name="Bildobjekt 13"/>
            <p:cNvPicPr>
              <a:picLocks noChangeAspect="1"/>
            </p:cNvPicPr>
            <p:nvPr userDrawn="1"/>
          </p:nvPicPr>
          <p:blipFill>
            <a:blip r:embed="rId2"/>
            <a:stretch>
              <a:fillRect/>
            </a:stretch>
          </p:blipFill>
          <p:spPr>
            <a:xfrm>
              <a:off x="0" y="6210000"/>
              <a:ext cx="9144000" cy="647619"/>
            </a:xfrm>
            <a:prstGeom prst="rect">
              <a:avLst/>
            </a:prstGeom>
          </p:spPr>
        </p:pic>
        <p:sp>
          <p:nvSpPr>
            <p:cNvPr id="15" name="Rektangel 14"/>
            <p:cNvSpPr/>
            <p:nvPr userDrawn="1"/>
          </p:nvSpPr>
          <p:spPr>
            <a:xfrm>
              <a:off x="0" y="6142287"/>
              <a:ext cx="9144000" cy="45719"/>
            </a:xfrm>
            <a:prstGeom prst="rect">
              <a:avLst/>
            </a:prstGeom>
            <a:solidFill>
              <a:srgbClr val="1A8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800"/>
            </a:p>
          </p:txBody>
        </p:sp>
      </p:grpSp>
      <p:pic>
        <p:nvPicPr>
          <p:cNvPr id="16" name="Bildobjekt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76989" y="6005379"/>
            <a:ext cx="3600000" cy="1001473"/>
          </a:xfrm>
          <a:prstGeom prst="rect">
            <a:avLst/>
          </a:prstGeom>
        </p:spPr>
      </p:pic>
    </p:spTree>
    <p:extLst>
      <p:ext uri="{BB962C8B-B14F-4D97-AF65-F5344CB8AC3E}">
        <p14:creationId xmlns:p14="http://schemas.microsoft.com/office/powerpoint/2010/main" val="3088501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476D-12FB-4010-93C7-F47E7E2174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F6AF0E84-11AA-C265-D7B2-2C5DC5B9D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Tree>
    <p:extLst>
      <p:ext uri="{BB962C8B-B14F-4D97-AF65-F5344CB8AC3E}">
        <p14:creationId xmlns:p14="http://schemas.microsoft.com/office/powerpoint/2010/main" val="2254022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1809-60B0-BC38-A94C-769B2282C0D0}"/>
              </a:ext>
            </a:extLst>
          </p:cNvPr>
          <p:cNvSpPr>
            <a:spLocks noGrp="1"/>
          </p:cNvSpPr>
          <p:nvPr>
            <p:ph type="title"/>
          </p:nvPr>
        </p:nvSpPr>
        <p:spPr/>
        <p:txBody>
          <a:bodyPr>
            <a:normAutofit/>
          </a:bodyPr>
          <a:lstStyle>
            <a:lvl1pPr>
              <a:defRPr sz="3600">
                <a:solidFill>
                  <a:schemeClr val="accent2"/>
                </a:solidFill>
              </a:defRPr>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AA223E41-10D1-9B1D-97CA-3E28EF64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2570890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3961-1A97-83AA-3C9E-62D792CF15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3F311521-99B5-E9F7-53D4-1E87C58613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7505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C6F6-2008-6887-D755-5B1E378994DE}"/>
              </a:ext>
            </a:extLst>
          </p:cNvPr>
          <p:cNvSpPr>
            <a:spLocks noGrp="1"/>
          </p:cNvSpPr>
          <p:nvPr>
            <p:ph type="title"/>
          </p:nvPr>
        </p:nvSpPr>
        <p:spPr/>
        <p:txBody>
          <a:bodyPr>
            <a:normAutofit/>
          </a:bodyPr>
          <a:lstStyle>
            <a:lvl1pPr>
              <a:defRPr sz="40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CC8ECD17-7E1C-675D-7EE9-FA61FF5F1B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623FB394-965B-10A8-C7CA-A4B19CED3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1096216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1809-60B0-BC38-A94C-769B2282C0D0}"/>
              </a:ext>
            </a:extLst>
          </p:cNvPr>
          <p:cNvSpPr>
            <a:spLocks noGrp="1"/>
          </p:cNvSpPr>
          <p:nvPr>
            <p:ph type="title"/>
          </p:nvPr>
        </p:nvSpPr>
        <p:spPr/>
        <p:txBody>
          <a:bodyPr>
            <a:normAutofit/>
          </a:bodyPr>
          <a:lstStyle>
            <a:lvl1pPr>
              <a:defRPr sz="3600">
                <a:solidFill>
                  <a:schemeClr val="accent2"/>
                </a:solidFill>
              </a:defRPr>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AA223E41-10D1-9B1D-97CA-3E28EF64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0DC8D5D-2991-1B69-6057-6F39368113C1}"/>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5" name="Footer Placeholder 4">
            <a:extLst>
              <a:ext uri="{FF2B5EF4-FFF2-40B4-BE49-F238E27FC236}">
                <a16:creationId xmlns:a16="http://schemas.microsoft.com/office/drawing/2014/main" id="{18FEABEC-8ED6-1857-FD93-6C27DE6F94D4}"/>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6" name="Slide Number Placeholder 5">
            <a:extLst>
              <a:ext uri="{FF2B5EF4-FFF2-40B4-BE49-F238E27FC236}">
                <a16:creationId xmlns:a16="http://schemas.microsoft.com/office/drawing/2014/main" id="{1416E8D8-571A-99BC-E6D8-6731722822DE}"/>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825910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29F4-7C0E-0768-65B4-14304CF978A5}"/>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ED391783-6D1E-966B-4F04-158911EEA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E56845-8B76-6EED-6A3E-AB7221691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52CB59FD-BD0D-25D3-15D6-8A6C92625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33606F-8C8F-D699-969D-7B6AAC126C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10846597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73A3-8F6F-5663-7097-22371B8C4C95}"/>
              </a:ext>
            </a:extLst>
          </p:cNvPr>
          <p:cNvSpPr>
            <a:spLocks noGrp="1"/>
          </p:cNvSpPr>
          <p:nvPr>
            <p:ph type="title"/>
          </p:nvPr>
        </p:nvSpPr>
        <p:spPr/>
        <p:txBody>
          <a:bodyPr>
            <a:normAutofit/>
          </a:bodyPr>
          <a:lstStyle>
            <a:lvl1pPr>
              <a:defRPr sz="3600"/>
            </a:lvl1pPr>
          </a:lstStyle>
          <a:p>
            <a:r>
              <a:rPr lang="en-US"/>
              <a:t>Click to edit Master title style</a:t>
            </a:r>
            <a:endParaRPr lang="en-SE"/>
          </a:p>
        </p:txBody>
      </p:sp>
    </p:spTree>
    <p:extLst>
      <p:ext uri="{BB962C8B-B14F-4D97-AF65-F5344CB8AC3E}">
        <p14:creationId xmlns:p14="http://schemas.microsoft.com/office/powerpoint/2010/main" val="1641974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362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49DB-8B44-E787-94E2-3E018BEE0A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642A45D0-9CC3-099F-B626-5B8FD8B09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079F5A6C-F078-5837-01AE-38DE3D1D8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441089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B962-5A70-EA40-7BDB-E700C9B59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339BD65C-B6A8-0F75-FDD3-3F8EA436D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9EF0BD8-46F8-2635-6EEC-9997F1CCA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17032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B962-5A70-EA40-7BDB-E700C9B59225}"/>
              </a:ext>
            </a:extLst>
          </p:cNvPr>
          <p:cNvSpPr>
            <a:spLocks noGrp="1"/>
          </p:cNvSpPr>
          <p:nvPr>
            <p:ph type="title"/>
          </p:nvPr>
        </p:nvSpPr>
        <p:spPr>
          <a:xfrm>
            <a:off x="839788" y="989012"/>
            <a:ext cx="5856576" cy="6350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339BD65C-B6A8-0F75-FDD3-3F8EA436D2FA}"/>
              </a:ext>
            </a:extLst>
          </p:cNvPr>
          <p:cNvSpPr>
            <a:spLocks noGrp="1"/>
          </p:cNvSpPr>
          <p:nvPr>
            <p:ph type="pic" idx="1"/>
          </p:nvPr>
        </p:nvSpPr>
        <p:spPr>
          <a:xfrm>
            <a:off x="7419976" y="0"/>
            <a:ext cx="4772023"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9EF0BD8-46F8-2635-6EEC-9997F1CCA143}"/>
              </a:ext>
            </a:extLst>
          </p:cNvPr>
          <p:cNvSpPr>
            <a:spLocks noGrp="1"/>
          </p:cNvSpPr>
          <p:nvPr>
            <p:ph type="body" sz="half" idx="2"/>
          </p:nvPr>
        </p:nvSpPr>
        <p:spPr>
          <a:xfrm>
            <a:off x="839788" y="2057400"/>
            <a:ext cx="585657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94284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6986-903D-6EBC-768C-D71B4A8E3B7E}"/>
              </a:ext>
            </a:extLst>
          </p:cNvPr>
          <p:cNvSpPr>
            <a:spLocks noGrp="1"/>
          </p:cNvSpPr>
          <p:nvPr>
            <p:ph type="title"/>
          </p:nvPr>
        </p:nvSpPr>
        <p:spPr/>
        <p:txBody>
          <a:bodyPr>
            <a:normAutofit/>
          </a:bodyPr>
          <a:lstStyle>
            <a:lvl1pPr>
              <a:defRPr sz="3600"/>
            </a:lvl1p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37729607-EC9A-49CD-20ED-EEE025466C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2178651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C1A51-717C-4B2A-0092-8A4BA55586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938C6D26-337D-6105-D9E1-BF54E73D1E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3356442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extLst>
      <p:ext uri="{BB962C8B-B14F-4D97-AF65-F5344CB8AC3E}">
        <p14:creationId xmlns:p14="http://schemas.microsoft.com/office/powerpoint/2010/main" val="1744341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476D-12FB-4010-93C7-F47E7E2174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F6AF0E84-11AA-C265-D7B2-2C5DC5B9D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Tree>
    <p:extLst>
      <p:ext uri="{BB962C8B-B14F-4D97-AF65-F5344CB8AC3E}">
        <p14:creationId xmlns:p14="http://schemas.microsoft.com/office/powerpoint/2010/main" val="319130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3961-1A97-83AA-3C9E-62D792CF15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3F311521-99B5-E9F7-53D4-1E87C58613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27FF28-8463-072C-F1CC-31A1B655F69B}"/>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5" name="Footer Placeholder 4">
            <a:extLst>
              <a:ext uri="{FF2B5EF4-FFF2-40B4-BE49-F238E27FC236}">
                <a16:creationId xmlns:a16="http://schemas.microsoft.com/office/drawing/2014/main" id="{2FB8F5DF-15A5-EFAD-9611-5D99658777E5}"/>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6" name="Slide Number Placeholder 5">
            <a:extLst>
              <a:ext uri="{FF2B5EF4-FFF2-40B4-BE49-F238E27FC236}">
                <a16:creationId xmlns:a16="http://schemas.microsoft.com/office/drawing/2014/main" id="{E0DA2638-5F67-7962-F8BD-3633E5DE5ED7}"/>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42895909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1809-60B0-BC38-A94C-769B2282C0D0}"/>
              </a:ext>
            </a:extLst>
          </p:cNvPr>
          <p:cNvSpPr>
            <a:spLocks noGrp="1"/>
          </p:cNvSpPr>
          <p:nvPr>
            <p:ph type="title"/>
          </p:nvPr>
        </p:nvSpPr>
        <p:spPr/>
        <p:txBody>
          <a:bodyPr>
            <a:normAutofit/>
          </a:bodyPr>
          <a:lstStyle>
            <a:lvl1pPr>
              <a:defRPr sz="3600">
                <a:solidFill>
                  <a:schemeClr val="accent2"/>
                </a:solidFill>
              </a:defRPr>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AA223E41-10D1-9B1D-97CA-3E28EF64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112530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3961-1A97-83AA-3C9E-62D792CF15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3F311521-99B5-E9F7-53D4-1E87C58613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69374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C6F6-2008-6887-D755-5B1E378994DE}"/>
              </a:ext>
            </a:extLst>
          </p:cNvPr>
          <p:cNvSpPr>
            <a:spLocks noGrp="1"/>
          </p:cNvSpPr>
          <p:nvPr>
            <p:ph type="title"/>
          </p:nvPr>
        </p:nvSpPr>
        <p:spPr/>
        <p:txBody>
          <a:bodyPr>
            <a:normAutofit/>
          </a:bodyPr>
          <a:lstStyle>
            <a:lvl1pPr>
              <a:defRPr sz="40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CC8ECD17-7E1C-675D-7EE9-FA61FF5F1B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623FB394-965B-10A8-C7CA-A4B19CED3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36420311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29F4-7C0E-0768-65B4-14304CF978A5}"/>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ED391783-6D1E-966B-4F04-158911EEA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E56845-8B76-6EED-6A3E-AB7221691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52CB59FD-BD0D-25D3-15D6-8A6C92625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33606F-8C8F-D699-969D-7B6AAC126C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25172466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73A3-8F6F-5663-7097-22371B8C4C95}"/>
              </a:ext>
            </a:extLst>
          </p:cNvPr>
          <p:cNvSpPr>
            <a:spLocks noGrp="1"/>
          </p:cNvSpPr>
          <p:nvPr>
            <p:ph type="title"/>
          </p:nvPr>
        </p:nvSpPr>
        <p:spPr/>
        <p:txBody>
          <a:bodyPr>
            <a:normAutofit/>
          </a:bodyPr>
          <a:lstStyle>
            <a:lvl1pPr>
              <a:defRPr sz="3600"/>
            </a:lvl1pPr>
          </a:lstStyle>
          <a:p>
            <a:r>
              <a:rPr lang="en-US"/>
              <a:t>Click to edit Master title style</a:t>
            </a:r>
            <a:endParaRPr lang="en-SE"/>
          </a:p>
        </p:txBody>
      </p:sp>
    </p:spTree>
    <p:extLst>
      <p:ext uri="{BB962C8B-B14F-4D97-AF65-F5344CB8AC3E}">
        <p14:creationId xmlns:p14="http://schemas.microsoft.com/office/powerpoint/2010/main" val="41192494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5529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49DB-8B44-E787-94E2-3E018BEE0A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642A45D0-9CC3-099F-B626-5B8FD8B09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079F5A6C-F078-5837-01AE-38DE3D1D8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580000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B962-5A70-EA40-7BDB-E700C9B59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339BD65C-B6A8-0F75-FDD3-3F8EA436D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9EF0BD8-46F8-2635-6EEC-9997F1CCA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21572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B962-5A70-EA40-7BDB-E700C9B59225}"/>
              </a:ext>
            </a:extLst>
          </p:cNvPr>
          <p:cNvSpPr>
            <a:spLocks noGrp="1"/>
          </p:cNvSpPr>
          <p:nvPr>
            <p:ph type="title"/>
          </p:nvPr>
        </p:nvSpPr>
        <p:spPr>
          <a:xfrm>
            <a:off x="839788" y="989012"/>
            <a:ext cx="5856576" cy="6350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339BD65C-B6A8-0F75-FDD3-3F8EA436D2FA}"/>
              </a:ext>
            </a:extLst>
          </p:cNvPr>
          <p:cNvSpPr>
            <a:spLocks noGrp="1"/>
          </p:cNvSpPr>
          <p:nvPr>
            <p:ph type="pic" idx="1"/>
          </p:nvPr>
        </p:nvSpPr>
        <p:spPr>
          <a:xfrm>
            <a:off x="7419976" y="0"/>
            <a:ext cx="4772023"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9EF0BD8-46F8-2635-6EEC-9997F1CCA143}"/>
              </a:ext>
            </a:extLst>
          </p:cNvPr>
          <p:cNvSpPr>
            <a:spLocks noGrp="1"/>
          </p:cNvSpPr>
          <p:nvPr>
            <p:ph type="body" sz="half" idx="2"/>
          </p:nvPr>
        </p:nvSpPr>
        <p:spPr>
          <a:xfrm>
            <a:off x="839788" y="2057400"/>
            <a:ext cx="585657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263718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6986-903D-6EBC-768C-D71B4A8E3B7E}"/>
              </a:ext>
            </a:extLst>
          </p:cNvPr>
          <p:cNvSpPr>
            <a:spLocks noGrp="1"/>
          </p:cNvSpPr>
          <p:nvPr>
            <p:ph type="title"/>
          </p:nvPr>
        </p:nvSpPr>
        <p:spPr/>
        <p:txBody>
          <a:bodyPr>
            <a:normAutofit/>
          </a:bodyPr>
          <a:lstStyle>
            <a:lvl1pPr>
              <a:defRPr sz="3600"/>
            </a:lvl1p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37729607-EC9A-49CD-20ED-EEE025466C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2918782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C6F6-2008-6887-D755-5B1E378994DE}"/>
              </a:ext>
            </a:extLst>
          </p:cNvPr>
          <p:cNvSpPr>
            <a:spLocks noGrp="1"/>
          </p:cNvSpPr>
          <p:nvPr>
            <p:ph type="title"/>
          </p:nvPr>
        </p:nvSpPr>
        <p:spPr/>
        <p:txBody>
          <a:bodyPr>
            <a:normAutofit/>
          </a:bodyPr>
          <a:lstStyle>
            <a:lvl1pPr>
              <a:defRPr sz="40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CC8ECD17-7E1C-675D-7EE9-FA61FF5F1B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623FB394-965B-10A8-C7CA-A4B19CED3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7F370771-43ED-0ECB-0112-664C69DF924A}"/>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6" name="Footer Placeholder 5">
            <a:extLst>
              <a:ext uri="{FF2B5EF4-FFF2-40B4-BE49-F238E27FC236}">
                <a16:creationId xmlns:a16="http://schemas.microsoft.com/office/drawing/2014/main" id="{F7D54E9C-3725-FBE0-8F08-B52CE61E8E1B}"/>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7" name="Slide Number Placeholder 6">
            <a:extLst>
              <a:ext uri="{FF2B5EF4-FFF2-40B4-BE49-F238E27FC236}">
                <a16:creationId xmlns:a16="http://schemas.microsoft.com/office/drawing/2014/main" id="{84CCFB3A-C3DE-E7C0-D8AC-8C6DF47DCCE1}"/>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11088269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C1A51-717C-4B2A-0092-8A4BA55586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938C6D26-337D-6105-D9E1-BF54E73D1E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29433221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extLst>
      <p:ext uri="{BB962C8B-B14F-4D97-AF65-F5344CB8AC3E}">
        <p14:creationId xmlns:p14="http://schemas.microsoft.com/office/powerpoint/2010/main" val="4382367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C476D-12FB-4010-93C7-F47E7E2174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F6AF0E84-11AA-C265-D7B2-2C5DC5B9D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Tree>
    <p:extLst>
      <p:ext uri="{BB962C8B-B14F-4D97-AF65-F5344CB8AC3E}">
        <p14:creationId xmlns:p14="http://schemas.microsoft.com/office/powerpoint/2010/main" val="28071896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1809-60B0-BC38-A94C-769B2282C0D0}"/>
              </a:ext>
            </a:extLst>
          </p:cNvPr>
          <p:cNvSpPr>
            <a:spLocks noGrp="1"/>
          </p:cNvSpPr>
          <p:nvPr>
            <p:ph type="title"/>
          </p:nvPr>
        </p:nvSpPr>
        <p:spPr/>
        <p:txBody>
          <a:bodyPr>
            <a:normAutofit/>
          </a:bodyPr>
          <a:lstStyle>
            <a:lvl1pPr>
              <a:defRPr sz="3600">
                <a:solidFill>
                  <a:schemeClr val="accent2"/>
                </a:solidFill>
              </a:defRPr>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AA223E41-10D1-9B1D-97CA-3E28EF64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39648233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3961-1A97-83AA-3C9E-62D792CF15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3F311521-99B5-E9F7-53D4-1E87C58613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304040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C6F6-2008-6887-D755-5B1E378994DE}"/>
              </a:ext>
            </a:extLst>
          </p:cNvPr>
          <p:cNvSpPr>
            <a:spLocks noGrp="1"/>
          </p:cNvSpPr>
          <p:nvPr>
            <p:ph type="title"/>
          </p:nvPr>
        </p:nvSpPr>
        <p:spPr/>
        <p:txBody>
          <a:bodyPr>
            <a:normAutofit/>
          </a:bodyPr>
          <a:lstStyle>
            <a:lvl1pPr>
              <a:defRPr sz="40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CC8ECD17-7E1C-675D-7EE9-FA61FF5F1B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623FB394-965B-10A8-C7CA-A4B19CED3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11498811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29F4-7C0E-0768-65B4-14304CF978A5}"/>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ED391783-6D1E-966B-4F04-158911EEA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E56845-8B76-6EED-6A3E-AB7221691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52CB59FD-BD0D-25D3-15D6-8A6C92625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33606F-8C8F-D699-969D-7B6AAC126C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40029311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73A3-8F6F-5663-7097-22371B8C4C95}"/>
              </a:ext>
            </a:extLst>
          </p:cNvPr>
          <p:cNvSpPr>
            <a:spLocks noGrp="1"/>
          </p:cNvSpPr>
          <p:nvPr>
            <p:ph type="title"/>
          </p:nvPr>
        </p:nvSpPr>
        <p:spPr/>
        <p:txBody>
          <a:bodyPr>
            <a:normAutofit/>
          </a:bodyPr>
          <a:lstStyle>
            <a:lvl1pPr>
              <a:defRPr sz="3600"/>
            </a:lvl1pPr>
          </a:lstStyle>
          <a:p>
            <a:r>
              <a:rPr lang="en-US"/>
              <a:t>Click to edit Master title style</a:t>
            </a:r>
            <a:endParaRPr lang="en-SE"/>
          </a:p>
        </p:txBody>
      </p:sp>
    </p:spTree>
    <p:extLst>
      <p:ext uri="{BB962C8B-B14F-4D97-AF65-F5344CB8AC3E}">
        <p14:creationId xmlns:p14="http://schemas.microsoft.com/office/powerpoint/2010/main" val="3073578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9732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49DB-8B44-E787-94E2-3E018BEE0A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642A45D0-9CC3-099F-B626-5B8FD8B09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079F5A6C-F078-5837-01AE-38DE3D1D8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54535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29F4-7C0E-0768-65B4-14304CF978A5}"/>
              </a:ext>
            </a:extLst>
          </p:cNvPr>
          <p:cNvSpPr>
            <a:spLocks noGrp="1"/>
          </p:cNvSpPr>
          <p:nvPr>
            <p:ph type="title"/>
          </p:nvPr>
        </p:nvSpPr>
        <p:spPr>
          <a:xfrm>
            <a:off x="839788" y="365125"/>
            <a:ext cx="10515600" cy="1325563"/>
          </a:xfrm>
        </p:spPr>
        <p:txBody>
          <a:bodyPr>
            <a:normAutofit/>
          </a:bodyPr>
          <a:lstStyle>
            <a:lvl1pPr>
              <a:defRPr sz="36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ED391783-6D1E-966B-4F04-158911EEA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E56845-8B76-6EED-6A3E-AB7221691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52CB59FD-BD0D-25D3-15D6-8A6C92625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33606F-8C8F-D699-969D-7B6AAC126C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F7BCC624-890B-C7A0-1187-FC3D53D5748D}"/>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8" name="Footer Placeholder 7">
            <a:extLst>
              <a:ext uri="{FF2B5EF4-FFF2-40B4-BE49-F238E27FC236}">
                <a16:creationId xmlns:a16="http://schemas.microsoft.com/office/drawing/2014/main" id="{8501D9D6-0483-C6C4-B863-1244EE2BDA8E}"/>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9" name="Slide Number Placeholder 8">
            <a:extLst>
              <a:ext uri="{FF2B5EF4-FFF2-40B4-BE49-F238E27FC236}">
                <a16:creationId xmlns:a16="http://schemas.microsoft.com/office/drawing/2014/main" id="{9FE4B908-A0AB-342D-BA55-CBE684A8EF2E}"/>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41599211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B962-5A70-EA40-7BDB-E700C9B59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339BD65C-B6A8-0F75-FDD3-3F8EA436D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9EF0BD8-46F8-2635-6EEC-9997F1CCA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415067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B962-5A70-EA40-7BDB-E700C9B59225}"/>
              </a:ext>
            </a:extLst>
          </p:cNvPr>
          <p:cNvSpPr>
            <a:spLocks noGrp="1"/>
          </p:cNvSpPr>
          <p:nvPr>
            <p:ph type="title"/>
          </p:nvPr>
        </p:nvSpPr>
        <p:spPr>
          <a:xfrm>
            <a:off x="839788" y="989012"/>
            <a:ext cx="5856576" cy="6350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339BD65C-B6A8-0F75-FDD3-3F8EA436D2FA}"/>
              </a:ext>
            </a:extLst>
          </p:cNvPr>
          <p:cNvSpPr>
            <a:spLocks noGrp="1"/>
          </p:cNvSpPr>
          <p:nvPr>
            <p:ph type="pic" idx="1"/>
          </p:nvPr>
        </p:nvSpPr>
        <p:spPr>
          <a:xfrm>
            <a:off x="7419976" y="0"/>
            <a:ext cx="4772023"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9EF0BD8-46F8-2635-6EEC-9997F1CCA143}"/>
              </a:ext>
            </a:extLst>
          </p:cNvPr>
          <p:cNvSpPr>
            <a:spLocks noGrp="1"/>
          </p:cNvSpPr>
          <p:nvPr>
            <p:ph type="body" sz="half" idx="2"/>
          </p:nvPr>
        </p:nvSpPr>
        <p:spPr>
          <a:xfrm>
            <a:off x="839788" y="2057400"/>
            <a:ext cx="585657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43646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6986-903D-6EBC-768C-D71B4A8E3B7E}"/>
              </a:ext>
            </a:extLst>
          </p:cNvPr>
          <p:cNvSpPr>
            <a:spLocks noGrp="1"/>
          </p:cNvSpPr>
          <p:nvPr>
            <p:ph type="title"/>
          </p:nvPr>
        </p:nvSpPr>
        <p:spPr/>
        <p:txBody>
          <a:bodyPr>
            <a:normAutofit/>
          </a:bodyPr>
          <a:lstStyle>
            <a:lvl1pPr>
              <a:defRPr sz="3600"/>
            </a:lvl1p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37729607-EC9A-49CD-20ED-EEE025466C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16194567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C1A51-717C-4B2A-0092-8A4BA55586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938C6D26-337D-6105-D9E1-BF54E73D1E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17798911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extLst>
      <p:ext uri="{BB962C8B-B14F-4D97-AF65-F5344CB8AC3E}">
        <p14:creationId xmlns:p14="http://schemas.microsoft.com/office/powerpoint/2010/main" val="302860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73A3-8F6F-5663-7097-22371B8C4C95}"/>
              </a:ext>
            </a:extLst>
          </p:cNvPr>
          <p:cNvSpPr>
            <a:spLocks noGrp="1"/>
          </p:cNvSpPr>
          <p:nvPr>
            <p:ph type="title"/>
          </p:nvPr>
        </p:nvSpPr>
        <p:spPr/>
        <p:txBody>
          <a:bodyPr>
            <a:normAutofit/>
          </a:bodyPr>
          <a:lstStyle>
            <a:lvl1pPr>
              <a:defRPr sz="3600"/>
            </a:lvl1pPr>
          </a:lstStyle>
          <a:p>
            <a:r>
              <a:rPr lang="en-US"/>
              <a:t>Click to edit Master title style</a:t>
            </a:r>
            <a:endParaRPr lang="en-SE"/>
          </a:p>
        </p:txBody>
      </p:sp>
      <p:sp>
        <p:nvSpPr>
          <p:cNvPr id="3" name="Date Placeholder 2">
            <a:extLst>
              <a:ext uri="{FF2B5EF4-FFF2-40B4-BE49-F238E27FC236}">
                <a16:creationId xmlns:a16="http://schemas.microsoft.com/office/drawing/2014/main" id="{71C77E67-E1DE-D860-F692-A7D6CD3C736B}"/>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4" name="Footer Placeholder 3">
            <a:extLst>
              <a:ext uri="{FF2B5EF4-FFF2-40B4-BE49-F238E27FC236}">
                <a16:creationId xmlns:a16="http://schemas.microsoft.com/office/drawing/2014/main" id="{DA2C42D1-17BE-E2E6-B4B6-14CEBFE89170}"/>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5" name="Slide Number Placeholder 4">
            <a:extLst>
              <a:ext uri="{FF2B5EF4-FFF2-40B4-BE49-F238E27FC236}">
                <a16:creationId xmlns:a16="http://schemas.microsoft.com/office/drawing/2014/main" id="{F3BEA178-184D-5FA4-FB8D-E3769CA2ED1C}"/>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640454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80180-7A66-1E19-9F40-60450AFDC1C5}"/>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3" name="Footer Placeholder 2">
            <a:extLst>
              <a:ext uri="{FF2B5EF4-FFF2-40B4-BE49-F238E27FC236}">
                <a16:creationId xmlns:a16="http://schemas.microsoft.com/office/drawing/2014/main" id="{2F143BE1-A33A-8497-4E79-3B8B6C325BE0}"/>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4" name="Slide Number Placeholder 3">
            <a:extLst>
              <a:ext uri="{FF2B5EF4-FFF2-40B4-BE49-F238E27FC236}">
                <a16:creationId xmlns:a16="http://schemas.microsoft.com/office/drawing/2014/main" id="{2AA4DF67-3293-3C6C-3A37-7700BE5A37E3}"/>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2075728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49DB-8B44-E787-94E2-3E018BEE0A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642A45D0-9CC3-099F-B626-5B8FD8B09C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079F5A6C-F078-5837-01AE-38DE3D1D8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E0B88B-95C8-CC05-7B92-E2EC94AE8903}"/>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6" name="Footer Placeholder 5">
            <a:extLst>
              <a:ext uri="{FF2B5EF4-FFF2-40B4-BE49-F238E27FC236}">
                <a16:creationId xmlns:a16="http://schemas.microsoft.com/office/drawing/2014/main" id="{AF024B9E-23FC-9514-ECB2-6BDB6650CC64}"/>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7" name="Slide Number Placeholder 6">
            <a:extLst>
              <a:ext uri="{FF2B5EF4-FFF2-40B4-BE49-F238E27FC236}">
                <a16:creationId xmlns:a16="http://schemas.microsoft.com/office/drawing/2014/main" id="{FA5EADE8-4681-85F5-4204-97ACA8F9594B}"/>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4292704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BB962-5A70-EA40-7BDB-E700C9B59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339BD65C-B6A8-0F75-FDD3-3F8EA436D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39EF0BD8-46F8-2635-6EEC-9997F1CCA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D37CD-BA50-3656-5525-C82D99643443}"/>
              </a:ext>
            </a:extLst>
          </p:cNvPr>
          <p:cNvSpPr>
            <a:spLocks noGrp="1"/>
          </p:cNvSpPr>
          <p:nvPr>
            <p:ph type="dt" sz="half" idx="10"/>
          </p:nvPr>
        </p:nvSpPr>
        <p:spPr>
          <a:xfrm>
            <a:off x="838200" y="6356350"/>
            <a:ext cx="2743200" cy="365125"/>
          </a:xfrm>
          <a:prstGeom prst="rect">
            <a:avLst/>
          </a:prstGeom>
        </p:spPr>
        <p:txBody>
          <a:bodyPr/>
          <a:lstStyle/>
          <a:p>
            <a:fld id="{1A1B1E92-D3AD-4ABE-91D6-A3C801F98BA7}" type="datetimeFigureOut">
              <a:rPr lang="en-SE" smtClean="0"/>
              <a:t>2024-11-22</a:t>
            </a:fld>
            <a:endParaRPr lang="en-SE"/>
          </a:p>
        </p:txBody>
      </p:sp>
      <p:sp>
        <p:nvSpPr>
          <p:cNvPr id="6" name="Footer Placeholder 5">
            <a:extLst>
              <a:ext uri="{FF2B5EF4-FFF2-40B4-BE49-F238E27FC236}">
                <a16:creationId xmlns:a16="http://schemas.microsoft.com/office/drawing/2014/main" id="{07299F16-AC53-B89A-86DE-6475D444E711}"/>
              </a:ext>
            </a:extLst>
          </p:cNvPr>
          <p:cNvSpPr>
            <a:spLocks noGrp="1"/>
          </p:cNvSpPr>
          <p:nvPr>
            <p:ph type="ftr" sz="quarter" idx="11"/>
          </p:nvPr>
        </p:nvSpPr>
        <p:spPr>
          <a:xfrm>
            <a:off x="4038600" y="6356350"/>
            <a:ext cx="4114800" cy="365125"/>
          </a:xfrm>
          <a:prstGeom prst="rect">
            <a:avLst/>
          </a:prstGeom>
        </p:spPr>
        <p:txBody>
          <a:bodyPr/>
          <a:lstStyle/>
          <a:p>
            <a:endParaRPr lang="en-SE"/>
          </a:p>
        </p:txBody>
      </p:sp>
      <p:sp>
        <p:nvSpPr>
          <p:cNvPr id="7" name="Slide Number Placeholder 6">
            <a:extLst>
              <a:ext uri="{FF2B5EF4-FFF2-40B4-BE49-F238E27FC236}">
                <a16:creationId xmlns:a16="http://schemas.microsoft.com/office/drawing/2014/main" id="{69C4F333-5D3F-D907-2FA6-B7FCD731AFD5}"/>
              </a:ext>
            </a:extLst>
          </p:cNvPr>
          <p:cNvSpPr>
            <a:spLocks noGrp="1"/>
          </p:cNvSpPr>
          <p:nvPr>
            <p:ph type="sldNum" sz="quarter" idx="12"/>
          </p:nvPr>
        </p:nvSpPr>
        <p:spPr>
          <a:xfrm>
            <a:off x="8610600" y="6356350"/>
            <a:ext cx="2743200" cy="365125"/>
          </a:xfrm>
          <a:prstGeom prst="rect">
            <a:avLst/>
          </a:prstGeom>
        </p:spPr>
        <p:txBody>
          <a:bodyPr/>
          <a:lstStyle/>
          <a:p>
            <a:fld id="{727236FB-069A-4471-B35F-BDFBD532D937}" type="slidenum">
              <a:rPr lang="en-SE" smtClean="0"/>
              <a:t>‹#›</a:t>
            </a:fld>
            <a:endParaRPr lang="en-SE"/>
          </a:p>
        </p:txBody>
      </p:sp>
    </p:spTree>
    <p:extLst>
      <p:ext uri="{BB962C8B-B14F-4D97-AF65-F5344CB8AC3E}">
        <p14:creationId xmlns:p14="http://schemas.microsoft.com/office/powerpoint/2010/main" val="385736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9.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png"/><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png"/><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1CD1C-FE78-D577-1A7A-F245DE009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AFA7C0C8-55AE-73C1-182E-CB0964C9E6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570F5B00-7AB3-2A63-5598-EAAD6E239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B1E92-D3AD-4ABE-91D6-A3C801F98BA7}" type="datetimeFigureOut">
              <a:rPr lang="en-SE" smtClean="0"/>
              <a:t>2024-11-22</a:t>
            </a:fld>
            <a:endParaRPr lang="en-SE"/>
          </a:p>
        </p:txBody>
      </p:sp>
      <p:sp>
        <p:nvSpPr>
          <p:cNvPr id="5" name="Footer Placeholder 4">
            <a:extLst>
              <a:ext uri="{FF2B5EF4-FFF2-40B4-BE49-F238E27FC236}">
                <a16:creationId xmlns:a16="http://schemas.microsoft.com/office/drawing/2014/main" id="{C0FC52E9-D6B9-D98C-833A-026B5C5B5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89C140DD-1A5D-3363-21AF-A4102A0EF6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7236FB-069A-4471-B35F-BDFBD532D937}" type="slidenum">
              <a:rPr lang="en-SE" smtClean="0"/>
              <a:t>‹#›</a:t>
            </a:fld>
            <a:endParaRPr lang="en-SE"/>
          </a:p>
        </p:txBody>
      </p:sp>
    </p:spTree>
    <p:extLst>
      <p:ext uri="{BB962C8B-B14F-4D97-AF65-F5344CB8AC3E}">
        <p14:creationId xmlns:p14="http://schemas.microsoft.com/office/powerpoint/2010/main" val="95156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717" r:id="rId10"/>
    <p:sldLayoutId id="2147483658" r:id="rId11"/>
    <p:sldLayoutId id="2147483659" r:id="rId12"/>
    <p:sldLayoutId id="2147483718" r:id="rId13"/>
    <p:sldLayoutId id="2147483661" r:id="rId14"/>
    <p:sldLayoutId id="2147483664" r:id="rId15"/>
  </p:sldLayoutIdLst>
  <p:txStyles>
    <p:titleStyle>
      <a:lvl1pPr algn="l" defTabSz="914400" rtl="0" eaLnBrk="1" latinLnBrk="0" hangingPunct="1">
        <a:lnSpc>
          <a:spcPct val="90000"/>
        </a:lnSpc>
        <a:spcBef>
          <a:spcPct val="0"/>
        </a:spcBef>
        <a:buNone/>
        <a:defRPr sz="4400" kern="1200">
          <a:solidFill>
            <a:schemeClr val="bg2">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50000"/>
        <a:buFont typeface="Wingdings" panose="05000000000000000000" pitchFamily="2" charset="2"/>
        <a:buChar char="q"/>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95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45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1CD1C-FE78-D577-1A7A-F245DE009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AFA7C0C8-55AE-73C1-182E-CB0964C9E6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pic>
        <p:nvPicPr>
          <p:cNvPr id="7" name="Picture 6" descr="Background pattern&#10;&#10;Description automatically generated">
            <a:extLst>
              <a:ext uri="{FF2B5EF4-FFF2-40B4-BE49-F238E27FC236}">
                <a16:creationId xmlns:a16="http://schemas.microsoft.com/office/drawing/2014/main" id="{4B7B4FF1-7597-2FCE-AEEB-8CB1330E802B}"/>
              </a:ext>
            </a:extLst>
          </p:cNvPr>
          <p:cNvPicPr>
            <a:picLocks noChangeAspect="1"/>
          </p:cNvPicPr>
          <p:nvPr userDrawn="1"/>
        </p:nvPicPr>
        <p:blipFill rotWithShape="1">
          <a:blip r:embed="rId15">
            <a:duotone>
              <a:prstClr val="black"/>
              <a:schemeClr val="accent1">
                <a:tint val="45000"/>
                <a:satMod val="400000"/>
              </a:schemeClr>
            </a:duotone>
            <a:extLst>
              <a:ext uri="{28A0092B-C50C-407E-A947-70E740481C1C}">
                <a14:useLocalDpi xmlns:a14="http://schemas.microsoft.com/office/drawing/2010/main" val="0"/>
              </a:ext>
            </a:extLst>
          </a:blip>
          <a:srcRect t="89462"/>
          <a:stretch/>
        </p:blipFill>
        <p:spPr>
          <a:xfrm>
            <a:off x="0" y="6331435"/>
            <a:ext cx="12192000" cy="535857"/>
          </a:xfrm>
          <a:prstGeom prst="rect">
            <a:avLst/>
          </a:prstGeom>
        </p:spPr>
      </p:pic>
      <p:pic>
        <p:nvPicPr>
          <p:cNvPr id="8" name="Bildobjekt 11">
            <a:extLst>
              <a:ext uri="{FF2B5EF4-FFF2-40B4-BE49-F238E27FC236}">
                <a16:creationId xmlns:a16="http://schemas.microsoft.com/office/drawing/2014/main" id="{E03D2FFB-512E-AAAF-D49F-E324681B1568}"/>
              </a:ext>
            </a:extLst>
          </p:cNvPr>
          <p:cNvPicPr>
            <a:picLocks noChangeAspect="1"/>
          </p:cNvPicPr>
          <p:nvPr userDrawn="1"/>
        </p:nvPicPr>
        <p:blipFill>
          <a:blip r:embed="rId16">
            <a:biLevel thresh="25000"/>
            <a:extLst>
              <a:ext uri="{28A0092B-C50C-407E-A947-70E740481C1C}">
                <a14:useLocalDpi xmlns:a14="http://schemas.microsoft.com/office/drawing/2010/main" val="0"/>
              </a:ext>
            </a:extLst>
          </a:blip>
          <a:stretch>
            <a:fillRect/>
          </a:stretch>
        </p:blipFill>
        <p:spPr>
          <a:xfrm>
            <a:off x="9181070" y="6164147"/>
            <a:ext cx="2986216" cy="830724"/>
          </a:xfrm>
          <a:prstGeom prst="rect">
            <a:avLst/>
          </a:prstGeom>
        </p:spPr>
      </p:pic>
    </p:spTree>
    <p:extLst>
      <p:ext uri="{BB962C8B-B14F-4D97-AF65-F5344CB8AC3E}">
        <p14:creationId xmlns:p14="http://schemas.microsoft.com/office/powerpoint/2010/main" val="1432830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914400" rtl="0" eaLnBrk="1" latinLnBrk="0" hangingPunct="1">
        <a:lnSpc>
          <a:spcPct val="90000"/>
        </a:lnSpc>
        <a:spcBef>
          <a:spcPct val="0"/>
        </a:spcBef>
        <a:buNone/>
        <a:defRPr lang="en-SE" sz="4400" kern="1200" dirty="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50000"/>
        <a:buFont typeface="Wingdings" panose="05000000000000000000" pitchFamily="2" charset="2"/>
        <a:buChar char="q"/>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95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45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1CD1C-FE78-D577-1A7A-F245DE009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AFA7C0C8-55AE-73C1-182E-CB0964C9E6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Rectangle 5">
            <a:extLst>
              <a:ext uri="{FF2B5EF4-FFF2-40B4-BE49-F238E27FC236}">
                <a16:creationId xmlns:a16="http://schemas.microsoft.com/office/drawing/2014/main" id="{4A292293-1CDB-AF88-A8F5-82C4B7678318}"/>
              </a:ext>
            </a:extLst>
          </p:cNvPr>
          <p:cNvSpPr/>
          <p:nvPr userDrawn="1"/>
        </p:nvSpPr>
        <p:spPr>
          <a:xfrm>
            <a:off x="6267236" y="6333038"/>
            <a:ext cx="5924763" cy="534256"/>
          </a:xfrm>
          <a:prstGeom prst="rect">
            <a:avLst/>
          </a:prstGeom>
          <a:gradFill>
            <a:gsLst>
              <a:gs pos="0">
                <a:schemeClr val="tx1">
                  <a:alpha val="0"/>
                </a:schemeClr>
              </a:gs>
              <a:gs pos="100000">
                <a:schemeClr val="tx1">
                  <a:alpha val="6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9" name="Bildobjekt 11">
            <a:extLst>
              <a:ext uri="{FF2B5EF4-FFF2-40B4-BE49-F238E27FC236}">
                <a16:creationId xmlns:a16="http://schemas.microsoft.com/office/drawing/2014/main" id="{5E3E39C7-E156-9A80-08E5-C0C20A6AFE09}"/>
              </a:ext>
            </a:extLst>
          </p:cNvPr>
          <p:cNvPicPr>
            <a:picLocks noChangeAspect="1"/>
          </p:cNvPicPr>
          <p:nvPr userDrawn="1"/>
        </p:nvPicPr>
        <p:blipFill>
          <a:blip r:embed="rId15">
            <a:biLevel thresh="25000"/>
            <a:extLst>
              <a:ext uri="{28A0092B-C50C-407E-A947-70E740481C1C}">
                <a14:useLocalDpi xmlns:a14="http://schemas.microsoft.com/office/drawing/2010/main" val="0"/>
              </a:ext>
            </a:extLst>
          </a:blip>
          <a:stretch>
            <a:fillRect/>
          </a:stretch>
        </p:blipFill>
        <p:spPr>
          <a:xfrm>
            <a:off x="9679076" y="6227376"/>
            <a:ext cx="2512923" cy="699060"/>
          </a:xfrm>
          <a:prstGeom prst="rect">
            <a:avLst/>
          </a:prstGeom>
        </p:spPr>
      </p:pic>
    </p:spTree>
    <p:extLst>
      <p:ext uri="{BB962C8B-B14F-4D97-AF65-F5344CB8AC3E}">
        <p14:creationId xmlns:p14="http://schemas.microsoft.com/office/powerpoint/2010/main" val="334359212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xStyles>
    <p:titleStyle>
      <a:lvl1pPr algn="l" defTabSz="914400" rtl="0" eaLnBrk="1" latinLnBrk="0" hangingPunct="1">
        <a:lnSpc>
          <a:spcPct val="90000"/>
        </a:lnSpc>
        <a:spcBef>
          <a:spcPct val="0"/>
        </a:spcBef>
        <a:buNone/>
        <a:defRPr lang="en-SE" sz="4400" kern="1200" dirty="0">
          <a:solidFill>
            <a:schemeClr val="bg2">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50000"/>
        <a:buFont typeface="Wingdings" panose="05000000000000000000" pitchFamily="2" charset="2"/>
        <a:buChar char="q"/>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95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45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1CD1C-FE78-D577-1A7A-F245DE009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AFA7C0C8-55AE-73C1-182E-CB0964C9E6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pic>
        <p:nvPicPr>
          <p:cNvPr id="9" name="Bildobjekt 11">
            <a:extLst>
              <a:ext uri="{FF2B5EF4-FFF2-40B4-BE49-F238E27FC236}">
                <a16:creationId xmlns:a16="http://schemas.microsoft.com/office/drawing/2014/main" id="{5E3E39C7-E156-9A80-08E5-C0C20A6AFE09}"/>
              </a:ext>
            </a:extLst>
          </p:cNvPr>
          <p:cNvPicPr>
            <a:picLocks noChangeAspect="1"/>
          </p:cNvPicPr>
          <p:nvPr userDrawn="1"/>
        </p:nvPicPr>
        <p:blipFill>
          <a:blip r:embed="rId15">
            <a:biLevel thresh="25000"/>
            <a:extLst>
              <a:ext uri="{28A0092B-C50C-407E-A947-70E740481C1C}">
                <a14:useLocalDpi xmlns:a14="http://schemas.microsoft.com/office/drawing/2010/main" val="0"/>
              </a:ext>
            </a:extLst>
          </a:blip>
          <a:stretch>
            <a:fillRect/>
          </a:stretch>
        </p:blipFill>
        <p:spPr>
          <a:xfrm>
            <a:off x="9679076" y="6227376"/>
            <a:ext cx="2512923" cy="699060"/>
          </a:xfrm>
          <a:prstGeom prst="rect">
            <a:avLst/>
          </a:prstGeom>
        </p:spPr>
      </p:pic>
      <p:sp>
        <p:nvSpPr>
          <p:cNvPr id="7" name="Rectangle 6">
            <a:extLst>
              <a:ext uri="{FF2B5EF4-FFF2-40B4-BE49-F238E27FC236}">
                <a16:creationId xmlns:a16="http://schemas.microsoft.com/office/drawing/2014/main" id="{8BC8854C-F60E-BA56-E9AB-8043CA8371FD}"/>
              </a:ext>
            </a:extLst>
          </p:cNvPr>
          <p:cNvSpPr/>
          <p:nvPr userDrawn="1"/>
        </p:nvSpPr>
        <p:spPr>
          <a:xfrm>
            <a:off x="2337" y="6328845"/>
            <a:ext cx="12191999" cy="534256"/>
          </a:xfrm>
          <a:prstGeom prst="rect">
            <a:avLst/>
          </a:prstGeom>
          <a:gradFill>
            <a:gsLst>
              <a:gs pos="0">
                <a:schemeClr val="tx1">
                  <a:alpha val="0"/>
                </a:schemeClr>
              </a:gs>
              <a:gs pos="100000">
                <a:schemeClr val="tx1">
                  <a:alpha val="6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8" name="Bildobjekt 11">
            <a:extLst>
              <a:ext uri="{FF2B5EF4-FFF2-40B4-BE49-F238E27FC236}">
                <a16:creationId xmlns:a16="http://schemas.microsoft.com/office/drawing/2014/main" id="{2AC5C8DB-17B3-B863-EDF8-2CDC5ECBAE79}"/>
              </a:ext>
            </a:extLst>
          </p:cNvPr>
          <p:cNvPicPr>
            <a:picLocks noChangeAspect="1"/>
          </p:cNvPicPr>
          <p:nvPr userDrawn="1"/>
        </p:nvPicPr>
        <p:blipFill>
          <a:blip r:embed="rId15">
            <a:biLevel thresh="25000"/>
            <a:extLst>
              <a:ext uri="{28A0092B-C50C-407E-A947-70E740481C1C}">
                <a14:useLocalDpi xmlns:a14="http://schemas.microsoft.com/office/drawing/2010/main" val="0"/>
              </a:ext>
            </a:extLst>
          </a:blip>
          <a:stretch>
            <a:fillRect/>
          </a:stretch>
        </p:blipFill>
        <p:spPr>
          <a:xfrm>
            <a:off x="9119564" y="6171318"/>
            <a:ext cx="2986216" cy="830724"/>
          </a:xfrm>
          <a:prstGeom prst="rect">
            <a:avLst/>
          </a:prstGeom>
        </p:spPr>
      </p:pic>
    </p:spTree>
    <p:extLst>
      <p:ext uri="{BB962C8B-B14F-4D97-AF65-F5344CB8AC3E}">
        <p14:creationId xmlns:p14="http://schemas.microsoft.com/office/powerpoint/2010/main" val="8185408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defTabSz="914400" rtl="0" eaLnBrk="1" latinLnBrk="0" hangingPunct="1">
        <a:lnSpc>
          <a:spcPct val="90000"/>
        </a:lnSpc>
        <a:spcBef>
          <a:spcPct val="0"/>
        </a:spcBef>
        <a:buNone/>
        <a:defRPr lang="en-SE" sz="4400" kern="1200" dirty="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50000"/>
        <a:buFont typeface="Wingdings" panose="05000000000000000000" pitchFamily="2" charset="2"/>
        <a:buChar char="q"/>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95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45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png"/><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image" Target="../media/image1.png"/><Relationship Id="rId10" Type="http://schemas.microsoft.com/office/2007/relationships/hdphoto" Target="../media/hdphoto6.wdp"/><Relationship Id="rId4" Type="http://schemas.openxmlformats.org/officeDocument/2006/relationships/image" Target="../media/image11.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emf"/><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png"/><Relationship Id="rId11" Type="http://schemas.microsoft.com/office/2007/relationships/hdphoto" Target="../media/hdphoto8.wdp"/><Relationship Id="rId5" Type="http://schemas.openxmlformats.org/officeDocument/2006/relationships/image" Target="../media/image11.png"/><Relationship Id="rId10" Type="http://schemas.openxmlformats.org/officeDocument/2006/relationships/image" Target="../media/image45.png"/><Relationship Id="rId4" Type="http://schemas.openxmlformats.org/officeDocument/2006/relationships/image" Target="../media/image10.png"/><Relationship Id="rId9"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1.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1.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0.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50.sv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png"/><Relationship Id="rId11" Type="http://schemas.microsoft.com/office/2007/relationships/hdphoto" Target="../media/hdphoto10.wdp"/><Relationship Id="rId5" Type="http://schemas.openxmlformats.org/officeDocument/2006/relationships/image" Target="../media/image11.png"/><Relationship Id="rId10" Type="http://schemas.openxmlformats.org/officeDocument/2006/relationships/image" Target="../media/image58.png"/><Relationship Id="rId4" Type="http://schemas.openxmlformats.org/officeDocument/2006/relationships/image" Target="../media/image10.png"/><Relationship Id="rId9" Type="http://schemas.microsoft.com/office/2007/relationships/hdphoto" Target="../media/hdphoto9.wdp"/></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emf"/><Relationship Id="rId7"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png"/><Relationship Id="rId11" Type="http://schemas.microsoft.com/office/2007/relationships/hdphoto" Target="../media/hdphoto12.wdp"/><Relationship Id="rId5" Type="http://schemas.openxmlformats.org/officeDocument/2006/relationships/image" Target="../media/image11.png"/><Relationship Id="rId10" Type="http://schemas.openxmlformats.org/officeDocument/2006/relationships/image" Target="../media/image62.png"/><Relationship Id="rId4" Type="http://schemas.openxmlformats.org/officeDocument/2006/relationships/image" Target="../media/image10.png"/><Relationship Id="rId9" Type="http://schemas.microsoft.com/office/2007/relationships/hdphoto" Target="../media/hdphoto11.wdp"/></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3.png"/><Relationship Id="rId3" Type="http://schemas.openxmlformats.org/officeDocument/2006/relationships/image" Target="../media/image10.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34.png"/><Relationship Id="rId5" Type="http://schemas.openxmlformats.org/officeDocument/2006/relationships/image" Target="../media/image1.png"/><Relationship Id="rId15" Type="http://schemas.openxmlformats.org/officeDocument/2006/relationships/image" Target="../media/image69.jpeg"/><Relationship Id="rId10"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67.png"/><Relationship Id="rId1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1.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3.wdp"/><Relationship Id="rId3" Type="http://schemas.openxmlformats.org/officeDocument/2006/relationships/image" Target="../media/image17.jpeg"/><Relationship Id="rId7" Type="http://schemas.openxmlformats.org/officeDocument/2006/relationships/image" Target="../media/image18.png"/><Relationship Id="rId12"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21.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20.png"/><Relationship Id="rId14"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1.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0.png"/><Relationship Id="rId7"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1.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1.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0.png"/><Relationship Id="rId7" Type="http://schemas.openxmlformats.org/officeDocument/2006/relationships/image" Target="../media/image82.png"/><Relationship Id="rId12" Type="http://schemas.openxmlformats.org/officeDocument/2006/relationships/image" Target="../media/image87.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81.emf"/><Relationship Id="rId11" Type="http://schemas.openxmlformats.org/officeDocument/2006/relationships/image" Target="../media/image86.png"/><Relationship Id="rId5" Type="http://schemas.openxmlformats.org/officeDocument/2006/relationships/image" Target="../media/image1.png"/><Relationship Id="rId10" Type="http://schemas.openxmlformats.org/officeDocument/2006/relationships/image" Target="../media/image85.emf"/><Relationship Id="rId4" Type="http://schemas.openxmlformats.org/officeDocument/2006/relationships/image" Target="../media/image11.png"/><Relationship Id="rId9"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11.png"/><Relationship Id="rId2" Type="http://schemas.openxmlformats.org/officeDocument/2006/relationships/notesSlide" Target="../notesSlides/notesSlide46.xml"/><Relationship Id="rId16" Type="http://schemas.openxmlformats.org/officeDocument/2006/relationships/image" Target="../media/image98.emf"/><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10.png"/><Relationship Id="rId5" Type="http://schemas.openxmlformats.org/officeDocument/2006/relationships/image" Target="../media/image90.png"/><Relationship Id="rId15" Type="http://schemas.openxmlformats.org/officeDocument/2006/relationships/image" Target="../media/image97.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6.png"/></Relationships>
</file>

<file path=ppt/slides/_rels/slide4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png"/><Relationship Id="rId7"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1.png"/><Relationship Id="rId10" Type="http://schemas.openxmlformats.org/officeDocument/2006/relationships/image" Target="../media/image103.png"/><Relationship Id="rId4" Type="http://schemas.openxmlformats.org/officeDocument/2006/relationships/image" Target="../media/image11.png"/><Relationship Id="rId9"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2.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png"/><Relationship Id="rId7"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0.png"/><Relationship Id="rId7" Type="http://schemas.openxmlformats.org/officeDocument/2006/relationships/image" Target="../media/image11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png"/><Relationship Id="rId10" Type="http://schemas.microsoft.com/office/2007/relationships/hdphoto" Target="../media/hdphoto14.wdp"/><Relationship Id="rId4" Type="http://schemas.openxmlformats.org/officeDocument/2006/relationships/image" Target="../media/image11.png"/><Relationship Id="rId9"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0.png"/><Relationship Id="rId7"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1.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0.png"/><Relationship Id="rId7"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png"/><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png"/><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A5A3080-CEB2-9DAC-ACBB-D95173F8E8E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A083749F-BFC6-A0F1-9D79-FB0EB3C84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2E1D5AC5-4D85-C726-D581-8C3E5E894AD2}"/>
              </a:ext>
            </a:extLst>
          </p:cNvPr>
          <p:cNvPicPr>
            <a:picLocks noChangeAspect="1"/>
          </p:cNvPicPr>
          <p:nvPr/>
        </p:nvPicPr>
        <p:blipFill>
          <a:blip r:embed="rId4"/>
          <a:stretch>
            <a:fillRect/>
          </a:stretch>
        </p:blipFill>
        <p:spPr>
          <a:xfrm>
            <a:off x="-108142" y="6465204"/>
            <a:ext cx="1252603" cy="415864"/>
          </a:xfrm>
          <a:prstGeom prst="rect">
            <a:avLst/>
          </a:prstGeom>
        </p:spPr>
      </p:pic>
      <p:pic>
        <p:nvPicPr>
          <p:cNvPr id="6" name="Bildobjekt 11">
            <a:extLst>
              <a:ext uri="{FF2B5EF4-FFF2-40B4-BE49-F238E27FC236}">
                <a16:creationId xmlns:a16="http://schemas.microsoft.com/office/drawing/2014/main" id="{EFC76D92-575F-2E43-7454-661D8407CB28}"/>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19" name="TextBox 18">
            <a:extLst>
              <a:ext uri="{FF2B5EF4-FFF2-40B4-BE49-F238E27FC236}">
                <a16:creationId xmlns:a16="http://schemas.microsoft.com/office/drawing/2014/main" id="{D6285E80-0EC2-3302-7646-9AE3E40317C8}"/>
              </a:ext>
            </a:extLst>
          </p:cNvPr>
          <p:cNvSpPr txBox="1"/>
          <p:nvPr/>
        </p:nvSpPr>
        <p:spPr>
          <a:xfrm>
            <a:off x="11926277" y="1727200"/>
            <a:ext cx="184731" cy="369332"/>
          </a:xfrm>
          <a:prstGeom prst="rect">
            <a:avLst/>
          </a:prstGeom>
          <a:noFill/>
        </p:spPr>
        <p:txBody>
          <a:bodyPr wrap="none" rtlCol="0">
            <a:spAutoFit/>
          </a:bodyPr>
          <a:lstStyle/>
          <a:p>
            <a:endParaRPr lang="en-SE"/>
          </a:p>
        </p:txBody>
      </p:sp>
      <p:sp>
        <p:nvSpPr>
          <p:cNvPr id="9" name="Title 6">
            <a:extLst>
              <a:ext uri="{FF2B5EF4-FFF2-40B4-BE49-F238E27FC236}">
                <a16:creationId xmlns:a16="http://schemas.microsoft.com/office/drawing/2014/main" id="{940C96D0-2C23-294E-60B0-DC2FC788785A}"/>
              </a:ext>
            </a:extLst>
          </p:cNvPr>
          <p:cNvSpPr txBox="1">
            <a:spLocks/>
          </p:cNvSpPr>
          <p:nvPr/>
        </p:nvSpPr>
        <p:spPr>
          <a:xfrm>
            <a:off x="518763" y="422040"/>
            <a:ext cx="11520286" cy="903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GB" sz="3200" dirty="0">
                <a:latin typeface="Avenir Book" panose="02000503020000020003" pitchFamily="2" charset="0"/>
              </a:rPr>
              <a:t>Pick a Copy of the Thesis</a:t>
            </a:r>
            <a:endParaRPr lang="en-US" sz="3200" dirty="0">
              <a:latin typeface="Avenir Book" panose="02000503020000020003" pitchFamily="2" charset="0"/>
            </a:endParaRPr>
          </a:p>
        </p:txBody>
      </p:sp>
      <p:pic>
        <p:nvPicPr>
          <p:cNvPr id="2" name="Picture 1" descr="A cover of a book&#10;&#10;Description automatically generated">
            <a:extLst>
              <a:ext uri="{FF2B5EF4-FFF2-40B4-BE49-F238E27FC236}">
                <a16:creationId xmlns:a16="http://schemas.microsoft.com/office/drawing/2014/main" id="{41CA15D9-F23D-BE19-5A50-825341159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9943" y="1325904"/>
            <a:ext cx="3797384" cy="4791549"/>
          </a:xfrm>
          <a:prstGeom prst="rect">
            <a:avLst/>
          </a:prstGeom>
          <a:ln>
            <a:solidFill>
              <a:srgbClr val="22D789"/>
            </a:solidFill>
          </a:ln>
          <a:effectLst>
            <a:glow rad="127000">
              <a:schemeClr val="accent1">
                <a:lumMod val="40000"/>
                <a:lumOff val="60000"/>
              </a:schemeClr>
            </a:glow>
          </a:effectLst>
        </p:spPr>
      </p:pic>
      <p:grpSp>
        <p:nvGrpSpPr>
          <p:cNvPr id="4" name="Group 3">
            <a:extLst>
              <a:ext uri="{FF2B5EF4-FFF2-40B4-BE49-F238E27FC236}">
                <a16:creationId xmlns:a16="http://schemas.microsoft.com/office/drawing/2014/main" id="{29CDD6F0-ECC2-A3D1-A5C8-17259EA2C7B5}"/>
              </a:ext>
            </a:extLst>
          </p:cNvPr>
          <p:cNvGrpSpPr/>
          <p:nvPr/>
        </p:nvGrpSpPr>
        <p:grpSpPr>
          <a:xfrm rot="1689001">
            <a:off x="1055209" y="4264847"/>
            <a:ext cx="2642988" cy="793819"/>
            <a:chOff x="1055209" y="4264847"/>
            <a:chExt cx="2642988" cy="793819"/>
          </a:xfrm>
        </p:grpSpPr>
        <p:sp>
          <p:nvSpPr>
            <p:cNvPr id="3" name="Left Arrow 2">
              <a:extLst>
                <a:ext uri="{FF2B5EF4-FFF2-40B4-BE49-F238E27FC236}">
                  <a16:creationId xmlns:a16="http://schemas.microsoft.com/office/drawing/2014/main" id="{AEA39D03-EDDB-4018-7F3C-91EAB3B20786}"/>
                </a:ext>
              </a:extLst>
            </p:cNvPr>
            <p:cNvSpPr/>
            <p:nvPr/>
          </p:nvSpPr>
          <p:spPr>
            <a:xfrm rot="18992488">
              <a:off x="1055209" y="4264847"/>
              <a:ext cx="2642988" cy="793819"/>
            </a:xfrm>
            <a:prstGeom prst="leftArrow">
              <a:avLst/>
            </a:prstGeom>
            <a:ln>
              <a:solidFill>
                <a:srgbClr val="22D789"/>
              </a:solidFill>
            </a:ln>
            <a:effectLst>
              <a:glow rad="127000">
                <a:schemeClr val="accent1">
                  <a:lumMod val="40000"/>
                  <a:lumOff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TextBox 7">
              <a:extLst>
                <a:ext uri="{FF2B5EF4-FFF2-40B4-BE49-F238E27FC236}">
                  <a16:creationId xmlns:a16="http://schemas.microsoft.com/office/drawing/2014/main" id="{DABC082D-6D76-6F53-2D27-1844E6256164}"/>
                </a:ext>
              </a:extLst>
            </p:cNvPr>
            <p:cNvSpPr txBox="1"/>
            <p:nvPr/>
          </p:nvSpPr>
          <p:spPr>
            <a:xfrm rot="19002491">
              <a:off x="1696614" y="4310110"/>
              <a:ext cx="1689886" cy="430887"/>
            </a:xfrm>
            <a:prstGeom prst="rect">
              <a:avLst/>
            </a:prstGeom>
            <a:noFill/>
          </p:spPr>
          <p:txBody>
            <a:bodyPr wrap="none" rtlCol="0">
              <a:spAutoFit/>
            </a:bodyPr>
            <a:lstStyle/>
            <a:p>
              <a:r>
                <a:rPr lang="en-SE" sz="1100">
                  <a:solidFill>
                    <a:schemeClr val="bg1"/>
                  </a:solidFill>
                </a:rPr>
                <a:t>Find a copy of my thesis</a:t>
              </a:r>
            </a:p>
            <a:p>
              <a:pPr algn="ctr"/>
              <a:r>
                <a:rPr lang="en-SE" sz="1100">
                  <a:solidFill>
                    <a:schemeClr val="bg1"/>
                  </a:solidFill>
                </a:rPr>
                <a:t> on the handrail</a:t>
              </a:r>
            </a:p>
          </p:txBody>
        </p:sp>
      </p:grpSp>
      <p:grpSp>
        <p:nvGrpSpPr>
          <p:cNvPr id="10" name="Group 9">
            <a:extLst>
              <a:ext uri="{FF2B5EF4-FFF2-40B4-BE49-F238E27FC236}">
                <a16:creationId xmlns:a16="http://schemas.microsoft.com/office/drawing/2014/main" id="{A4030553-98D2-C50A-7B7F-E32524EC029B}"/>
              </a:ext>
            </a:extLst>
          </p:cNvPr>
          <p:cNvGrpSpPr/>
          <p:nvPr/>
        </p:nvGrpSpPr>
        <p:grpSpPr>
          <a:xfrm rot="19871005">
            <a:off x="8110826" y="3689394"/>
            <a:ext cx="2642988" cy="1689886"/>
            <a:chOff x="8110826" y="3689394"/>
            <a:chExt cx="2642988" cy="1689886"/>
          </a:xfrm>
        </p:grpSpPr>
        <p:sp>
          <p:nvSpPr>
            <p:cNvPr id="7" name="Left Arrow 6">
              <a:extLst>
                <a:ext uri="{FF2B5EF4-FFF2-40B4-BE49-F238E27FC236}">
                  <a16:creationId xmlns:a16="http://schemas.microsoft.com/office/drawing/2014/main" id="{F6BD23A8-D4D3-F74E-9620-7965541D26A2}"/>
                </a:ext>
              </a:extLst>
            </p:cNvPr>
            <p:cNvSpPr/>
            <p:nvPr/>
          </p:nvSpPr>
          <p:spPr>
            <a:xfrm rot="13456222">
              <a:off x="8110826" y="4238761"/>
              <a:ext cx="2642988" cy="793819"/>
            </a:xfrm>
            <a:prstGeom prst="leftArrow">
              <a:avLst/>
            </a:prstGeom>
            <a:ln>
              <a:solidFill>
                <a:srgbClr val="22D789"/>
              </a:solidFill>
            </a:ln>
            <a:effectLst>
              <a:glow rad="127000">
                <a:schemeClr val="accent1">
                  <a:lumMod val="40000"/>
                  <a:lumOff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TextBox 11">
              <a:extLst>
                <a:ext uri="{FF2B5EF4-FFF2-40B4-BE49-F238E27FC236}">
                  <a16:creationId xmlns:a16="http://schemas.microsoft.com/office/drawing/2014/main" id="{41184D17-0176-98E8-829F-DB1EB017D206}"/>
                </a:ext>
              </a:extLst>
            </p:cNvPr>
            <p:cNvSpPr txBox="1"/>
            <p:nvPr/>
          </p:nvSpPr>
          <p:spPr>
            <a:xfrm rot="2730279">
              <a:off x="8501966" y="4318893"/>
              <a:ext cx="1689886" cy="430887"/>
            </a:xfrm>
            <a:prstGeom prst="rect">
              <a:avLst/>
            </a:prstGeom>
            <a:noFill/>
          </p:spPr>
          <p:txBody>
            <a:bodyPr wrap="none" rtlCol="0">
              <a:spAutoFit/>
            </a:bodyPr>
            <a:lstStyle/>
            <a:p>
              <a:r>
                <a:rPr lang="en-SE" sz="1100">
                  <a:solidFill>
                    <a:schemeClr val="bg1"/>
                  </a:solidFill>
                </a:rPr>
                <a:t>Find a copy of my thesis</a:t>
              </a:r>
            </a:p>
            <a:p>
              <a:pPr algn="ctr"/>
              <a:r>
                <a:rPr lang="en-SE" sz="1100">
                  <a:solidFill>
                    <a:schemeClr val="bg1"/>
                  </a:solidFill>
                </a:rPr>
                <a:t> on the handrail</a:t>
              </a:r>
            </a:p>
          </p:txBody>
        </p:sp>
      </p:grpSp>
    </p:spTree>
    <p:extLst>
      <p:ext uri="{BB962C8B-B14F-4D97-AF65-F5344CB8AC3E}">
        <p14:creationId xmlns:p14="http://schemas.microsoft.com/office/powerpoint/2010/main" val="3517204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518763" y="422040"/>
            <a:ext cx="11520286" cy="903865"/>
          </a:xfrm>
        </p:spPr>
        <p:txBody>
          <a:bodyPr>
            <a:normAutofit/>
          </a:bodyPr>
          <a:lstStyle/>
          <a:p>
            <a:r>
              <a:rPr lang="en-US" sz="3200">
                <a:latin typeface="Avenir Book" panose="02000503020000020003" pitchFamily="2" charset="0"/>
              </a:rPr>
              <a:t>Design Decisions:</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13" name="TextBox 12">
            <a:extLst>
              <a:ext uri="{FF2B5EF4-FFF2-40B4-BE49-F238E27FC236}">
                <a16:creationId xmlns:a16="http://schemas.microsoft.com/office/drawing/2014/main" id="{81349D22-92FD-0159-6A68-F9E2B6841D59}"/>
              </a:ext>
            </a:extLst>
          </p:cNvPr>
          <p:cNvSpPr txBox="1"/>
          <p:nvPr/>
        </p:nvSpPr>
        <p:spPr>
          <a:xfrm>
            <a:off x="518159" y="1735886"/>
            <a:ext cx="8012786" cy="646331"/>
          </a:xfrm>
          <a:prstGeom prst="rect">
            <a:avLst/>
          </a:prstGeom>
          <a:noFill/>
        </p:spPr>
        <p:txBody>
          <a:bodyPr wrap="square" rtlCol="0">
            <a:spAutoFit/>
          </a:bodyPr>
          <a:lstStyle/>
          <a:p>
            <a:pPr marL="342900" indent="-342900">
              <a:buFont typeface="+mj-lt"/>
              <a:buAutoNum type="arabicPeriod"/>
            </a:pPr>
            <a:r>
              <a:rPr lang="en-SE" dirty="0">
                <a:solidFill>
                  <a:schemeClr val="accent2"/>
                </a:solidFill>
                <a:latin typeface="Avenir Book" panose="02000503020000020003" pitchFamily="2" charset="0"/>
              </a:rPr>
              <a:t>The Control Flow Graph is constructed on the Abstract Syntax Tree</a:t>
            </a:r>
          </a:p>
          <a:p>
            <a:pPr marL="800100" lvl="1" indent="-342900">
              <a:buFont typeface="Arial" panose="020B0604020202020204" pitchFamily="34" charset="0"/>
              <a:buChar char="•"/>
            </a:pPr>
            <a:r>
              <a:rPr lang="en-SE" dirty="0">
                <a:solidFill>
                  <a:schemeClr val="accent2"/>
                </a:solidFill>
                <a:latin typeface="Avenir Book" panose="02000503020000020003" pitchFamily="2" charset="0"/>
              </a:rPr>
              <a:t>No bytecode generation overhead</a:t>
            </a:r>
            <a:endParaRPr lang="en-SE" dirty="0">
              <a:solidFill>
                <a:schemeClr val="accent2"/>
              </a:solidFill>
              <a:latin typeface="Avenir Book" panose="02000503020000020003" pitchFamily="2" charset="0"/>
              <a:ea typeface="+mj-ea"/>
              <a:cs typeface="+mj-cs"/>
            </a:endParaRPr>
          </a:p>
        </p:txBody>
      </p:sp>
      <p:sp>
        <p:nvSpPr>
          <p:cNvPr id="2" name="TextBox 1">
            <a:extLst>
              <a:ext uri="{FF2B5EF4-FFF2-40B4-BE49-F238E27FC236}">
                <a16:creationId xmlns:a16="http://schemas.microsoft.com/office/drawing/2014/main" id="{6DB9DBFD-DCAC-81AB-9A30-EAF677810E26}"/>
              </a:ext>
            </a:extLst>
          </p:cNvPr>
          <p:cNvSpPr txBox="1"/>
          <p:nvPr/>
        </p:nvSpPr>
        <p:spPr>
          <a:xfrm>
            <a:off x="518159" y="3049390"/>
            <a:ext cx="6725559" cy="646331"/>
          </a:xfrm>
          <a:prstGeom prst="rect">
            <a:avLst/>
          </a:prstGeom>
          <a:noFill/>
        </p:spPr>
        <p:txBody>
          <a:bodyPr wrap="none" rtlCol="0">
            <a:spAutoFit/>
          </a:bodyPr>
          <a:lstStyle/>
          <a:p>
            <a:r>
              <a:rPr lang="en-SE">
                <a:solidFill>
                  <a:schemeClr val="accent2"/>
                </a:solidFill>
                <a:latin typeface="Avenir Book" panose="02000503020000020003" pitchFamily="2" charset="0"/>
                <a:ea typeface="+mj-ea"/>
                <a:cs typeface="+mj-cs"/>
              </a:rPr>
              <a:t>2: Only relevant nodes are part of the CFG:</a:t>
            </a:r>
          </a:p>
          <a:p>
            <a:pPr marL="742950" lvl="1" indent="-285750">
              <a:buFont typeface="Arial" panose="020B0604020202020204" pitchFamily="34" charset="0"/>
              <a:buChar char="•"/>
            </a:pPr>
            <a:r>
              <a:rPr lang="en-SE">
                <a:solidFill>
                  <a:schemeClr val="accent2"/>
                </a:solidFill>
                <a:latin typeface="Avenir Book" panose="02000503020000020003" pitchFamily="2" charset="0"/>
                <a:ea typeface="+mj-ea"/>
                <a:cs typeface="+mj-cs"/>
              </a:rPr>
              <a:t>Nodes like </a:t>
            </a:r>
            <a:r>
              <a:rPr lang="en-SE">
                <a:solidFill>
                  <a:schemeClr val="accent2"/>
                </a:solidFill>
                <a:latin typeface="Andale Mono" panose="020B0509000000000004" pitchFamily="49" charset="0"/>
                <a:ea typeface="+mj-ea"/>
                <a:cs typeface="+mj-cs"/>
              </a:rPr>
              <a:t>IfStmt</a:t>
            </a:r>
            <a:r>
              <a:rPr lang="en-SE">
                <a:solidFill>
                  <a:schemeClr val="accent2"/>
                </a:solidFill>
                <a:latin typeface="Avenir Book" panose="02000503020000020003" pitchFamily="2" charset="0"/>
                <a:ea typeface="+mj-ea"/>
                <a:cs typeface="+mj-cs"/>
              </a:rPr>
              <a:t>, </a:t>
            </a:r>
            <a:r>
              <a:rPr lang="en-SE">
                <a:solidFill>
                  <a:schemeClr val="accent2"/>
                </a:solidFill>
                <a:latin typeface="Andale Mono" panose="020B0509000000000004" pitchFamily="49" charset="0"/>
                <a:ea typeface="+mj-ea"/>
                <a:cs typeface="+mj-cs"/>
              </a:rPr>
              <a:t>While</a:t>
            </a:r>
            <a:r>
              <a:rPr lang="en-SE">
                <a:solidFill>
                  <a:schemeClr val="accent2"/>
                </a:solidFill>
                <a:latin typeface="Avenir Book" panose="02000503020000020003" pitchFamily="2" charset="0"/>
                <a:ea typeface="+mj-ea"/>
                <a:cs typeface="+mj-cs"/>
              </a:rPr>
              <a:t>, </a:t>
            </a:r>
            <a:r>
              <a:rPr lang="en-SE">
                <a:solidFill>
                  <a:schemeClr val="accent2"/>
                </a:solidFill>
                <a:latin typeface="Andale Mono" panose="020B0509000000000004" pitchFamily="49" charset="0"/>
                <a:ea typeface="+mj-ea"/>
                <a:cs typeface="+mj-cs"/>
              </a:rPr>
              <a:t>Dot</a:t>
            </a:r>
            <a:r>
              <a:rPr lang="en-SE">
                <a:solidFill>
                  <a:schemeClr val="accent2"/>
                </a:solidFill>
                <a:latin typeface="Avenir Book" panose="02000503020000020003" pitchFamily="2" charset="0"/>
                <a:ea typeface="+mj-ea"/>
                <a:cs typeface="+mj-cs"/>
              </a:rPr>
              <a:t> are not part of the CFG</a:t>
            </a:r>
          </a:p>
        </p:txBody>
      </p:sp>
      <p:sp>
        <p:nvSpPr>
          <p:cNvPr id="16" name="TextBox 15">
            <a:extLst>
              <a:ext uri="{FF2B5EF4-FFF2-40B4-BE49-F238E27FC236}">
                <a16:creationId xmlns:a16="http://schemas.microsoft.com/office/drawing/2014/main" id="{EC858951-23A6-FC85-276E-0814AAC17F64}"/>
              </a:ext>
            </a:extLst>
          </p:cNvPr>
          <p:cNvSpPr txBox="1"/>
          <p:nvPr/>
        </p:nvSpPr>
        <p:spPr>
          <a:xfrm>
            <a:off x="518159" y="4313958"/>
            <a:ext cx="3967753" cy="646331"/>
          </a:xfrm>
          <a:prstGeom prst="rect">
            <a:avLst/>
          </a:prstGeom>
          <a:noFill/>
        </p:spPr>
        <p:txBody>
          <a:bodyPr wrap="none" rtlCol="0">
            <a:spAutoFit/>
          </a:bodyPr>
          <a:lstStyle/>
          <a:p>
            <a:r>
              <a:rPr lang="en-SE">
                <a:solidFill>
                  <a:schemeClr val="accent2"/>
                </a:solidFill>
                <a:latin typeface="Avenir Book" panose="02000503020000020003" pitchFamily="2" charset="0"/>
                <a:ea typeface="+mj-ea"/>
                <a:cs typeface="+mj-cs"/>
              </a:rPr>
              <a:t>3: The CFG is computed on-demand</a:t>
            </a:r>
          </a:p>
          <a:p>
            <a:pPr marL="742950" lvl="1"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p:txBody>
      </p:sp>
      <p:pic>
        <p:nvPicPr>
          <p:cNvPr id="9" name="Picture 8" descr="A screenshot of a computer&#10;&#10;Description automatically generated">
            <a:extLst>
              <a:ext uri="{FF2B5EF4-FFF2-40B4-BE49-F238E27FC236}">
                <a16:creationId xmlns:a16="http://schemas.microsoft.com/office/drawing/2014/main" id="{94CCC946-B56F-6C90-E699-0C98D4BC67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9784" y="2650549"/>
            <a:ext cx="3237507" cy="1825235"/>
          </a:xfrm>
          <a:prstGeom prst="rect">
            <a:avLst/>
          </a:prstGeom>
          <a:ln>
            <a:solidFill>
              <a:schemeClr val="accent1"/>
            </a:solidFill>
          </a:ln>
          <a:effectLst>
            <a:glow rad="127000">
              <a:schemeClr val="accent1">
                <a:lumMod val="40000"/>
                <a:lumOff val="60000"/>
              </a:schemeClr>
            </a:glow>
          </a:effectLst>
        </p:spPr>
      </p:pic>
      <p:pic>
        <p:nvPicPr>
          <p:cNvPr id="14" name="Picture 13" descr="A screenshot of a computer&#10;&#10;Description automatically generated">
            <a:extLst>
              <a:ext uri="{FF2B5EF4-FFF2-40B4-BE49-F238E27FC236}">
                <a16:creationId xmlns:a16="http://schemas.microsoft.com/office/drawing/2014/main" id="{722B8A9F-D456-C41F-47D4-BCED946CB7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0913" y="595803"/>
            <a:ext cx="3246378" cy="1825236"/>
          </a:xfrm>
          <a:prstGeom prst="rect">
            <a:avLst/>
          </a:prstGeom>
          <a:ln>
            <a:solidFill>
              <a:schemeClr val="accent1"/>
            </a:solidFill>
          </a:ln>
          <a:effectLst>
            <a:glow rad="127000">
              <a:schemeClr val="accent1">
                <a:lumMod val="40000"/>
                <a:lumOff val="60000"/>
              </a:schemeClr>
            </a:glow>
          </a:effectLst>
        </p:spPr>
      </p:pic>
      <p:sp>
        <p:nvSpPr>
          <p:cNvPr id="4" name="TextBox 3">
            <a:extLst>
              <a:ext uri="{FF2B5EF4-FFF2-40B4-BE49-F238E27FC236}">
                <a16:creationId xmlns:a16="http://schemas.microsoft.com/office/drawing/2014/main" id="{3B663C67-EE8B-1D72-4978-CE841BF9583E}"/>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11</a:t>
            </a:fld>
            <a:endParaRPr lang="en-SE">
              <a:solidFill>
                <a:schemeClr val="bg1"/>
              </a:solidFill>
            </a:endParaRPr>
          </a:p>
        </p:txBody>
      </p:sp>
    </p:spTree>
    <p:extLst>
      <p:ext uri="{BB962C8B-B14F-4D97-AF65-F5344CB8AC3E}">
        <p14:creationId xmlns:p14="http://schemas.microsoft.com/office/powerpoint/2010/main" val="38169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CA58F-0163-22CD-3412-8463B93EDC40}"/>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F505F47B-2D24-FF1A-6CC6-0AA0B2DBE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97002B9F-E7DE-729B-8D6C-1445C45D0A28}"/>
              </a:ext>
            </a:extLst>
          </p:cNvPr>
          <p:cNvSpPr>
            <a:spLocks noGrp="1"/>
          </p:cNvSpPr>
          <p:nvPr>
            <p:ph type="title"/>
          </p:nvPr>
        </p:nvSpPr>
        <p:spPr>
          <a:xfrm>
            <a:off x="518763" y="422040"/>
            <a:ext cx="11520286" cy="903865"/>
          </a:xfrm>
        </p:spPr>
        <p:txBody>
          <a:bodyPr>
            <a:normAutofit/>
          </a:bodyPr>
          <a:lstStyle/>
          <a:p>
            <a:r>
              <a:rPr lang="en-US" sz="3200">
                <a:latin typeface="Avenir Book" panose="02000503020000020003" pitchFamily="2" charset="0"/>
              </a:rPr>
              <a:t>Demand-driven evaluation  </a:t>
            </a:r>
          </a:p>
        </p:txBody>
      </p:sp>
      <p:pic>
        <p:nvPicPr>
          <p:cNvPr id="5" name="Picture 4">
            <a:extLst>
              <a:ext uri="{FF2B5EF4-FFF2-40B4-BE49-F238E27FC236}">
                <a16:creationId xmlns:a16="http://schemas.microsoft.com/office/drawing/2014/main" id="{CB7EF911-750D-B6DC-280E-4E10BABAB9C5}"/>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1B60D77F-1AB0-326B-A0CD-D52C248E7D3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4" name="Rounded Rectangle 3">
            <a:extLst>
              <a:ext uri="{FF2B5EF4-FFF2-40B4-BE49-F238E27FC236}">
                <a16:creationId xmlns:a16="http://schemas.microsoft.com/office/drawing/2014/main" id="{9A2FBAAE-E015-A9B0-D6EA-0CAC714A28DA}"/>
              </a:ext>
            </a:extLst>
          </p:cNvPr>
          <p:cNvSpPr/>
          <p:nvPr/>
        </p:nvSpPr>
        <p:spPr>
          <a:xfrm>
            <a:off x="3957381" y="2516075"/>
            <a:ext cx="2011791" cy="428491"/>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String x = null</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8" name="Rounded Rectangle 7">
            <a:extLst>
              <a:ext uri="{FF2B5EF4-FFF2-40B4-BE49-F238E27FC236}">
                <a16:creationId xmlns:a16="http://schemas.microsoft.com/office/drawing/2014/main" id="{4BA0BCFE-84DD-F26F-E282-AAE6D4DD151D}"/>
              </a:ext>
            </a:extLst>
          </p:cNvPr>
          <p:cNvSpPr/>
          <p:nvPr/>
        </p:nvSpPr>
        <p:spPr>
          <a:xfrm>
            <a:off x="6807595" y="1277052"/>
            <a:ext cx="706719" cy="407420"/>
          </a:xfrm>
          <a:prstGeom prst="round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prstClr val="black"/>
                </a:solidFill>
                <a:latin typeface="Courier New" panose="02070309020205020404" pitchFamily="49" charset="0"/>
                <a:cs typeface="Courier New" panose="02070309020205020404" pitchFamily="49" charset="0"/>
              </a:rPr>
              <a:t>foo</a:t>
            </a:r>
            <a:endParaRPr lang="en-SE" sz="1600" b="1">
              <a:solidFill>
                <a:prstClr val="black"/>
              </a:solidFill>
              <a:latin typeface="Courier New" panose="02070309020205020404" pitchFamily="49" charset="0"/>
              <a:cs typeface="Courier New" panose="02070309020205020404" pitchFamily="49" charset="0"/>
            </a:endParaRPr>
          </a:p>
        </p:txBody>
      </p:sp>
      <p:sp>
        <p:nvSpPr>
          <p:cNvPr id="9" name="Rounded Rectangle 8">
            <a:extLst>
              <a:ext uri="{FF2B5EF4-FFF2-40B4-BE49-F238E27FC236}">
                <a16:creationId xmlns:a16="http://schemas.microsoft.com/office/drawing/2014/main" id="{03B66F85-6A89-E8AD-F9DF-1BDF29A29506}"/>
              </a:ext>
            </a:extLst>
          </p:cNvPr>
          <p:cNvSpPr/>
          <p:nvPr/>
        </p:nvSpPr>
        <p:spPr>
          <a:xfrm>
            <a:off x="6806288" y="2538298"/>
            <a:ext cx="709337" cy="407420"/>
          </a:xfrm>
          <a:prstGeom prst="roundRect">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prstClr val="black"/>
                </a:solidFill>
                <a:latin typeface="Courier New" panose="02070309020205020404" pitchFamily="49" charset="0"/>
                <a:cs typeface="Courier New" panose="02070309020205020404" pitchFamily="49" charset="0"/>
              </a:rPr>
              <a:t>IF</a:t>
            </a:r>
            <a:endParaRPr lang="en-SE" sz="1600" b="1">
              <a:solidFill>
                <a:prstClr val="black"/>
              </a:solidFill>
              <a:latin typeface="Courier New" panose="02070309020205020404" pitchFamily="49" charset="0"/>
              <a:cs typeface="Courier New" panose="02070309020205020404" pitchFamily="49" charset="0"/>
            </a:endParaRPr>
          </a:p>
        </p:txBody>
      </p:sp>
      <p:sp>
        <p:nvSpPr>
          <p:cNvPr id="10" name="Rounded Rectangle 9">
            <a:extLst>
              <a:ext uri="{FF2B5EF4-FFF2-40B4-BE49-F238E27FC236}">
                <a16:creationId xmlns:a16="http://schemas.microsoft.com/office/drawing/2014/main" id="{A1C2F598-6B85-CC2C-55E3-F25E80D123B3}"/>
              </a:ext>
            </a:extLst>
          </p:cNvPr>
          <p:cNvSpPr/>
          <p:nvPr/>
        </p:nvSpPr>
        <p:spPr>
          <a:xfrm>
            <a:off x="9389972" y="2516075"/>
            <a:ext cx="1413436" cy="407420"/>
          </a:xfrm>
          <a:prstGeom prst="roundRect">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prstClr val="black"/>
                </a:solidFill>
                <a:latin typeface="Courier New" panose="02070309020205020404" pitchFamily="49" charset="0"/>
                <a:cs typeface="Courier New" panose="02070309020205020404" pitchFamily="49" charset="0"/>
              </a:rPr>
              <a:t>Dot</a:t>
            </a:r>
            <a:endParaRPr lang="en-SE" sz="1600" b="1">
              <a:solidFill>
                <a:prstClr val="black"/>
              </a:solidFill>
              <a:latin typeface="Courier New" panose="02070309020205020404" pitchFamily="49" charset="0"/>
              <a:cs typeface="Courier New" panose="02070309020205020404" pitchFamily="49" charset="0"/>
            </a:endParaRPr>
          </a:p>
        </p:txBody>
      </p:sp>
      <p:sp>
        <p:nvSpPr>
          <p:cNvPr id="12" name="Rounded Rectangle 11">
            <a:extLst>
              <a:ext uri="{FF2B5EF4-FFF2-40B4-BE49-F238E27FC236}">
                <a16:creationId xmlns:a16="http://schemas.microsoft.com/office/drawing/2014/main" id="{E8DBA652-E403-F320-A1E3-A76CC04C0857}"/>
              </a:ext>
            </a:extLst>
          </p:cNvPr>
          <p:cNvSpPr/>
          <p:nvPr/>
        </p:nvSpPr>
        <p:spPr>
          <a:xfrm>
            <a:off x="6189164" y="3868876"/>
            <a:ext cx="663846" cy="384365"/>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4" name="Rounded Rectangle 13">
            <a:extLst>
              <a:ext uri="{FF2B5EF4-FFF2-40B4-BE49-F238E27FC236}">
                <a16:creationId xmlns:a16="http://schemas.microsoft.com/office/drawing/2014/main" id="{94BDA60D-B583-1E5A-D97B-196AFAF8C366}"/>
              </a:ext>
            </a:extLst>
          </p:cNvPr>
          <p:cNvSpPr/>
          <p:nvPr/>
        </p:nvSpPr>
        <p:spPr>
          <a:xfrm>
            <a:off x="7282688" y="3877134"/>
            <a:ext cx="540018" cy="407420"/>
          </a:xfrm>
          <a:prstGeom prst="roundRect">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prstClr val="black"/>
                </a:solidFill>
                <a:latin typeface="Courier New" panose="02070309020205020404" pitchFamily="49" charset="0"/>
                <a:cs typeface="Courier New" panose="02070309020205020404" pitchFamily="49" charset="0"/>
              </a:rPr>
              <a:t>=</a:t>
            </a:r>
            <a:endParaRPr lang="en-SE" sz="1600" b="1">
              <a:solidFill>
                <a:prstClr val="black"/>
              </a:solidFill>
              <a:latin typeface="Courier New" panose="02070309020205020404" pitchFamily="49" charset="0"/>
              <a:cs typeface="Courier New" panose="02070309020205020404" pitchFamily="49" charset="0"/>
            </a:endParaRPr>
          </a:p>
        </p:txBody>
      </p:sp>
      <p:sp>
        <p:nvSpPr>
          <p:cNvPr id="15" name="Rounded Rectangle 14">
            <a:extLst>
              <a:ext uri="{FF2B5EF4-FFF2-40B4-BE49-F238E27FC236}">
                <a16:creationId xmlns:a16="http://schemas.microsoft.com/office/drawing/2014/main" id="{96E36C71-4831-5474-109D-94E4AD838AEE}"/>
              </a:ext>
            </a:extLst>
          </p:cNvPr>
          <p:cNvSpPr/>
          <p:nvPr/>
        </p:nvSpPr>
        <p:spPr>
          <a:xfrm>
            <a:off x="9233463" y="3878243"/>
            <a:ext cx="593218" cy="407418"/>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x</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7" name="Rounded Rectangle 16">
            <a:extLst>
              <a:ext uri="{FF2B5EF4-FFF2-40B4-BE49-F238E27FC236}">
                <a16:creationId xmlns:a16="http://schemas.microsoft.com/office/drawing/2014/main" id="{313C6151-A675-09F6-FB02-AE54C31AB8E6}"/>
              </a:ext>
            </a:extLst>
          </p:cNvPr>
          <p:cNvSpPr/>
          <p:nvPr/>
        </p:nvSpPr>
        <p:spPr>
          <a:xfrm>
            <a:off x="10309687" y="3878243"/>
            <a:ext cx="1639588" cy="407420"/>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toString()</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8" name="Rounded Rectangle 17">
            <a:extLst>
              <a:ext uri="{FF2B5EF4-FFF2-40B4-BE49-F238E27FC236}">
                <a16:creationId xmlns:a16="http://schemas.microsoft.com/office/drawing/2014/main" id="{74383D3C-61B3-E3B8-59BC-92AA9ABCAFCA}"/>
              </a:ext>
            </a:extLst>
          </p:cNvPr>
          <p:cNvSpPr/>
          <p:nvPr/>
        </p:nvSpPr>
        <p:spPr>
          <a:xfrm>
            <a:off x="6271237" y="5269920"/>
            <a:ext cx="560473" cy="407420"/>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x</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9" name="Rounded Rectangle 18">
            <a:extLst>
              <a:ext uri="{FF2B5EF4-FFF2-40B4-BE49-F238E27FC236}">
                <a16:creationId xmlns:a16="http://schemas.microsoft.com/office/drawing/2014/main" id="{89EB425D-4CAC-173B-F549-79703040BE56}"/>
              </a:ext>
            </a:extLst>
          </p:cNvPr>
          <p:cNvSpPr/>
          <p:nvPr/>
        </p:nvSpPr>
        <p:spPr>
          <a:xfrm>
            <a:off x="7614011" y="5269473"/>
            <a:ext cx="1740882" cy="407420"/>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“Hello World”</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20" name="Elbow Connector 19">
            <a:extLst>
              <a:ext uri="{FF2B5EF4-FFF2-40B4-BE49-F238E27FC236}">
                <a16:creationId xmlns:a16="http://schemas.microsoft.com/office/drawing/2014/main" id="{98C1D3C7-5A50-3C6A-9B7D-FDE933ADC642}"/>
              </a:ext>
            </a:extLst>
          </p:cNvPr>
          <p:cNvCxnSpPr>
            <a:cxnSpLocks/>
            <a:stCxn id="8" idx="2"/>
            <a:endCxn id="4" idx="0"/>
          </p:cNvCxnSpPr>
          <p:nvPr/>
        </p:nvCxnSpPr>
        <p:spPr>
          <a:xfrm rot="5400000">
            <a:off x="5646315" y="1001434"/>
            <a:ext cx="831603" cy="219767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8D27F634-E617-A26A-3E71-CB5902190F62}"/>
              </a:ext>
            </a:extLst>
          </p:cNvPr>
          <p:cNvCxnSpPr>
            <a:cxnSpLocks/>
            <a:stCxn id="8" idx="2"/>
            <a:endCxn id="9" idx="0"/>
          </p:cNvCxnSpPr>
          <p:nvPr/>
        </p:nvCxnSpPr>
        <p:spPr>
          <a:xfrm rot="16200000" flipH="1">
            <a:off x="6734043" y="2111384"/>
            <a:ext cx="853826"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36240724-3B3A-8062-CFCC-733B6F743A6C}"/>
              </a:ext>
            </a:extLst>
          </p:cNvPr>
          <p:cNvCxnSpPr>
            <a:cxnSpLocks/>
            <a:stCxn id="8" idx="2"/>
          </p:cNvCxnSpPr>
          <p:nvPr/>
        </p:nvCxnSpPr>
        <p:spPr>
          <a:xfrm rot="16200000" flipH="1">
            <a:off x="8194486" y="650941"/>
            <a:ext cx="831603" cy="289866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33AC6CC1-0EB5-9A35-0677-9EC57DA0D3C7}"/>
              </a:ext>
            </a:extLst>
          </p:cNvPr>
          <p:cNvCxnSpPr>
            <a:cxnSpLocks/>
            <a:stCxn id="9" idx="2"/>
            <a:endCxn id="12" idx="0"/>
          </p:cNvCxnSpPr>
          <p:nvPr/>
        </p:nvCxnSpPr>
        <p:spPr>
          <a:xfrm rot="5400000">
            <a:off x="6379443" y="3087362"/>
            <a:ext cx="923158" cy="6398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0859A6F-199D-B966-595F-2DECF4C4F1FA}"/>
              </a:ext>
            </a:extLst>
          </p:cNvPr>
          <p:cNvCxnSpPr>
            <a:cxnSpLocks/>
            <a:stCxn id="9" idx="2"/>
            <a:endCxn id="14" idx="0"/>
          </p:cNvCxnSpPr>
          <p:nvPr/>
        </p:nvCxnSpPr>
        <p:spPr>
          <a:xfrm rot="16200000" flipH="1">
            <a:off x="6891119" y="3215556"/>
            <a:ext cx="931416" cy="39174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6F053B4F-3A59-DCF1-BB83-50C2271B8397}"/>
              </a:ext>
            </a:extLst>
          </p:cNvPr>
          <p:cNvCxnSpPr>
            <a:cxnSpLocks/>
            <a:stCxn id="10" idx="2"/>
            <a:endCxn id="15" idx="0"/>
          </p:cNvCxnSpPr>
          <p:nvPr/>
        </p:nvCxnSpPr>
        <p:spPr>
          <a:xfrm rot="5400000">
            <a:off x="9336007" y="3117560"/>
            <a:ext cx="954748" cy="5666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16C04950-2C98-174D-AE88-ADC260D8DEDE}"/>
              </a:ext>
            </a:extLst>
          </p:cNvPr>
          <p:cNvCxnSpPr>
            <a:cxnSpLocks/>
            <a:stCxn id="10" idx="2"/>
            <a:endCxn id="17" idx="0"/>
          </p:cNvCxnSpPr>
          <p:nvPr/>
        </p:nvCxnSpPr>
        <p:spPr>
          <a:xfrm rot="16200000" flipH="1">
            <a:off x="10135711" y="2884473"/>
            <a:ext cx="954748" cy="103279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0BB43722-025E-A32B-8DA6-5F7520B54BB8}"/>
              </a:ext>
            </a:extLst>
          </p:cNvPr>
          <p:cNvCxnSpPr>
            <a:cxnSpLocks/>
            <a:stCxn id="14" idx="2"/>
            <a:endCxn id="18" idx="0"/>
          </p:cNvCxnSpPr>
          <p:nvPr/>
        </p:nvCxnSpPr>
        <p:spPr>
          <a:xfrm rot="5400000">
            <a:off x="6559403" y="4276626"/>
            <a:ext cx="985366" cy="10012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C02AD90-A6F4-C3DA-6557-1A53318ADA80}"/>
              </a:ext>
            </a:extLst>
          </p:cNvPr>
          <p:cNvCxnSpPr>
            <a:cxnSpLocks/>
            <a:stCxn id="14" idx="2"/>
            <a:endCxn id="19" idx="0"/>
          </p:cNvCxnSpPr>
          <p:nvPr/>
        </p:nvCxnSpPr>
        <p:spPr>
          <a:xfrm rot="16200000" flipH="1">
            <a:off x="7526115" y="4311135"/>
            <a:ext cx="984919" cy="93175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A20EE32B-BCA3-1089-A09B-06A361F1401B}"/>
              </a:ext>
            </a:extLst>
          </p:cNvPr>
          <p:cNvSpPr/>
          <p:nvPr/>
        </p:nvSpPr>
        <p:spPr>
          <a:xfrm>
            <a:off x="4478956" y="1238161"/>
            <a:ext cx="1217127" cy="485202"/>
          </a:xfrm>
          <a:prstGeom prst="roundRect">
            <a:avLst/>
          </a:prstGeom>
          <a:solidFill>
            <a:srgbClr val="92DAEE"/>
          </a:solidFill>
          <a:ln w="38100">
            <a:solidFill>
              <a:schemeClr val="tx1"/>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latin typeface="Courier New" panose="02070309020205020404" pitchFamily="49" charset="0"/>
                <a:cs typeface="Courier New" panose="02070309020205020404" pitchFamily="49" charset="0"/>
              </a:rPr>
              <a:t>Entry</a:t>
            </a:r>
            <a:endParaRPr lang="en-SE" sz="1100">
              <a:solidFill>
                <a:schemeClr val="tx1"/>
              </a:solidFill>
              <a:latin typeface="Courier New" panose="02070309020205020404" pitchFamily="49" charset="0"/>
              <a:cs typeface="Courier New" panose="02070309020205020404" pitchFamily="49" charset="0"/>
            </a:endParaRPr>
          </a:p>
        </p:txBody>
      </p:sp>
      <p:sp>
        <p:nvSpPr>
          <p:cNvPr id="31" name="Rounded Rectangle 30">
            <a:extLst>
              <a:ext uri="{FF2B5EF4-FFF2-40B4-BE49-F238E27FC236}">
                <a16:creationId xmlns:a16="http://schemas.microsoft.com/office/drawing/2014/main" id="{05212D2F-99E2-11F9-ED3A-20FDCD0BE6E4}"/>
              </a:ext>
            </a:extLst>
          </p:cNvPr>
          <p:cNvSpPr/>
          <p:nvPr/>
        </p:nvSpPr>
        <p:spPr>
          <a:xfrm>
            <a:off x="8706096" y="1238161"/>
            <a:ext cx="1217127" cy="485202"/>
          </a:xfrm>
          <a:prstGeom prst="roundRect">
            <a:avLst/>
          </a:prstGeom>
          <a:solidFill>
            <a:srgbClr val="92DAEE"/>
          </a:solidFill>
          <a:ln w="38100">
            <a:solidFill>
              <a:schemeClr val="tx1"/>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latin typeface="Courier New" panose="02070309020205020404" pitchFamily="49" charset="0"/>
                <a:cs typeface="Courier New" panose="02070309020205020404" pitchFamily="49" charset="0"/>
              </a:rPr>
              <a:t>Exit</a:t>
            </a:r>
            <a:endParaRPr lang="en-SE" sz="1100">
              <a:solidFill>
                <a:schemeClr val="tx1"/>
              </a:solidFill>
              <a:latin typeface="Courier New" panose="02070309020205020404" pitchFamily="49" charset="0"/>
              <a:cs typeface="Courier New" panose="02070309020205020404" pitchFamily="49" charset="0"/>
            </a:endParaRPr>
          </a:p>
        </p:txBody>
      </p:sp>
      <p:cxnSp>
        <p:nvCxnSpPr>
          <p:cNvPr id="32" name="Straight Arrow Connector 31">
            <a:extLst>
              <a:ext uri="{FF2B5EF4-FFF2-40B4-BE49-F238E27FC236}">
                <a16:creationId xmlns:a16="http://schemas.microsoft.com/office/drawing/2014/main" id="{82E2FECB-3A0E-8935-77AC-5AC15AE88468}"/>
              </a:ext>
            </a:extLst>
          </p:cNvPr>
          <p:cNvCxnSpPr>
            <a:cxnSpLocks/>
            <a:stCxn id="8" idx="3"/>
            <a:endCxn id="31" idx="1"/>
          </p:cNvCxnSpPr>
          <p:nvPr/>
        </p:nvCxnSpPr>
        <p:spPr>
          <a:xfrm>
            <a:off x="7514314" y="1480762"/>
            <a:ext cx="1191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916F80-59BC-660B-6B50-506AD4C96141}"/>
              </a:ext>
            </a:extLst>
          </p:cNvPr>
          <p:cNvCxnSpPr>
            <a:cxnSpLocks/>
            <a:stCxn id="8" idx="1"/>
            <a:endCxn id="30" idx="3"/>
          </p:cNvCxnSpPr>
          <p:nvPr/>
        </p:nvCxnSpPr>
        <p:spPr>
          <a:xfrm flipH="1">
            <a:off x="5696083" y="1480762"/>
            <a:ext cx="11115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3742921-A3D4-057A-F8AE-8BAEB2E6CB50}"/>
              </a:ext>
            </a:extLst>
          </p:cNvPr>
          <p:cNvCxnSpPr>
            <a:cxnSpLocks/>
          </p:cNvCxnSpPr>
          <p:nvPr/>
        </p:nvCxnSpPr>
        <p:spPr>
          <a:xfrm rot="5400000">
            <a:off x="4308881" y="1938132"/>
            <a:ext cx="729917" cy="425971"/>
          </a:xfrm>
          <a:prstGeom prst="curvedConnector3">
            <a:avLst>
              <a:gd name="adj1" fmla="val 45750"/>
            </a:avLst>
          </a:prstGeom>
          <a:ln w="38100">
            <a:solidFill>
              <a:srgbClr val="C00000"/>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FB6114B3-7C10-05AA-0C0B-904A93A34D41}"/>
              </a:ext>
            </a:extLst>
          </p:cNvPr>
          <p:cNvCxnSpPr>
            <a:cxnSpLocks/>
            <a:endCxn id="12" idx="1"/>
          </p:cNvCxnSpPr>
          <p:nvPr/>
        </p:nvCxnSpPr>
        <p:spPr>
          <a:xfrm>
            <a:off x="4919083" y="3010760"/>
            <a:ext cx="1270081" cy="1050299"/>
          </a:xfrm>
          <a:prstGeom prst="curvedConnector3">
            <a:avLst>
              <a:gd name="adj1" fmla="val 50000"/>
            </a:avLst>
          </a:prstGeom>
          <a:ln w="44450">
            <a:solidFill>
              <a:srgbClr val="C00000"/>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45EC8DD-1FDD-FBCD-4425-8D6CEB2B7244}"/>
              </a:ext>
            </a:extLst>
          </p:cNvPr>
          <p:cNvCxnSpPr>
            <a:cxnSpLocks/>
            <a:stCxn id="12" idx="3"/>
            <a:endCxn id="19" idx="1"/>
          </p:cNvCxnSpPr>
          <p:nvPr/>
        </p:nvCxnSpPr>
        <p:spPr>
          <a:xfrm>
            <a:off x="6853010" y="4061059"/>
            <a:ext cx="761001" cy="1412124"/>
          </a:xfrm>
          <a:prstGeom prst="curvedConnector3">
            <a:avLst>
              <a:gd name="adj1" fmla="val 50000"/>
            </a:avLst>
          </a:prstGeom>
          <a:ln w="38100">
            <a:solidFill>
              <a:srgbClr val="C00000"/>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70C48C8E-1FB0-BF3D-AE64-4A1364929137}"/>
              </a:ext>
            </a:extLst>
          </p:cNvPr>
          <p:cNvCxnSpPr>
            <a:cxnSpLocks/>
            <a:stCxn id="19" idx="2"/>
            <a:endCxn id="18" idx="2"/>
          </p:cNvCxnSpPr>
          <p:nvPr/>
        </p:nvCxnSpPr>
        <p:spPr>
          <a:xfrm rot="5400000">
            <a:off x="7517740" y="4710627"/>
            <a:ext cx="447" cy="1932978"/>
          </a:xfrm>
          <a:prstGeom prst="curvedConnector3">
            <a:avLst>
              <a:gd name="adj1" fmla="val 51240940"/>
            </a:avLst>
          </a:prstGeom>
          <a:ln w="38100">
            <a:solidFill>
              <a:srgbClr val="C00000"/>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14DBF29-432E-51FA-748E-D92CC5ECC1C9}"/>
              </a:ext>
            </a:extLst>
          </p:cNvPr>
          <p:cNvCxnSpPr>
            <a:cxnSpLocks/>
            <a:stCxn id="18" idx="3"/>
            <a:endCxn id="15" idx="1"/>
          </p:cNvCxnSpPr>
          <p:nvPr/>
        </p:nvCxnSpPr>
        <p:spPr>
          <a:xfrm flipV="1">
            <a:off x="6831710" y="4081952"/>
            <a:ext cx="2401753" cy="1391678"/>
          </a:xfrm>
          <a:prstGeom prst="curvedConnector3">
            <a:avLst>
              <a:gd name="adj1" fmla="val 50000"/>
            </a:avLst>
          </a:prstGeom>
          <a:ln w="38100">
            <a:solidFill>
              <a:srgbClr val="C00000"/>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pic>
        <p:nvPicPr>
          <p:cNvPr id="2" name="Picture 1" descr="A computer code with text&#10;&#10;Description automatically generated with medium confidence">
            <a:extLst>
              <a:ext uri="{FF2B5EF4-FFF2-40B4-BE49-F238E27FC236}">
                <a16:creationId xmlns:a16="http://schemas.microsoft.com/office/drawing/2014/main" id="{96006725-FADE-8B76-C700-5DF2E9D030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378" y="1238161"/>
            <a:ext cx="3632247" cy="1659840"/>
          </a:xfrm>
          <a:prstGeom prst="rect">
            <a:avLst/>
          </a:prstGeom>
        </p:spPr>
      </p:pic>
      <p:sp>
        <p:nvSpPr>
          <p:cNvPr id="11" name="TextBox 10">
            <a:extLst>
              <a:ext uri="{FF2B5EF4-FFF2-40B4-BE49-F238E27FC236}">
                <a16:creationId xmlns:a16="http://schemas.microsoft.com/office/drawing/2014/main" id="{E462ADB9-BFAC-3F11-58B0-DC39E8A79432}"/>
              </a:ext>
            </a:extLst>
          </p:cNvPr>
          <p:cNvSpPr txBox="1"/>
          <p:nvPr/>
        </p:nvSpPr>
        <p:spPr>
          <a:xfrm rot="3479453">
            <a:off x="5289736" y="3196633"/>
            <a:ext cx="755335" cy="246221"/>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p:txBody>
      </p:sp>
      <p:sp>
        <p:nvSpPr>
          <p:cNvPr id="13" name="TextBox 12">
            <a:extLst>
              <a:ext uri="{FF2B5EF4-FFF2-40B4-BE49-F238E27FC236}">
                <a16:creationId xmlns:a16="http://schemas.microsoft.com/office/drawing/2014/main" id="{0F41D9F0-5C96-17B5-F3CA-BB6657B09E7A}"/>
              </a:ext>
            </a:extLst>
          </p:cNvPr>
          <p:cNvSpPr txBox="1"/>
          <p:nvPr/>
        </p:nvSpPr>
        <p:spPr>
          <a:xfrm rot="18251577">
            <a:off x="4057199" y="2028005"/>
            <a:ext cx="755335" cy="246221"/>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p:txBody>
      </p:sp>
      <p:sp>
        <p:nvSpPr>
          <p:cNvPr id="16" name="TextBox 15">
            <a:extLst>
              <a:ext uri="{FF2B5EF4-FFF2-40B4-BE49-F238E27FC236}">
                <a16:creationId xmlns:a16="http://schemas.microsoft.com/office/drawing/2014/main" id="{D4E768A4-0B2A-A08D-8B45-E4EAA3555C17}"/>
              </a:ext>
            </a:extLst>
          </p:cNvPr>
          <p:cNvSpPr txBox="1"/>
          <p:nvPr/>
        </p:nvSpPr>
        <p:spPr>
          <a:xfrm rot="4039572">
            <a:off x="6616750" y="4393703"/>
            <a:ext cx="755335" cy="246221"/>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p:txBody>
      </p:sp>
      <p:sp>
        <p:nvSpPr>
          <p:cNvPr id="39" name="TextBox 38">
            <a:extLst>
              <a:ext uri="{FF2B5EF4-FFF2-40B4-BE49-F238E27FC236}">
                <a16:creationId xmlns:a16="http://schemas.microsoft.com/office/drawing/2014/main" id="{EEBFC1BC-3179-8C34-6535-1CB2E6107674}"/>
              </a:ext>
            </a:extLst>
          </p:cNvPr>
          <p:cNvSpPr txBox="1"/>
          <p:nvPr/>
        </p:nvSpPr>
        <p:spPr>
          <a:xfrm>
            <a:off x="7008837" y="5942674"/>
            <a:ext cx="755335" cy="400110"/>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a:p>
            <a:endParaRPr lang="en-SE" sz="1000">
              <a:latin typeface="Avenir Light" panose="020B0402020203020204" pitchFamily="34" charset="77"/>
            </a:endParaRPr>
          </a:p>
        </p:txBody>
      </p:sp>
      <p:sp>
        <p:nvSpPr>
          <p:cNvPr id="41" name="TextBox 40">
            <a:extLst>
              <a:ext uri="{FF2B5EF4-FFF2-40B4-BE49-F238E27FC236}">
                <a16:creationId xmlns:a16="http://schemas.microsoft.com/office/drawing/2014/main" id="{63FFEDE9-E4A2-6C8E-3660-E5618498B50C}"/>
              </a:ext>
            </a:extLst>
          </p:cNvPr>
          <p:cNvSpPr txBox="1"/>
          <p:nvPr/>
        </p:nvSpPr>
        <p:spPr>
          <a:xfrm>
            <a:off x="8699294" y="4521084"/>
            <a:ext cx="1773242"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2400" b="0" i="0" u="none" strike="noStrike" kern="1200" cap="none" spc="0" normalizeH="0" baseline="0" noProof="0">
                <a:ln>
                  <a:noFill/>
                </a:ln>
                <a:solidFill>
                  <a:srgbClr val="FF9300"/>
                </a:solidFill>
                <a:effectLst/>
                <a:uLnTx/>
                <a:uFillTx/>
                <a:latin typeface="Calibri" panose="020F0502020204030204"/>
                <a:ea typeface="+mn-ea"/>
                <a:cs typeface="+mn-cs"/>
              </a:rPr>
              <a:t>isNullable:  ?</a:t>
            </a:r>
          </a:p>
        </p:txBody>
      </p:sp>
      <p:sp>
        <p:nvSpPr>
          <p:cNvPr id="43" name="Oval 42">
            <a:extLst>
              <a:ext uri="{FF2B5EF4-FFF2-40B4-BE49-F238E27FC236}">
                <a16:creationId xmlns:a16="http://schemas.microsoft.com/office/drawing/2014/main" id="{7F57685A-EC8B-B373-8499-DA7388024948}"/>
              </a:ext>
            </a:extLst>
          </p:cNvPr>
          <p:cNvSpPr/>
          <p:nvPr/>
        </p:nvSpPr>
        <p:spPr>
          <a:xfrm>
            <a:off x="9250046" y="4188016"/>
            <a:ext cx="363364" cy="364265"/>
          </a:xfrm>
          <a:prstGeom prst="ellipse">
            <a:avLst/>
          </a:prstGeom>
          <a:solidFill>
            <a:srgbClr val="FF93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44" name="Curved Connector 43">
            <a:extLst>
              <a:ext uri="{FF2B5EF4-FFF2-40B4-BE49-F238E27FC236}">
                <a16:creationId xmlns:a16="http://schemas.microsoft.com/office/drawing/2014/main" id="{F3813277-0208-DE4C-0010-BB8F2D4A740D}"/>
              </a:ext>
            </a:extLst>
          </p:cNvPr>
          <p:cNvCxnSpPr>
            <a:cxnSpLocks/>
          </p:cNvCxnSpPr>
          <p:nvPr/>
        </p:nvCxnSpPr>
        <p:spPr>
          <a:xfrm rot="16200000" flipH="1">
            <a:off x="7770737" y="2619226"/>
            <a:ext cx="213076" cy="2712376"/>
          </a:xfrm>
          <a:prstGeom prst="curvedConnector4">
            <a:avLst>
              <a:gd name="adj1" fmla="val -107286"/>
              <a:gd name="adj2" fmla="val 56119"/>
            </a:avLst>
          </a:prstGeom>
          <a:ln w="53975">
            <a:solidFill>
              <a:srgbClr val="C00000"/>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C1C0045-9CF7-F902-1C01-BA5A27506F55}"/>
              </a:ext>
            </a:extLst>
          </p:cNvPr>
          <p:cNvSpPr txBox="1"/>
          <p:nvPr/>
        </p:nvSpPr>
        <p:spPr>
          <a:xfrm rot="19296579">
            <a:off x="7745000" y="4252394"/>
            <a:ext cx="755335" cy="246221"/>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p:txBody>
      </p:sp>
      <p:sp>
        <p:nvSpPr>
          <p:cNvPr id="46" name="TextBox 45">
            <a:extLst>
              <a:ext uri="{FF2B5EF4-FFF2-40B4-BE49-F238E27FC236}">
                <a16:creationId xmlns:a16="http://schemas.microsoft.com/office/drawing/2014/main" id="{25096E92-DD29-AEBF-BBCE-D2E1DC98E1B8}"/>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12</a:t>
            </a:fld>
            <a:endParaRPr lang="en-SE">
              <a:solidFill>
                <a:schemeClr val="bg1"/>
              </a:solidFill>
            </a:endParaRPr>
          </a:p>
        </p:txBody>
      </p:sp>
    </p:spTree>
    <p:extLst>
      <p:ext uri="{BB962C8B-B14F-4D97-AF65-F5344CB8AC3E}">
        <p14:creationId xmlns:p14="http://schemas.microsoft.com/office/powerpoint/2010/main" val="113830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par>
                                <p:cTn id="14" presetID="9"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par>
                                <p:cTn id="17" presetID="9"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dissolv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2000" fill="hold"/>
                                        <p:tgtEl>
                                          <p:spTgt spid="38"/>
                                        </p:tgtEl>
                                        <p:attrNameLst>
                                          <p:attrName>stroke.color</p:attrName>
                                        </p:attrNameLst>
                                      </p:cBhvr>
                                      <p:to>
                                        <a:schemeClr val="accent1"/>
                                      </p:to>
                                    </p:animClr>
                                    <p:set>
                                      <p:cBhvr>
                                        <p:cTn id="24" dur="2000" fill="hold"/>
                                        <p:tgtEl>
                                          <p:spTgt spid="38"/>
                                        </p:tgtEl>
                                        <p:attrNameLst>
                                          <p:attrName>stroke.on</p:attrName>
                                        </p:attrNameLst>
                                      </p:cBhvr>
                                      <p:to>
                                        <p:strVal val="true"/>
                                      </p:to>
                                    </p:set>
                                  </p:childTnLst>
                                </p:cTn>
                              </p:par>
                              <p:par>
                                <p:cTn id="25" presetID="7" presetClass="emph" presetSubtype="2" fill="hold" nodeType="withEffect">
                                  <p:stCondLst>
                                    <p:cond delay="0"/>
                                  </p:stCondLst>
                                  <p:childTnLst>
                                    <p:animClr clrSpc="rgb" dir="cw">
                                      <p:cBhvr>
                                        <p:cTn id="26" dur="2000" fill="hold"/>
                                        <p:tgtEl>
                                          <p:spTgt spid="37"/>
                                        </p:tgtEl>
                                        <p:attrNameLst>
                                          <p:attrName>stroke.color</p:attrName>
                                        </p:attrNameLst>
                                      </p:cBhvr>
                                      <p:to>
                                        <a:schemeClr val="accent1"/>
                                      </p:to>
                                    </p:animClr>
                                    <p:set>
                                      <p:cBhvr>
                                        <p:cTn id="27" dur="2000" fill="hold"/>
                                        <p:tgtEl>
                                          <p:spTgt spid="37"/>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2000" fill="hold"/>
                                        <p:tgtEl>
                                          <p:spTgt spid="36"/>
                                        </p:tgtEl>
                                        <p:attrNameLst>
                                          <p:attrName>stroke.color</p:attrName>
                                        </p:attrNameLst>
                                      </p:cBhvr>
                                      <p:to>
                                        <a:schemeClr val="accent1"/>
                                      </p:to>
                                    </p:animClr>
                                    <p:set>
                                      <p:cBhvr>
                                        <p:cTn id="30" dur="2000" fill="hold"/>
                                        <p:tgtEl>
                                          <p:spTgt spid="36"/>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35"/>
                                        </p:tgtEl>
                                        <p:attrNameLst>
                                          <p:attrName>stroke.color</p:attrName>
                                        </p:attrNameLst>
                                      </p:cBhvr>
                                      <p:to>
                                        <a:schemeClr val="accent1"/>
                                      </p:to>
                                    </p:animClr>
                                    <p:set>
                                      <p:cBhvr>
                                        <p:cTn id="33" dur="2000" fill="hold"/>
                                        <p:tgtEl>
                                          <p:spTgt spid="35"/>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34"/>
                                        </p:tgtEl>
                                        <p:attrNameLst>
                                          <p:attrName>stroke.color</p:attrName>
                                        </p:attrNameLst>
                                      </p:cBhvr>
                                      <p:to>
                                        <a:schemeClr val="accent1"/>
                                      </p:to>
                                    </p:animClr>
                                    <p:set>
                                      <p:cBhvr>
                                        <p:cTn id="36" dur="2000" fill="hold"/>
                                        <p:tgtEl>
                                          <p:spTgt spid="34"/>
                                        </p:tgtEl>
                                        <p:attrNameLst>
                                          <p:attrName>stroke.on</p:attrName>
                                        </p:attrNameLst>
                                      </p:cBhvr>
                                      <p:to>
                                        <p:strVal val="true"/>
                                      </p:to>
                                    </p:set>
                                  </p:childTnLst>
                                </p:cTn>
                              </p:par>
                              <p:par>
                                <p:cTn id="37" presetID="12" presetClass="entr" presetSubtype="4"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p:tgtEl>
                                          <p:spTgt spid="39"/>
                                        </p:tgtEl>
                                        <p:attrNameLst>
                                          <p:attrName>ppt_y</p:attrName>
                                        </p:attrNameLst>
                                      </p:cBhvr>
                                      <p:tavLst>
                                        <p:tav tm="0">
                                          <p:val>
                                            <p:strVal val="#ppt_y+#ppt_h*1.125000"/>
                                          </p:val>
                                        </p:tav>
                                        <p:tav tm="100000">
                                          <p:val>
                                            <p:strVal val="#ppt_y"/>
                                          </p:val>
                                        </p:tav>
                                      </p:tavLst>
                                    </p:anim>
                                    <p:animEffect transition="in" filter="wipe(up)">
                                      <p:cBhvr>
                                        <p:cTn id="40" dur="500"/>
                                        <p:tgtEl>
                                          <p:spTgt spid="3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p:tgtEl>
                                          <p:spTgt spid="16"/>
                                        </p:tgtEl>
                                        <p:attrNameLst>
                                          <p:attrName>ppt_y</p:attrName>
                                        </p:attrNameLst>
                                      </p:cBhvr>
                                      <p:tavLst>
                                        <p:tav tm="0">
                                          <p:val>
                                            <p:strVal val="#ppt_y+#ppt_h*1.125000"/>
                                          </p:val>
                                        </p:tav>
                                        <p:tav tm="100000">
                                          <p:val>
                                            <p:strVal val="#ppt_y"/>
                                          </p:val>
                                        </p:tav>
                                      </p:tavLst>
                                    </p:anim>
                                    <p:animEffect transition="in" filter="wipe(up)">
                                      <p:cBhvr>
                                        <p:cTn id="44" dur="500"/>
                                        <p:tgtEl>
                                          <p:spTgt spid="16"/>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p:tgtEl>
                                          <p:spTgt spid="11"/>
                                        </p:tgtEl>
                                        <p:attrNameLst>
                                          <p:attrName>ppt_y</p:attrName>
                                        </p:attrNameLst>
                                      </p:cBhvr>
                                      <p:tavLst>
                                        <p:tav tm="0">
                                          <p:val>
                                            <p:strVal val="#ppt_y+#ppt_h*1.125000"/>
                                          </p:val>
                                        </p:tav>
                                        <p:tav tm="100000">
                                          <p:val>
                                            <p:strVal val="#ppt_y"/>
                                          </p:val>
                                        </p:tav>
                                      </p:tavLst>
                                    </p:anim>
                                    <p:animEffect transition="in" filter="wipe(up)">
                                      <p:cBhvr>
                                        <p:cTn id="48" dur="500"/>
                                        <p:tgtEl>
                                          <p:spTgt spid="11"/>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p:tgtEl>
                                          <p:spTgt spid="13"/>
                                        </p:tgtEl>
                                        <p:attrNameLst>
                                          <p:attrName>ppt_y</p:attrName>
                                        </p:attrNameLst>
                                      </p:cBhvr>
                                      <p:tavLst>
                                        <p:tav tm="0">
                                          <p:val>
                                            <p:strVal val="#ppt_y+#ppt_h*1.125000"/>
                                          </p:val>
                                        </p:tav>
                                        <p:tav tm="100000">
                                          <p:val>
                                            <p:strVal val="#ppt_y"/>
                                          </p:val>
                                        </p:tav>
                                      </p:tavLst>
                                    </p:anim>
                                    <p:animEffect transition="in" filter="wipe(up)">
                                      <p:cBhvr>
                                        <p:cTn id="52" dur="500"/>
                                        <p:tgtEl>
                                          <p:spTgt spid="13"/>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p:tgtEl>
                                          <p:spTgt spid="42"/>
                                        </p:tgtEl>
                                        <p:attrNameLst>
                                          <p:attrName>ppt_y</p:attrName>
                                        </p:attrNameLst>
                                      </p:cBhvr>
                                      <p:tavLst>
                                        <p:tav tm="0">
                                          <p:val>
                                            <p:strVal val="#ppt_y+#ppt_h*1.125000"/>
                                          </p:val>
                                        </p:tav>
                                        <p:tav tm="100000">
                                          <p:val>
                                            <p:strVal val="#ppt_y"/>
                                          </p:val>
                                        </p:tav>
                                      </p:tavLst>
                                    </p:anim>
                                    <p:animEffect transition="in" filter="wipe(up)">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6" grpId="0"/>
      <p:bldP spid="39"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BB233-86A2-E77B-4F40-84BD981EC7BB}"/>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CD1927B-9DCF-2FC7-D513-29DA7C45A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4F0EE16E-FDF6-1F7C-66D7-662DE98114EA}"/>
              </a:ext>
            </a:extLst>
          </p:cNvPr>
          <p:cNvSpPr>
            <a:spLocks noGrp="1"/>
          </p:cNvSpPr>
          <p:nvPr>
            <p:ph type="title"/>
          </p:nvPr>
        </p:nvSpPr>
        <p:spPr>
          <a:xfrm>
            <a:off x="518763" y="422040"/>
            <a:ext cx="11520286" cy="903865"/>
          </a:xfrm>
        </p:spPr>
        <p:txBody>
          <a:bodyPr>
            <a:normAutofit/>
          </a:bodyPr>
          <a:lstStyle/>
          <a:p>
            <a:r>
              <a:rPr lang="en-US" sz="3200">
                <a:latin typeface="Avenir Book" panose="02000503020000020003" pitchFamily="2" charset="0"/>
              </a:rPr>
              <a:t>Demand-driven evaluation  </a:t>
            </a:r>
          </a:p>
        </p:txBody>
      </p:sp>
      <p:pic>
        <p:nvPicPr>
          <p:cNvPr id="5" name="Picture 4">
            <a:extLst>
              <a:ext uri="{FF2B5EF4-FFF2-40B4-BE49-F238E27FC236}">
                <a16:creationId xmlns:a16="http://schemas.microsoft.com/office/drawing/2014/main" id="{9950BB8E-7E07-603C-8CC9-639AE9F73FC6}"/>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2737F522-44A7-7C17-FE5B-61733E6C1E5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4" name="Rounded Rectangle 3">
            <a:extLst>
              <a:ext uri="{FF2B5EF4-FFF2-40B4-BE49-F238E27FC236}">
                <a16:creationId xmlns:a16="http://schemas.microsoft.com/office/drawing/2014/main" id="{3BC9DCD8-256F-C40D-CD93-4BA8C523CE5D}"/>
              </a:ext>
            </a:extLst>
          </p:cNvPr>
          <p:cNvSpPr/>
          <p:nvPr/>
        </p:nvSpPr>
        <p:spPr>
          <a:xfrm>
            <a:off x="3957381" y="2516075"/>
            <a:ext cx="2011791" cy="428491"/>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String x = null</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8" name="Rounded Rectangle 7">
            <a:extLst>
              <a:ext uri="{FF2B5EF4-FFF2-40B4-BE49-F238E27FC236}">
                <a16:creationId xmlns:a16="http://schemas.microsoft.com/office/drawing/2014/main" id="{A3E2BEB4-299C-68E1-D0B4-F03F53DD9157}"/>
              </a:ext>
            </a:extLst>
          </p:cNvPr>
          <p:cNvSpPr/>
          <p:nvPr/>
        </p:nvSpPr>
        <p:spPr>
          <a:xfrm>
            <a:off x="6807595" y="1277052"/>
            <a:ext cx="706719" cy="407420"/>
          </a:xfrm>
          <a:prstGeom prst="round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prstClr val="black"/>
                </a:solidFill>
                <a:latin typeface="Courier New" panose="02070309020205020404" pitchFamily="49" charset="0"/>
                <a:cs typeface="Courier New" panose="02070309020205020404" pitchFamily="49" charset="0"/>
              </a:rPr>
              <a:t>foo</a:t>
            </a:r>
            <a:endParaRPr lang="en-SE" sz="1600" b="1">
              <a:solidFill>
                <a:prstClr val="black"/>
              </a:solidFill>
              <a:latin typeface="Courier New" panose="02070309020205020404" pitchFamily="49" charset="0"/>
              <a:cs typeface="Courier New" panose="02070309020205020404" pitchFamily="49" charset="0"/>
            </a:endParaRPr>
          </a:p>
        </p:txBody>
      </p:sp>
      <p:sp>
        <p:nvSpPr>
          <p:cNvPr id="9" name="Rounded Rectangle 8">
            <a:extLst>
              <a:ext uri="{FF2B5EF4-FFF2-40B4-BE49-F238E27FC236}">
                <a16:creationId xmlns:a16="http://schemas.microsoft.com/office/drawing/2014/main" id="{E5189799-D3A9-2785-A2E9-B9B345AF3E69}"/>
              </a:ext>
            </a:extLst>
          </p:cNvPr>
          <p:cNvSpPr/>
          <p:nvPr/>
        </p:nvSpPr>
        <p:spPr>
          <a:xfrm>
            <a:off x="6806288" y="2538298"/>
            <a:ext cx="709337" cy="407420"/>
          </a:xfrm>
          <a:prstGeom prst="roundRect">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prstClr val="black"/>
                </a:solidFill>
                <a:latin typeface="Courier New" panose="02070309020205020404" pitchFamily="49" charset="0"/>
                <a:cs typeface="Courier New" panose="02070309020205020404" pitchFamily="49" charset="0"/>
              </a:rPr>
              <a:t>IF</a:t>
            </a:r>
            <a:endParaRPr lang="en-SE" sz="1600" b="1">
              <a:solidFill>
                <a:prstClr val="black"/>
              </a:solidFill>
              <a:latin typeface="Courier New" panose="02070309020205020404" pitchFamily="49" charset="0"/>
              <a:cs typeface="Courier New" panose="02070309020205020404" pitchFamily="49" charset="0"/>
            </a:endParaRPr>
          </a:p>
        </p:txBody>
      </p:sp>
      <p:sp>
        <p:nvSpPr>
          <p:cNvPr id="10" name="Rounded Rectangle 9">
            <a:extLst>
              <a:ext uri="{FF2B5EF4-FFF2-40B4-BE49-F238E27FC236}">
                <a16:creationId xmlns:a16="http://schemas.microsoft.com/office/drawing/2014/main" id="{E3B97861-AE44-24D5-FB92-504CCF40F96C}"/>
              </a:ext>
            </a:extLst>
          </p:cNvPr>
          <p:cNvSpPr/>
          <p:nvPr/>
        </p:nvSpPr>
        <p:spPr>
          <a:xfrm>
            <a:off x="9389972" y="2516075"/>
            <a:ext cx="1413436" cy="407420"/>
          </a:xfrm>
          <a:prstGeom prst="roundRect">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prstClr val="black"/>
                </a:solidFill>
                <a:latin typeface="Courier New" panose="02070309020205020404" pitchFamily="49" charset="0"/>
                <a:cs typeface="Courier New" panose="02070309020205020404" pitchFamily="49" charset="0"/>
              </a:rPr>
              <a:t>Dot</a:t>
            </a:r>
            <a:endParaRPr lang="en-SE" sz="1600" b="1">
              <a:solidFill>
                <a:prstClr val="black"/>
              </a:solidFill>
              <a:latin typeface="Courier New" panose="02070309020205020404" pitchFamily="49" charset="0"/>
              <a:cs typeface="Courier New" panose="02070309020205020404" pitchFamily="49" charset="0"/>
            </a:endParaRPr>
          </a:p>
        </p:txBody>
      </p:sp>
      <p:sp>
        <p:nvSpPr>
          <p:cNvPr id="12" name="Rounded Rectangle 11">
            <a:extLst>
              <a:ext uri="{FF2B5EF4-FFF2-40B4-BE49-F238E27FC236}">
                <a16:creationId xmlns:a16="http://schemas.microsoft.com/office/drawing/2014/main" id="{4C50EC91-C2D7-3C53-37EC-AB896A08F273}"/>
              </a:ext>
            </a:extLst>
          </p:cNvPr>
          <p:cNvSpPr/>
          <p:nvPr/>
        </p:nvSpPr>
        <p:spPr>
          <a:xfrm>
            <a:off x="6189164" y="3868876"/>
            <a:ext cx="663846" cy="384365"/>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b</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4" name="Rounded Rectangle 13">
            <a:extLst>
              <a:ext uri="{FF2B5EF4-FFF2-40B4-BE49-F238E27FC236}">
                <a16:creationId xmlns:a16="http://schemas.microsoft.com/office/drawing/2014/main" id="{6E284C2F-EBC7-E29E-B210-F8CE8AC0D74F}"/>
              </a:ext>
            </a:extLst>
          </p:cNvPr>
          <p:cNvSpPr/>
          <p:nvPr/>
        </p:nvSpPr>
        <p:spPr>
          <a:xfrm>
            <a:off x="7282688" y="3877134"/>
            <a:ext cx="540018" cy="407420"/>
          </a:xfrm>
          <a:prstGeom prst="roundRect">
            <a:avLst/>
          </a:prstGeom>
          <a:solidFill>
            <a:schemeClr val="bg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prstClr val="black"/>
                </a:solidFill>
                <a:latin typeface="Courier New" panose="02070309020205020404" pitchFamily="49" charset="0"/>
                <a:cs typeface="Courier New" panose="02070309020205020404" pitchFamily="49" charset="0"/>
              </a:rPr>
              <a:t>=</a:t>
            </a:r>
            <a:endParaRPr lang="en-SE" sz="1600" b="1">
              <a:solidFill>
                <a:prstClr val="black"/>
              </a:solidFill>
              <a:latin typeface="Courier New" panose="02070309020205020404" pitchFamily="49" charset="0"/>
              <a:cs typeface="Courier New" panose="02070309020205020404" pitchFamily="49" charset="0"/>
            </a:endParaRPr>
          </a:p>
        </p:txBody>
      </p:sp>
      <p:sp>
        <p:nvSpPr>
          <p:cNvPr id="15" name="Rounded Rectangle 14">
            <a:extLst>
              <a:ext uri="{FF2B5EF4-FFF2-40B4-BE49-F238E27FC236}">
                <a16:creationId xmlns:a16="http://schemas.microsoft.com/office/drawing/2014/main" id="{BD2AC3AC-41B4-5C74-E65E-BCADF27C816E}"/>
              </a:ext>
            </a:extLst>
          </p:cNvPr>
          <p:cNvSpPr/>
          <p:nvPr/>
        </p:nvSpPr>
        <p:spPr>
          <a:xfrm>
            <a:off x="9233463" y="3878243"/>
            <a:ext cx="593218" cy="407418"/>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x</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7" name="Rounded Rectangle 16">
            <a:extLst>
              <a:ext uri="{FF2B5EF4-FFF2-40B4-BE49-F238E27FC236}">
                <a16:creationId xmlns:a16="http://schemas.microsoft.com/office/drawing/2014/main" id="{DD55DE96-3D5F-0CB9-BE5D-4EE0803E8AFC}"/>
              </a:ext>
            </a:extLst>
          </p:cNvPr>
          <p:cNvSpPr/>
          <p:nvPr/>
        </p:nvSpPr>
        <p:spPr>
          <a:xfrm>
            <a:off x="10309687" y="3878243"/>
            <a:ext cx="1639588" cy="407420"/>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toString()</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8" name="Rounded Rectangle 17">
            <a:extLst>
              <a:ext uri="{FF2B5EF4-FFF2-40B4-BE49-F238E27FC236}">
                <a16:creationId xmlns:a16="http://schemas.microsoft.com/office/drawing/2014/main" id="{9D1387A9-CF30-A74B-7302-AACA919FA6D6}"/>
              </a:ext>
            </a:extLst>
          </p:cNvPr>
          <p:cNvSpPr/>
          <p:nvPr/>
        </p:nvSpPr>
        <p:spPr>
          <a:xfrm>
            <a:off x="6271237" y="5269920"/>
            <a:ext cx="560473" cy="407420"/>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x</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9" name="Rounded Rectangle 18">
            <a:extLst>
              <a:ext uri="{FF2B5EF4-FFF2-40B4-BE49-F238E27FC236}">
                <a16:creationId xmlns:a16="http://schemas.microsoft.com/office/drawing/2014/main" id="{AC4D0BA4-D5CB-3111-F0B4-B1898C1CBD0D}"/>
              </a:ext>
            </a:extLst>
          </p:cNvPr>
          <p:cNvSpPr/>
          <p:nvPr/>
        </p:nvSpPr>
        <p:spPr>
          <a:xfrm>
            <a:off x="7614011" y="5269473"/>
            <a:ext cx="1740882" cy="407420"/>
          </a:xfrm>
          <a:prstGeom prst="roundRect">
            <a:avLst/>
          </a:prstGeom>
          <a:solidFill>
            <a:srgbClr val="92DAEE"/>
          </a:solidFill>
          <a:ln w="12700">
            <a:solidFill>
              <a:schemeClr val="tx1"/>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“Hello World”</a:t>
            </a:r>
            <a:endParaRPr kumimoji="0" lang="en-SE" sz="1400" b="1"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20" name="Elbow Connector 19">
            <a:extLst>
              <a:ext uri="{FF2B5EF4-FFF2-40B4-BE49-F238E27FC236}">
                <a16:creationId xmlns:a16="http://schemas.microsoft.com/office/drawing/2014/main" id="{77A08520-4015-8D22-2D13-CC228532FA61}"/>
              </a:ext>
            </a:extLst>
          </p:cNvPr>
          <p:cNvCxnSpPr>
            <a:cxnSpLocks/>
            <a:stCxn id="8" idx="2"/>
            <a:endCxn id="4" idx="0"/>
          </p:cNvCxnSpPr>
          <p:nvPr/>
        </p:nvCxnSpPr>
        <p:spPr>
          <a:xfrm rot="5400000">
            <a:off x="5646315" y="1001434"/>
            <a:ext cx="831603" cy="219767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D0230309-3A81-47A4-AF5D-C0C9B9B67F7D}"/>
              </a:ext>
            </a:extLst>
          </p:cNvPr>
          <p:cNvCxnSpPr>
            <a:cxnSpLocks/>
            <a:stCxn id="8" idx="2"/>
            <a:endCxn id="9" idx="0"/>
          </p:cNvCxnSpPr>
          <p:nvPr/>
        </p:nvCxnSpPr>
        <p:spPr>
          <a:xfrm rot="16200000" flipH="1">
            <a:off x="6734043" y="2111384"/>
            <a:ext cx="853826"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53309DAD-6E36-C8FD-6B07-5F28CEDE24B2}"/>
              </a:ext>
            </a:extLst>
          </p:cNvPr>
          <p:cNvCxnSpPr>
            <a:cxnSpLocks/>
            <a:stCxn id="8" idx="2"/>
          </p:cNvCxnSpPr>
          <p:nvPr/>
        </p:nvCxnSpPr>
        <p:spPr>
          <a:xfrm rot="16200000" flipH="1">
            <a:off x="8194486" y="650941"/>
            <a:ext cx="831603" cy="289866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DECF37DB-655A-2196-50A5-DCAD516FFA09}"/>
              </a:ext>
            </a:extLst>
          </p:cNvPr>
          <p:cNvCxnSpPr>
            <a:cxnSpLocks/>
            <a:stCxn id="9" idx="2"/>
            <a:endCxn id="12" idx="0"/>
          </p:cNvCxnSpPr>
          <p:nvPr/>
        </p:nvCxnSpPr>
        <p:spPr>
          <a:xfrm rot="5400000">
            <a:off x="6379443" y="3087362"/>
            <a:ext cx="923158" cy="6398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05228370-8E12-51DA-9205-8A76417B1EA7}"/>
              </a:ext>
            </a:extLst>
          </p:cNvPr>
          <p:cNvCxnSpPr>
            <a:cxnSpLocks/>
            <a:stCxn id="9" idx="2"/>
            <a:endCxn id="14" idx="0"/>
          </p:cNvCxnSpPr>
          <p:nvPr/>
        </p:nvCxnSpPr>
        <p:spPr>
          <a:xfrm rot="16200000" flipH="1">
            <a:off x="6891119" y="3215556"/>
            <a:ext cx="931416" cy="39174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11D4FAE-D389-4524-EFE5-B2936CC97AAB}"/>
              </a:ext>
            </a:extLst>
          </p:cNvPr>
          <p:cNvCxnSpPr>
            <a:cxnSpLocks/>
            <a:stCxn id="10" idx="2"/>
            <a:endCxn id="15" idx="0"/>
          </p:cNvCxnSpPr>
          <p:nvPr/>
        </p:nvCxnSpPr>
        <p:spPr>
          <a:xfrm rot="5400000">
            <a:off x="9336007" y="3117560"/>
            <a:ext cx="954748" cy="56661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788533A-A3A9-2CB6-098C-1D3F4C5D26C3}"/>
              </a:ext>
            </a:extLst>
          </p:cNvPr>
          <p:cNvCxnSpPr>
            <a:cxnSpLocks/>
            <a:stCxn id="10" idx="2"/>
            <a:endCxn id="17" idx="0"/>
          </p:cNvCxnSpPr>
          <p:nvPr/>
        </p:nvCxnSpPr>
        <p:spPr>
          <a:xfrm rot="16200000" flipH="1">
            <a:off x="10135711" y="2884473"/>
            <a:ext cx="954748" cy="103279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E115F2A-9E50-E7AB-93D5-4EE05B2C52B4}"/>
              </a:ext>
            </a:extLst>
          </p:cNvPr>
          <p:cNvCxnSpPr>
            <a:cxnSpLocks/>
            <a:stCxn id="14" idx="2"/>
            <a:endCxn id="18" idx="0"/>
          </p:cNvCxnSpPr>
          <p:nvPr/>
        </p:nvCxnSpPr>
        <p:spPr>
          <a:xfrm rot="5400000">
            <a:off x="6559403" y="4276626"/>
            <a:ext cx="985366" cy="10012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DBEFD19-4803-6910-C072-0DF5B5769B67}"/>
              </a:ext>
            </a:extLst>
          </p:cNvPr>
          <p:cNvCxnSpPr>
            <a:cxnSpLocks/>
            <a:stCxn id="14" idx="2"/>
            <a:endCxn id="19" idx="0"/>
          </p:cNvCxnSpPr>
          <p:nvPr/>
        </p:nvCxnSpPr>
        <p:spPr>
          <a:xfrm rot="16200000" flipH="1">
            <a:off x="7526115" y="4311135"/>
            <a:ext cx="984919" cy="93175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E20B9A81-5E72-1385-5F09-611F7D1F4C80}"/>
              </a:ext>
            </a:extLst>
          </p:cNvPr>
          <p:cNvSpPr/>
          <p:nvPr/>
        </p:nvSpPr>
        <p:spPr>
          <a:xfrm>
            <a:off x="4478956" y="1238161"/>
            <a:ext cx="1217127" cy="485202"/>
          </a:xfrm>
          <a:prstGeom prst="roundRect">
            <a:avLst/>
          </a:prstGeom>
          <a:solidFill>
            <a:srgbClr val="92DAEE"/>
          </a:solidFill>
          <a:ln w="38100">
            <a:solidFill>
              <a:schemeClr val="tx1"/>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latin typeface="Courier New" panose="02070309020205020404" pitchFamily="49" charset="0"/>
                <a:cs typeface="Courier New" panose="02070309020205020404" pitchFamily="49" charset="0"/>
              </a:rPr>
              <a:t>Entry</a:t>
            </a:r>
            <a:endParaRPr lang="en-SE" sz="1100">
              <a:solidFill>
                <a:schemeClr val="tx1"/>
              </a:solidFill>
              <a:latin typeface="Courier New" panose="02070309020205020404" pitchFamily="49" charset="0"/>
              <a:cs typeface="Courier New" panose="02070309020205020404" pitchFamily="49" charset="0"/>
            </a:endParaRPr>
          </a:p>
        </p:txBody>
      </p:sp>
      <p:sp>
        <p:nvSpPr>
          <p:cNvPr id="31" name="Rounded Rectangle 30">
            <a:extLst>
              <a:ext uri="{FF2B5EF4-FFF2-40B4-BE49-F238E27FC236}">
                <a16:creationId xmlns:a16="http://schemas.microsoft.com/office/drawing/2014/main" id="{77EC9007-91EA-34A8-D53D-ADCBCF2E24D8}"/>
              </a:ext>
            </a:extLst>
          </p:cNvPr>
          <p:cNvSpPr/>
          <p:nvPr/>
        </p:nvSpPr>
        <p:spPr>
          <a:xfrm>
            <a:off x="8706096" y="1238161"/>
            <a:ext cx="1217127" cy="485202"/>
          </a:xfrm>
          <a:prstGeom prst="roundRect">
            <a:avLst/>
          </a:prstGeom>
          <a:solidFill>
            <a:srgbClr val="92DAEE"/>
          </a:solidFill>
          <a:ln w="38100">
            <a:solidFill>
              <a:schemeClr val="tx1"/>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latin typeface="Courier New" panose="02070309020205020404" pitchFamily="49" charset="0"/>
                <a:cs typeface="Courier New" panose="02070309020205020404" pitchFamily="49" charset="0"/>
              </a:rPr>
              <a:t>Exit</a:t>
            </a:r>
            <a:endParaRPr lang="en-SE" sz="1100">
              <a:solidFill>
                <a:schemeClr val="tx1"/>
              </a:solidFill>
              <a:latin typeface="Courier New" panose="02070309020205020404" pitchFamily="49" charset="0"/>
              <a:cs typeface="Courier New" panose="02070309020205020404" pitchFamily="49" charset="0"/>
            </a:endParaRPr>
          </a:p>
        </p:txBody>
      </p:sp>
      <p:cxnSp>
        <p:nvCxnSpPr>
          <p:cNvPr id="32" name="Straight Arrow Connector 31">
            <a:extLst>
              <a:ext uri="{FF2B5EF4-FFF2-40B4-BE49-F238E27FC236}">
                <a16:creationId xmlns:a16="http://schemas.microsoft.com/office/drawing/2014/main" id="{03D62F94-2EC4-03CA-7CA7-B2A9830021A6}"/>
              </a:ext>
            </a:extLst>
          </p:cNvPr>
          <p:cNvCxnSpPr>
            <a:cxnSpLocks/>
            <a:stCxn id="8" idx="3"/>
            <a:endCxn id="31" idx="1"/>
          </p:cNvCxnSpPr>
          <p:nvPr/>
        </p:nvCxnSpPr>
        <p:spPr>
          <a:xfrm>
            <a:off x="7514314" y="1480762"/>
            <a:ext cx="11917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C544C6-9FFE-1FDB-78CB-B8A0A0CDBBC9}"/>
              </a:ext>
            </a:extLst>
          </p:cNvPr>
          <p:cNvCxnSpPr>
            <a:cxnSpLocks/>
            <a:stCxn id="8" idx="1"/>
            <a:endCxn id="30" idx="3"/>
          </p:cNvCxnSpPr>
          <p:nvPr/>
        </p:nvCxnSpPr>
        <p:spPr>
          <a:xfrm flipH="1">
            <a:off x="5696083" y="1480762"/>
            <a:ext cx="11115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7855C4E3-E1BD-2D3B-579F-814CC2FC8F28}"/>
              </a:ext>
            </a:extLst>
          </p:cNvPr>
          <p:cNvCxnSpPr>
            <a:cxnSpLocks/>
          </p:cNvCxnSpPr>
          <p:nvPr/>
        </p:nvCxnSpPr>
        <p:spPr>
          <a:xfrm rot="5400000">
            <a:off x="4308881" y="1938132"/>
            <a:ext cx="729917" cy="425971"/>
          </a:xfrm>
          <a:prstGeom prst="curvedConnector3">
            <a:avLst>
              <a:gd name="adj1" fmla="val 45750"/>
            </a:avLst>
          </a:prstGeom>
          <a:ln w="38100">
            <a:solidFill>
              <a:srgbClr val="178DAD"/>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004CD98-255B-9D6F-55AB-E4DDD08B7664}"/>
              </a:ext>
            </a:extLst>
          </p:cNvPr>
          <p:cNvCxnSpPr>
            <a:cxnSpLocks/>
            <a:endCxn id="12" idx="1"/>
          </p:cNvCxnSpPr>
          <p:nvPr/>
        </p:nvCxnSpPr>
        <p:spPr>
          <a:xfrm>
            <a:off x="4919083" y="3010760"/>
            <a:ext cx="1270081" cy="1050299"/>
          </a:xfrm>
          <a:prstGeom prst="curvedConnector3">
            <a:avLst>
              <a:gd name="adj1" fmla="val 50000"/>
            </a:avLst>
          </a:prstGeom>
          <a:ln w="44450">
            <a:solidFill>
              <a:srgbClr val="178DAD"/>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EDE26CA-85AB-736A-308B-1BBD414116EA}"/>
              </a:ext>
            </a:extLst>
          </p:cNvPr>
          <p:cNvCxnSpPr>
            <a:cxnSpLocks/>
            <a:stCxn id="12" idx="3"/>
            <a:endCxn id="19" idx="1"/>
          </p:cNvCxnSpPr>
          <p:nvPr/>
        </p:nvCxnSpPr>
        <p:spPr>
          <a:xfrm>
            <a:off x="6853010" y="4061059"/>
            <a:ext cx="761001" cy="1412124"/>
          </a:xfrm>
          <a:prstGeom prst="curvedConnector3">
            <a:avLst>
              <a:gd name="adj1" fmla="val 50000"/>
            </a:avLst>
          </a:prstGeom>
          <a:ln w="38100">
            <a:solidFill>
              <a:srgbClr val="178DAD"/>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6E3C3338-5A98-AB6F-1AA8-E89C17163FA0}"/>
              </a:ext>
            </a:extLst>
          </p:cNvPr>
          <p:cNvCxnSpPr>
            <a:cxnSpLocks/>
            <a:stCxn id="19" idx="2"/>
            <a:endCxn id="18" idx="2"/>
          </p:cNvCxnSpPr>
          <p:nvPr/>
        </p:nvCxnSpPr>
        <p:spPr>
          <a:xfrm rot="5400000">
            <a:off x="7517740" y="4710627"/>
            <a:ext cx="447" cy="1932978"/>
          </a:xfrm>
          <a:prstGeom prst="curvedConnector3">
            <a:avLst>
              <a:gd name="adj1" fmla="val 51240940"/>
            </a:avLst>
          </a:prstGeom>
          <a:ln w="38100">
            <a:solidFill>
              <a:srgbClr val="178DAD"/>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ED237A6D-4BB7-2D9C-7A71-DF8627325D89}"/>
              </a:ext>
            </a:extLst>
          </p:cNvPr>
          <p:cNvCxnSpPr>
            <a:cxnSpLocks/>
            <a:stCxn id="18" idx="3"/>
            <a:endCxn id="15" idx="1"/>
          </p:cNvCxnSpPr>
          <p:nvPr/>
        </p:nvCxnSpPr>
        <p:spPr>
          <a:xfrm flipV="1">
            <a:off x="6831710" y="4081952"/>
            <a:ext cx="2401753" cy="1391678"/>
          </a:xfrm>
          <a:prstGeom prst="curvedConnector3">
            <a:avLst>
              <a:gd name="adj1" fmla="val 50000"/>
            </a:avLst>
          </a:prstGeom>
          <a:ln w="38100">
            <a:solidFill>
              <a:srgbClr val="178DAD"/>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pic>
        <p:nvPicPr>
          <p:cNvPr id="2" name="Picture 1" descr="A computer code with text&#10;&#10;Description automatically generated with medium confidence">
            <a:extLst>
              <a:ext uri="{FF2B5EF4-FFF2-40B4-BE49-F238E27FC236}">
                <a16:creationId xmlns:a16="http://schemas.microsoft.com/office/drawing/2014/main" id="{8E9A7241-6782-06C2-2E42-7BAEE27ECA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378" y="1238161"/>
            <a:ext cx="3632247" cy="1659840"/>
          </a:xfrm>
          <a:prstGeom prst="rect">
            <a:avLst/>
          </a:prstGeom>
        </p:spPr>
      </p:pic>
      <p:sp>
        <p:nvSpPr>
          <p:cNvPr id="11" name="TextBox 10">
            <a:extLst>
              <a:ext uri="{FF2B5EF4-FFF2-40B4-BE49-F238E27FC236}">
                <a16:creationId xmlns:a16="http://schemas.microsoft.com/office/drawing/2014/main" id="{E48D78C9-995C-D541-9C6A-900B29B0EFE5}"/>
              </a:ext>
            </a:extLst>
          </p:cNvPr>
          <p:cNvSpPr txBox="1"/>
          <p:nvPr/>
        </p:nvSpPr>
        <p:spPr>
          <a:xfrm rot="3479453">
            <a:off x="5289736" y="3196633"/>
            <a:ext cx="755335" cy="246221"/>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p:txBody>
      </p:sp>
      <p:sp>
        <p:nvSpPr>
          <p:cNvPr id="13" name="TextBox 12">
            <a:extLst>
              <a:ext uri="{FF2B5EF4-FFF2-40B4-BE49-F238E27FC236}">
                <a16:creationId xmlns:a16="http://schemas.microsoft.com/office/drawing/2014/main" id="{889A3CB4-EB90-58D1-618A-B0F534D4E1A7}"/>
              </a:ext>
            </a:extLst>
          </p:cNvPr>
          <p:cNvSpPr txBox="1"/>
          <p:nvPr/>
        </p:nvSpPr>
        <p:spPr>
          <a:xfrm rot="18251577">
            <a:off x="4057199" y="2028005"/>
            <a:ext cx="755335" cy="246221"/>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p:txBody>
      </p:sp>
      <p:sp>
        <p:nvSpPr>
          <p:cNvPr id="16" name="TextBox 15">
            <a:extLst>
              <a:ext uri="{FF2B5EF4-FFF2-40B4-BE49-F238E27FC236}">
                <a16:creationId xmlns:a16="http://schemas.microsoft.com/office/drawing/2014/main" id="{DEAEE87A-291D-F16C-B44C-20108AB5199F}"/>
              </a:ext>
            </a:extLst>
          </p:cNvPr>
          <p:cNvSpPr txBox="1"/>
          <p:nvPr/>
        </p:nvSpPr>
        <p:spPr>
          <a:xfrm rot="4039572">
            <a:off x="6616750" y="4393703"/>
            <a:ext cx="755335" cy="246221"/>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p:txBody>
      </p:sp>
      <p:sp>
        <p:nvSpPr>
          <p:cNvPr id="39" name="TextBox 38">
            <a:extLst>
              <a:ext uri="{FF2B5EF4-FFF2-40B4-BE49-F238E27FC236}">
                <a16:creationId xmlns:a16="http://schemas.microsoft.com/office/drawing/2014/main" id="{898EF82B-689E-AF7C-E1D9-5A26A9D211E7}"/>
              </a:ext>
            </a:extLst>
          </p:cNvPr>
          <p:cNvSpPr txBox="1"/>
          <p:nvPr/>
        </p:nvSpPr>
        <p:spPr>
          <a:xfrm>
            <a:off x="7008837" y="5942674"/>
            <a:ext cx="755335" cy="400110"/>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a:p>
            <a:endParaRPr lang="en-SE" sz="1000">
              <a:latin typeface="Avenir Light" panose="020B0402020203020204" pitchFamily="34" charset="77"/>
            </a:endParaRPr>
          </a:p>
        </p:txBody>
      </p:sp>
      <p:sp>
        <p:nvSpPr>
          <p:cNvPr id="40" name="TextBox 39">
            <a:extLst>
              <a:ext uri="{FF2B5EF4-FFF2-40B4-BE49-F238E27FC236}">
                <a16:creationId xmlns:a16="http://schemas.microsoft.com/office/drawing/2014/main" id="{CB86E2EA-D130-E2D1-0FBD-3282E8E16666}"/>
              </a:ext>
            </a:extLst>
          </p:cNvPr>
          <p:cNvSpPr txBox="1"/>
          <p:nvPr/>
        </p:nvSpPr>
        <p:spPr>
          <a:xfrm rot="19296579">
            <a:off x="7745000" y="4252394"/>
            <a:ext cx="755335" cy="246221"/>
          </a:xfrm>
          <a:prstGeom prst="rect">
            <a:avLst/>
          </a:prstGeom>
          <a:noFill/>
        </p:spPr>
        <p:txBody>
          <a:bodyPr wrap="none" rtlCol="0">
            <a:spAutoFit/>
          </a:bodyPr>
          <a:lstStyle/>
          <a:p>
            <a:r>
              <a:rPr lang="en-GB" sz="1000">
                <a:latin typeface="Avenir Light" panose="020B0402020203020204" pitchFamily="34" charset="77"/>
              </a:rPr>
              <a:t>c</a:t>
            </a:r>
            <a:r>
              <a:rPr lang="en-SE" sz="1000">
                <a:latin typeface="Avenir Light" panose="020B0402020203020204" pitchFamily="34" charset="77"/>
              </a:rPr>
              <a:t>ached 💾</a:t>
            </a:r>
          </a:p>
        </p:txBody>
      </p:sp>
      <p:sp>
        <p:nvSpPr>
          <p:cNvPr id="41" name="TextBox 40">
            <a:extLst>
              <a:ext uri="{FF2B5EF4-FFF2-40B4-BE49-F238E27FC236}">
                <a16:creationId xmlns:a16="http://schemas.microsoft.com/office/drawing/2014/main" id="{E122D3B0-E071-9083-A80A-3BB5B9F487AF}"/>
              </a:ext>
            </a:extLst>
          </p:cNvPr>
          <p:cNvSpPr txBox="1"/>
          <p:nvPr/>
        </p:nvSpPr>
        <p:spPr>
          <a:xfrm>
            <a:off x="8699294" y="4521084"/>
            <a:ext cx="2156360" cy="46166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2400" b="0" i="0" u="none" strike="noStrike" kern="1200" cap="none" spc="0" normalizeH="0" baseline="0" noProof="0">
                <a:ln>
                  <a:noFill/>
                </a:ln>
                <a:solidFill>
                  <a:srgbClr val="FF9300"/>
                </a:solidFill>
                <a:effectLst/>
                <a:uLnTx/>
                <a:uFillTx/>
                <a:latin typeface="Calibri" panose="020F0502020204030204"/>
                <a:ea typeface="+mn-ea"/>
                <a:cs typeface="+mn-cs"/>
              </a:rPr>
              <a:t>isNullable:  true</a:t>
            </a:r>
          </a:p>
        </p:txBody>
      </p:sp>
      <p:sp>
        <p:nvSpPr>
          <p:cNvPr id="43" name="Oval 42">
            <a:extLst>
              <a:ext uri="{FF2B5EF4-FFF2-40B4-BE49-F238E27FC236}">
                <a16:creationId xmlns:a16="http://schemas.microsoft.com/office/drawing/2014/main" id="{FFE3340C-5F8B-2319-DFC2-18E531174E69}"/>
              </a:ext>
            </a:extLst>
          </p:cNvPr>
          <p:cNvSpPr/>
          <p:nvPr/>
        </p:nvSpPr>
        <p:spPr>
          <a:xfrm>
            <a:off x="9250046" y="4188016"/>
            <a:ext cx="363364" cy="364265"/>
          </a:xfrm>
          <a:prstGeom prst="ellipse">
            <a:avLst/>
          </a:prstGeom>
          <a:solidFill>
            <a:srgbClr val="FF93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42" name="Curved Connector 41">
            <a:extLst>
              <a:ext uri="{FF2B5EF4-FFF2-40B4-BE49-F238E27FC236}">
                <a16:creationId xmlns:a16="http://schemas.microsoft.com/office/drawing/2014/main" id="{C8C91F56-3FAE-9232-63A1-BC2D42CAB9FD}"/>
              </a:ext>
            </a:extLst>
          </p:cNvPr>
          <p:cNvCxnSpPr>
            <a:cxnSpLocks/>
          </p:cNvCxnSpPr>
          <p:nvPr/>
        </p:nvCxnSpPr>
        <p:spPr>
          <a:xfrm rot="16200000" flipH="1">
            <a:off x="7770737" y="2619226"/>
            <a:ext cx="213076" cy="2712376"/>
          </a:xfrm>
          <a:prstGeom prst="curvedConnector4">
            <a:avLst>
              <a:gd name="adj1" fmla="val -107286"/>
              <a:gd name="adj2" fmla="val 56119"/>
            </a:avLst>
          </a:prstGeom>
          <a:ln w="53975">
            <a:solidFill>
              <a:srgbClr val="C00000"/>
            </a:solidFill>
            <a:miter lim="800000"/>
            <a:headEnd type="triangle"/>
            <a:tail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7434846-B1D7-F0E1-708A-B750520611F7}"/>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13</a:t>
            </a:fld>
            <a:endParaRPr lang="en-SE">
              <a:solidFill>
                <a:schemeClr val="bg1"/>
              </a:solidFill>
            </a:endParaRPr>
          </a:p>
        </p:txBody>
      </p:sp>
    </p:spTree>
    <p:extLst>
      <p:ext uri="{BB962C8B-B14F-4D97-AF65-F5344CB8AC3E}">
        <p14:creationId xmlns:p14="http://schemas.microsoft.com/office/powerpoint/2010/main" val="3740700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7628-4B9F-3402-BEC5-FC6DC4D718C6}"/>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C311C65-BE56-2DCA-EF19-3DF1E0123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062C0D15-077B-E10B-1D1A-DFF251477CE6}"/>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6D54D46A-6AE8-431B-5796-0D69AEB2503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D57BB13E-8CEC-5A3A-A53A-A117BD975E65}"/>
              </a:ext>
            </a:extLst>
          </p:cNvPr>
          <p:cNvSpPr>
            <a:spLocks noGrp="1"/>
          </p:cNvSpPr>
          <p:nvPr>
            <p:ph type="title"/>
          </p:nvPr>
        </p:nvSpPr>
        <p:spPr>
          <a:xfrm>
            <a:off x="308369" y="428096"/>
            <a:ext cx="8708882" cy="903865"/>
          </a:xfrm>
        </p:spPr>
        <p:txBody>
          <a:bodyPr>
            <a:normAutofit fontScale="90000"/>
          </a:bodyPr>
          <a:lstStyle/>
          <a:p>
            <a:r>
              <a:rPr lang="en-US" sz="3200" dirty="0">
                <a:latin typeface="Avenir Book" panose="02000503020000020003" pitchFamily="2" charset="0"/>
              </a:rPr>
              <a:t>How to Assess the Quality of a research Project ?</a:t>
            </a:r>
          </a:p>
        </p:txBody>
      </p:sp>
      <p:sp>
        <p:nvSpPr>
          <p:cNvPr id="8" name="TextBox 7">
            <a:extLst>
              <a:ext uri="{FF2B5EF4-FFF2-40B4-BE49-F238E27FC236}">
                <a16:creationId xmlns:a16="http://schemas.microsoft.com/office/drawing/2014/main" id="{232DF3D4-F6A8-C14C-9B4C-4EFFB1AC451B}"/>
              </a:ext>
            </a:extLst>
          </p:cNvPr>
          <p:cNvSpPr txBox="1"/>
          <p:nvPr/>
        </p:nvSpPr>
        <p:spPr>
          <a:xfrm>
            <a:off x="308369" y="1675992"/>
            <a:ext cx="11843484" cy="3693319"/>
          </a:xfrm>
          <a:prstGeom prst="rect">
            <a:avLst/>
          </a:prstGeom>
          <a:noFill/>
        </p:spPr>
        <p:txBody>
          <a:bodyPr wrap="square">
            <a:spAutoFit/>
          </a:bodyPr>
          <a:lstStyle/>
          <a:p>
            <a:r>
              <a:rPr lang="en-US" sz="2400" dirty="0">
                <a:solidFill>
                  <a:schemeClr val="accent2"/>
                </a:solidFill>
                <a:latin typeface="Avenir Book" panose="02000503020000020003" pitchFamily="2" charset="0"/>
                <a:ea typeface="+mj-ea"/>
                <a:cs typeface="+mj-cs"/>
              </a:rPr>
              <a:t>Three factors that we have to consider:</a:t>
            </a:r>
          </a:p>
          <a:p>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US" sz="2400" dirty="0">
                <a:solidFill>
                  <a:schemeClr val="accent2"/>
                </a:solidFill>
                <a:latin typeface="Avenir Book" panose="02000503020000020003" pitchFamily="2" charset="0"/>
                <a:ea typeface="+mj-ea"/>
                <a:cs typeface="+mj-cs"/>
              </a:rPr>
              <a:t>Benchmark Selection</a:t>
            </a: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US" sz="2400" dirty="0">
                <a:solidFill>
                  <a:schemeClr val="accent2"/>
                </a:solidFill>
                <a:latin typeface="Avenir Book" panose="02000503020000020003" pitchFamily="2" charset="0"/>
                <a:ea typeface="+mj-ea"/>
                <a:cs typeface="+mj-cs"/>
              </a:rPr>
              <a:t>Precision</a:t>
            </a: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US" sz="2400" dirty="0">
                <a:solidFill>
                  <a:schemeClr val="accent2"/>
                </a:solidFill>
                <a:latin typeface="Avenir Book" panose="02000503020000020003" pitchFamily="2" charset="0"/>
                <a:ea typeface="+mj-ea"/>
                <a:cs typeface="+mj-cs"/>
              </a:rPr>
              <a:t>Performance</a:t>
            </a:r>
          </a:p>
          <a:p>
            <a:pPr marL="285750" indent="-285750">
              <a:buFont typeface="Arial" panose="020B0604020202020204" pitchFamily="34" charset="0"/>
              <a:buChar char="•"/>
            </a:pPr>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53FF4553-A1FB-6FF4-B5EC-EED9050F5EB1}"/>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14</a:t>
            </a:fld>
            <a:endParaRPr lang="en-SE">
              <a:solidFill>
                <a:schemeClr val="bg1"/>
              </a:solidFill>
            </a:endParaRPr>
          </a:p>
        </p:txBody>
      </p:sp>
    </p:spTree>
    <p:extLst>
      <p:ext uri="{BB962C8B-B14F-4D97-AF65-F5344CB8AC3E}">
        <p14:creationId xmlns:p14="http://schemas.microsoft.com/office/powerpoint/2010/main" val="37784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iterate type="lt">
                                    <p:tmPct val="0"/>
                                  </p:iterate>
                                  <p:childTnLst>
                                    <p:animClr clrSpc="rgb" dir="cw">
                                      <p:cBhvr override="childStyle">
                                        <p:cTn id="6" dur="500" fill="hold"/>
                                        <p:tgtEl>
                                          <p:spTgt spid="8">
                                            <p:txEl>
                                              <p:pRg st="2" end="2"/>
                                            </p:txEl>
                                          </p:spTgt>
                                        </p:tgtEl>
                                        <p:attrNameLst>
                                          <p:attrName>style.color</p:attrName>
                                        </p:attrNameLst>
                                      </p:cBhvr>
                                      <p:to>
                                        <a:srgbClr val="0DB457"/>
                                      </p:to>
                                    </p:animClr>
                                  </p:childTnLst>
                                </p:cTn>
                              </p:par>
                              <p:par>
                                <p:cTn id="7" presetID="18" presetClass="emph" presetSubtype="0" fill="hold" nodeType="withEffect">
                                  <p:stCondLst>
                                    <p:cond delay="0"/>
                                  </p:stCondLst>
                                  <p:iterate type="lt">
                                    <p:tmPct val="4000"/>
                                  </p:iterate>
                                  <p:childTnLst>
                                    <p:set>
                                      <p:cBhvr override="childStyle">
                                        <p:cTn id="8" dur="500" fill="hold"/>
                                        <p:tgtEl>
                                          <p:spTgt spid="8">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A10EB-DB0F-30A2-8542-BF41022409BB}"/>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6B2E02BF-BE23-450B-9348-60C67A37C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35C095B1-5AB3-822B-0957-1FBAB985D4A0}"/>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E7ABA3F7-3D24-5B7D-9AE4-8E6E9110E7CD}"/>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62" name="TextBox 61">
            <a:extLst>
              <a:ext uri="{FF2B5EF4-FFF2-40B4-BE49-F238E27FC236}">
                <a16:creationId xmlns:a16="http://schemas.microsoft.com/office/drawing/2014/main" id="{CD035DBC-EC14-174D-2345-5FCE84D1A664}"/>
              </a:ext>
            </a:extLst>
          </p:cNvPr>
          <p:cNvSpPr txBox="1"/>
          <p:nvPr/>
        </p:nvSpPr>
        <p:spPr>
          <a:xfrm>
            <a:off x="347830" y="1325034"/>
            <a:ext cx="6698429" cy="649408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SE" sz="2400">
                <a:solidFill>
                  <a:srgbClr val="425052"/>
                </a:solidFill>
                <a:latin typeface="Avenir Light" panose="020B0402020203020204" pitchFamily="34" charset="77"/>
              </a:rPr>
              <a:t>JFeature can be used for decision support when selecting benchmarks for Java</a:t>
            </a:r>
          </a:p>
          <a:p>
            <a:pPr marL="285750" indent="-285750">
              <a:spcAft>
                <a:spcPts val="1200"/>
              </a:spcAft>
              <a:buFont typeface="Arial" panose="020B0604020202020204" pitchFamily="34" charset="0"/>
              <a:buChar char="•"/>
            </a:pPr>
            <a:endParaRPr lang="en-SE" sz="2400">
              <a:solidFill>
                <a:srgbClr val="425052"/>
              </a:solidFill>
              <a:latin typeface="Avenir Light" panose="020B0402020203020204" pitchFamily="34" charset="77"/>
            </a:endParaRPr>
          </a:p>
          <a:p>
            <a:pPr marL="285750" indent="-285750">
              <a:spcAft>
                <a:spcPts val="1200"/>
              </a:spcAft>
              <a:buFont typeface="Arial" panose="020B0604020202020204" pitchFamily="34" charset="0"/>
              <a:buChar char="•"/>
            </a:pPr>
            <a:r>
              <a:rPr lang="en-SE" sz="2400">
                <a:solidFill>
                  <a:srgbClr val="425052"/>
                </a:solidFill>
                <a:latin typeface="Avenir Light" panose="020B0402020203020204" pitchFamily="34" charset="77"/>
              </a:rPr>
              <a:t>J</a:t>
            </a:r>
            <a:r>
              <a:rPr lang="en-GB" sz="2400">
                <a:solidFill>
                  <a:srgbClr val="425052"/>
                </a:solidFill>
                <a:latin typeface="Avenir Light" panose="020B0402020203020204" pitchFamily="34" charset="77"/>
              </a:rPr>
              <a:t>F</a:t>
            </a:r>
            <a:r>
              <a:rPr lang="en-SE" sz="2400">
                <a:solidFill>
                  <a:srgbClr val="425052"/>
                </a:solidFill>
                <a:latin typeface="Avenir Light" panose="020B0402020203020204" pitchFamily="34" charset="77"/>
              </a:rPr>
              <a:t>eature extracts syntactic and semantic features (anything a compiler can compute)</a:t>
            </a:r>
          </a:p>
          <a:p>
            <a:pPr lvl="1">
              <a:spcAft>
                <a:spcPts val="1200"/>
              </a:spcAft>
            </a:pPr>
            <a:r>
              <a:rPr lang="en-SE" sz="2400">
                <a:solidFill>
                  <a:srgbClr val="425052"/>
                </a:solidFill>
                <a:latin typeface="Avenir Light" panose="020B0402020203020204" pitchFamily="34" charset="77"/>
              </a:rPr>
              <a:t>For instance:</a:t>
            </a:r>
          </a:p>
          <a:p>
            <a:pPr marL="800100" lvl="1" indent="-342900">
              <a:spcAft>
                <a:spcPts val="1200"/>
              </a:spcAft>
              <a:buFont typeface="Arial" panose="020B0604020202020204" pitchFamily="34" charset="0"/>
              <a:buChar char="•"/>
            </a:pPr>
            <a:r>
              <a:rPr lang="en-SE" sz="2400">
                <a:solidFill>
                  <a:srgbClr val="425052"/>
                </a:solidFill>
                <a:latin typeface="Avenir Light" panose="020B0402020203020204" pitchFamily="34" charset="77"/>
              </a:rPr>
              <a:t>Use of strictfp</a:t>
            </a:r>
          </a:p>
          <a:p>
            <a:pPr marL="800100" lvl="1" indent="-342900">
              <a:spcAft>
                <a:spcPts val="1200"/>
              </a:spcAft>
              <a:buFont typeface="Arial" panose="020B0604020202020204" pitchFamily="34" charset="0"/>
              <a:buChar char="•"/>
            </a:pPr>
            <a:r>
              <a:rPr lang="en-SE" sz="2400">
                <a:solidFill>
                  <a:srgbClr val="425052"/>
                </a:solidFill>
                <a:latin typeface="Avenir Light" panose="020B0402020203020204" pitchFamily="34" charset="77"/>
              </a:rPr>
              <a:t>Use of Lambda expressions </a:t>
            </a:r>
          </a:p>
          <a:p>
            <a:pPr marL="800100" lvl="1" indent="-342900">
              <a:spcAft>
                <a:spcPts val="1200"/>
              </a:spcAft>
              <a:buFont typeface="Arial" panose="020B0604020202020204" pitchFamily="34" charset="0"/>
              <a:buChar char="•"/>
            </a:pPr>
            <a:endParaRPr lang="en-SE" sz="2400">
              <a:solidFill>
                <a:srgbClr val="425052"/>
              </a:solidFill>
              <a:latin typeface="Avenir Light" panose="020B0402020203020204" pitchFamily="34" charset="77"/>
            </a:endParaRPr>
          </a:p>
          <a:p>
            <a:pPr marL="285750" indent="-285750">
              <a:spcAft>
                <a:spcPts val="1200"/>
              </a:spcAft>
              <a:buFont typeface="Arial" panose="020B0604020202020204" pitchFamily="34" charset="0"/>
              <a:buChar char="•"/>
            </a:pPr>
            <a:endParaRPr lang="en-SE" sz="2400">
              <a:solidFill>
                <a:srgbClr val="425052"/>
              </a:solidFill>
              <a:latin typeface="Avenir Light" panose="020B0402020203020204" pitchFamily="34" charset="77"/>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400">
              <a:solidFill>
                <a:srgbClr val="425052"/>
              </a:solidFill>
              <a:latin typeface="Avenir Light" panose="020B0402020203020204" pitchFamily="34" charset="77"/>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400">
              <a:solidFill>
                <a:srgbClr val="425052"/>
              </a:solidFill>
              <a:latin typeface="Avenir Light" panose="020B0402020203020204" pitchFamily="34" charset="77"/>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2400">
              <a:solidFill>
                <a:srgbClr val="425052"/>
              </a:solidFill>
              <a:latin typeface="Avenir Light" panose="020B0402020203020204" pitchFamily="34" charset="77"/>
            </a:endParaRPr>
          </a:p>
          <a:p>
            <a:pPr marL="742950" lvl="1" indent="-285750">
              <a:buFont typeface="Arial" panose="020B0604020202020204" pitchFamily="34" charset="0"/>
              <a:buChar char="•"/>
            </a:pPr>
            <a:endParaRPr lang="en-GB" sz="2400">
              <a:solidFill>
                <a:srgbClr val="425052"/>
              </a:solidFill>
              <a:latin typeface="Avenir Light" panose="020B0402020203020204" pitchFamily="34" charset="77"/>
            </a:endParaRPr>
          </a:p>
        </p:txBody>
      </p:sp>
      <p:sp>
        <p:nvSpPr>
          <p:cNvPr id="3" name="Title 6">
            <a:extLst>
              <a:ext uri="{FF2B5EF4-FFF2-40B4-BE49-F238E27FC236}">
                <a16:creationId xmlns:a16="http://schemas.microsoft.com/office/drawing/2014/main" id="{3F548836-FF40-633D-091A-A6C3D829431C}"/>
              </a:ext>
            </a:extLst>
          </p:cNvPr>
          <p:cNvSpPr>
            <a:spLocks noGrp="1"/>
          </p:cNvSpPr>
          <p:nvPr>
            <p:ph type="title"/>
          </p:nvPr>
        </p:nvSpPr>
        <p:spPr>
          <a:xfrm>
            <a:off x="518763" y="422040"/>
            <a:ext cx="3912560" cy="903865"/>
          </a:xfrm>
        </p:spPr>
        <p:txBody>
          <a:bodyPr>
            <a:normAutofit/>
          </a:bodyPr>
          <a:lstStyle/>
          <a:p>
            <a:r>
              <a:rPr lang="en-US" sz="3200">
                <a:latin typeface="Avenir Book" panose="02000503020000020003" pitchFamily="2" charset="0"/>
              </a:rPr>
              <a:t>Paper III</a:t>
            </a:r>
          </a:p>
        </p:txBody>
      </p:sp>
      <p:pic>
        <p:nvPicPr>
          <p:cNvPr id="4" name="Picture 3" descr="A paper with text on it&#10;&#10;Description automatically generated">
            <a:extLst>
              <a:ext uri="{FF2B5EF4-FFF2-40B4-BE49-F238E27FC236}">
                <a16:creationId xmlns:a16="http://schemas.microsoft.com/office/drawing/2014/main" id="{0EE0029A-D800-8E06-CC1D-0E9C7168D2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3872" y="331096"/>
            <a:ext cx="4576309" cy="5844988"/>
          </a:xfrm>
          <a:prstGeom prst="rect">
            <a:avLst/>
          </a:prstGeom>
          <a:ln>
            <a:solidFill>
              <a:schemeClr val="accent1"/>
            </a:solidFill>
          </a:ln>
          <a:effectLst>
            <a:glow rad="127000">
              <a:schemeClr val="accent1">
                <a:lumMod val="40000"/>
                <a:lumOff val="60000"/>
              </a:schemeClr>
            </a:glow>
          </a:effectLst>
        </p:spPr>
      </p:pic>
      <p:sp>
        <p:nvSpPr>
          <p:cNvPr id="8" name="TextBox 7">
            <a:extLst>
              <a:ext uri="{FF2B5EF4-FFF2-40B4-BE49-F238E27FC236}">
                <a16:creationId xmlns:a16="http://schemas.microsoft.com/office/drawing/2014/main" id="{73F9497B-FA1F-B5F2-959E-6D0F3B12D73C}"/>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15</a:t>
            </a:fld>
            <a:endParaRPr lang="en-SE">
              <a:solidFill>
                <a:schemeClr val="bg1"/>
              </a:solidFill>
            </a:endParaRPr>
          </a:p>
        </p:txBody>
      </p:sp>
      <p:sp>
        <p:nvSpPr>
          <p:cNvPr id="2" name="TextBox 1">
            <a:extLst>
              <a:ext uri="{FF2B5EF4-FFF2-40B4-BE49-F238E27FC236}">
                <a16:creationId xmlns:a16="http://schemas.microsoft.com/office/drawing/2014/main" id="{A251445F-80A5-AF9D-88F5-4066CEE38A27}"/>
              </a:ext>
            </a:extLst>
          </p:cNvPr>
          <p:cNvSpPr txBox="1"/>
          <p:nvPr/>
        </p:nvSpPr>
        <p:spPr>
          <a:xfrm>
            <a:off x="518159" y="5597800"/>
            <a:ext cx="4530741" cy="646331"/>
          </a:xfrm>
          <a:prstGeom prst="rect">
            <a:avLst/>
          </a:prstGeom>
          <a:noFill/>
        </p:spPr>
        <p:txBody>
          <a:bodyPr wrap="square" rtlCol="0">
            <a:spAutoFit/>
          </a:bodyPr>
          <a:lstStyle/>
          <a:p>
            <a:r>
              <a:rPr lang="en-SE" i="1" dirty="0">
                <a:solidFill>
                  <a:srgbClr val="00B050"/>
                </a:solidFill>
                <a:latin typeface="Avenir Book" panose="02000503020000020003" pitchFamily="2" charset="0"/>
                <a:ea typeface="+mj-ea"/>
                <a:cs typeface="+mj-cs"/>
              </a:rPr>
              <a:t>Takeaway</a:t>
            </a:r>
            <a:r>
              <a:rPr lang="en-SE" dirty="0">
                <a:solidFill>
                  <a:schemeClr val="accent2"/>
                </a:solidFill>
                <a:latin typeface="Avenir Book" panose="02000503020000020003" pitchFamily="2" charset="0"/>
                <a:ea typeface="+mj-ea"/>
                <a:cs typeface="+mj-cs"/>
              </a:rPr>
              <a:t>: researchers </a:t>
            </a:r>
            <a:r>
              <a:rPr lang="en-GB" dirty="0">
                <a:solidFill>
                  <a:schemeClr val="accent2"/>
                </a:solidFill>
                <a:latin typeface="Avenir Book" panose="02000503020000020003" pitchFamily="2" charset="0"/>
                <a:ea typeface="+mj-ea"/>
                <a:cs typeface="+mj-cs"/>
              </a:rPr>
              <a:t>should carefully select a corpus before using it.</a:t>
            </a:r>
            <a:endParaRPr lang="en-SE" dirty="0">
              <a:solidFill>
                <a:schemeClr val="accent2"/>
              </a:solidFill>
              <a:latin typeface="Avenir Book" panose="02000503020000020003" pitchFamily="2" charset="0"/>
              <a:ea typeface="+mj-ea"/>
              <a:cs typeface="+mj-cs"/>
            </a:endParaRPr>
          </a:p>
        </p:txBody>
      </p:sp>
    </p:spTree>
    <p:extLst>
      <p:ext uri="{BB962C8B-B14F-4D97-AF65-F5344CB8AC3E}">
        <p14:creationId xmlns:p14="http://schemas.microsoft.com/office/powerpoint/2010/main" val="25261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B516F-946B-0677-7B93-74F5F62471D7}"/>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2BC4A564-02B8-18B6-8D33-125DA4C50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12ACED43-99A6-9FDF-CD9E-C9DA42AE68FE}"/>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44DB2B39-7083-94A5-FF76-39870115C4C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B89A951C-B661-C14E-9CA1-227671FBB3F7}"/>
              </a:ext>
            </a:extLst>
          </p:cNvPr>
          <p:cNvSpPr>
            <a:spLocks noGrp="1"/>
          </p:cNvSpPr>
          <p:nvPr>
            <p:ph type="title"/>
          </p:nvPr>
        </p:nvSpPr>
        <p:spPr>
          <a:xfrm>
            <a:off x="308369" y="428096"/>
            <a:ext cx="8708882" cy="903865"/>
          </a:xfrm>
        </p:spPr>
        <p:txBody>
          <a:bodyPr>
            <a:normAutofit fontScale="90000"/>
          </a:bodyPr>
          <a:lstStyle/>
          <a:p>
            <a:r>
              <a:rPr lang="en-US" sz="3200" dirty="0">
                <a:latin typeface="Avenir Book" panose="02000503020000020003" pitchFamily="2" charset="0"/>
              </a:rPr>
              <a:t>How to Assess the Quality of a research Project ?</a:t>
            </a:r>
          </a:p>
        </p:txBody>
      </p:sp>
      <p:sp>
        <p:nvSpPr>
          <p:cNvPr id="8" name="TextBox 7">
            <a:extLst>
              <a:ext uri="{FF2B5EF4-FFF2-40B4-BE49-F238E27FC236}">
                <a16:creationId xmlns:a16="http://schemas.microsoft.com/office/drawing/2014/main" id="{F81D3952-3596-68DD-15FD-B00B9A255295}"/>
              </a:ext>
            </a:extLst>
          </p:cNvPr>
          <p:cNvSpPr txBox="1"/>
          <p:nvPr/>
        </p:nvSpPr>
        <p:spPr>
          <a:xfrm>
            <a:off x="308369" y="1675992"/>
            <a:ext cx="11843484" cy="3693319"/>
          </a:xfrm>
          <a:prstGeom prst="rect">
            <a:avLst/>
          </a:prstGeom>
          <a:noFill/>
        </p:spPr>
        <p:txBody>
          <a:bodyPr wrap="square">
            <a:spAutoFit/>
          </a:bodyPr>
          <a:lstStyle/>
          <a:p>
            <a:r>
              <a:rPr lang="en-US" sz="2400" dirty="0">
                <a:solidFill>
                  <a:schemeClr val="accent2"/>
                </a:solidFill>
                <a:latin typeface="Avenir Book" panose="02000503020000020003" pitchFamily="2" charset="0"/>
                <a:ea typeface="+mj-ea"/>
                <a:cs typeface="+mj-cs"/>
              </a:rPr>
              <a:t>Three factors that we have to consider:</a:t>
            </a:r>
          </a:p>
          <a:p>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US" sz="2400" dirty="0">
                <a:solidFill>
                  <a:schemeClr val="accent2"/>
                </a:solidFill>
                <a:latin typeface="Avenir Book" panose="02000503020000020003" pitchFamily="2" charset="0"/>
                <a:ea typeface="+mj-ea"/>
                <a:cs typeface="+mj-cs"/>
              </a:rPr>
              <a:t>Benchmark Selection</a:t>
            </a: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US" sz="2400" dirty="0">
                <a:solidFill>
                  <a:schemeClr val="accent2"/>
                </a:solidFill>
                <a:latin typeface="Avenir Book" panose="02000503020000020003" pitchFamily="2" charset="0"/>
                <a:ea typeface="+mj-ea"/>
                <a:cs typeface="+mj-cs"/>
              </a:rPr>
              <a:t>Precision</a:t>
            </a: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US" sz="2400" dirty="0">
                <a:solidFill>
                  <a:schemeClr val="accent2"/>
                </a:solidFill>
                <a:latin typeface="Avenir Book" panose="02000503020000020003" pitchFamily="2" charset="0"/>
                <a:ea typeface="+mj-ea"/>
                <a:cs typeface="+mj-cs"/>
              </a:rPr>
              <a:t>Performance</a:t>
            </a:r>
          </a:p>
          <a:p>
            <a:pPr marL="285750" indent="-285750">
              <a:buFont typeface="Arial" panose="020B0604020202020204" pitchFamily="34" charset="0"/>
              <a:buChar char="•"/>
            </a:pPr>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98DA13F3-8FC0-E6B4-C7BF-22988036AC39}"/>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16</a:t>
            </a:fld>
            <a:endParaRPr lang="en-SE">
              <a:solidFill>
                <a:schemeClr val="bg1"/>
              </a:solidFill>
            </a:endParaRPr>
          </a:p>
        </p:txBody>
      </p:sp>
      <p:pic>
        <p:nvPicPr>
          <p:cNvPr id="9" name="Picture 8" descr="A close-up of a document&#10;&#10;Description automatically generated">
            <a:extLst>
              <a:ext uri="{FF2B5EF4-FFF2-40B4-BE49-F238E27FC236}">
                <a16:creationId xmlns:a16="http://schemas.microsoft.com/office/drawing/2014/main" id="{A2D67054-DC95-5EC8-AABF-35099805F3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1969" y="1488689"/>
            <a:ext cx="2860613" cy="1603095"/>
          </a:xfrm>
          <a:prstGeom prst="rect">
            <a:avLst/>
          </a:prstGeom>
          <a:ln>
            <a:solidFill>
              <a:schemeClr val="accent1"/>
            </a:solidFill>
          </a:ln>
          <a:effectLst>
            <a:glow rad="127000">
              <a:schemeClr val="accent1">
                <a:lumMod val="40000"/>
                <a:lumOff val="60000"/>
              </a:schemeClr>
            </a:glow>
          </a:effectLst>
        </p:spPr>
      </p:pic>
    </p:spTree>
    <p:extLst>
      <p:ext uri="{BB962C8B-B14F-4D97-AF65-F5344CB8AC3E}">
        <p14:creationId xmlns:p14="http://schemas.microsoft.com/office/powerpoint/2010/main" val="358819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8">
                                            <p:txEl>
                                              <p:pRg st="5" end="5"/>
                                            </p:txEl>
                                          </p:spTgt>
                                        </p:tgtEl>
                                        <p:attrNameLst>
                                          <p:attrName>style.textDecorationUnderline</p:attrName>
                                        </p:attrNameLst>
                                      </p:cBhvr>
                                      <p:to>
                                        <p:strVal val="true"/>
                                      </p:to>
                                    </p:set>
                                  </p:childTnLst>
                                </p:cTn>
                              </p:par>
                              <p:par>
                                <p:cTn id="7" presetID="3" presetClass="emph" presetSubtype="2" fill="hold" nodeType="withEffect">
                                  <p:stCondLst>
                                    <p:cond delay="0"/>
                                  </p:stCondLst>
                                  <p:iterate type="lt">
                                    <p:tmPct val="0"/>
                                  </p:iterate>
                                  <p:childTnLst>
                                    <p:animClr clrSpc="rgb" dir="cw">
                                      <p:cBhvr override="childStyle">
                                        <p:cTn id="8" dur="500" fill="hold"/>
                                        <p:tgtEl>
                                          <p:spTgt spid="8">
                                            <p:txEl>
                                              <p:pRg st="5" end="5"/>
                                            </p:txEl>
                                          </p:spTgt>
                                        </p:tgtEl>
                                        <p:attrNameLst>
                                          <p:attrName>style.color</p:attrName>
                                        </p:attrNameLst>
                                      </p:cBhvr>
                                      <p:to>
                                        <a:srgbClr val="0DB45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7B88A-F830-80B7-6D25-58D91A5092BE}"/>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C2525BAC-F0C1-C0FF-76C6-810758E9F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5E5C3A5A-AA11-3AF6-DBDD-92A42C5F6C82}"/>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124CC3D5-5C6C-5052-8B52-B4CB141AA28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62C5F383-A373-BB40-8242-7FE09FFD1EC0}"/>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Evaluation</a:t>
            </a:r>
          </a:p>
        </p:txBody>
      </p:sp>
      <p:sp>
        <p:nvSpPr>
          <p:cNvPr id="8" name="TextBox 7">
            <a:extLst>
              <a:ext uri="{FF2B5EF4-FFF2-40B4-BE49-F238E27FC236}">
                <a16:creationId xmlns:a16="http://schemas.microsoft.com/office/drawing/2014/main" id="{44F0B4A5-11A0-EE22-846F-1EC0AC904820}"/>
              </a:ext>
            </a:extLst>
          </p:cNvPr>
          <p:cNvSpPr txBox="1"/>
          <p:nvPr/>
        </p:nvSpPr>
        <p:spPr>
          <a:xfrm>
            <a:off x="222825" y="1331961"/>
            <a:ext cx="11843484" cy="4801314"/>
          </a:xfrm>
          <a:prstGeom prst="rect">
            <a:avLst/>
          </a:prstGeom>
          <a:noFill/>
        </p:spPr>
        <p:txBody>
          <a:bodyPr wrap="square">
            <a:spAutoFit/>
          </a:bodyPr>
          <a:lstStyle/>
          <a:p>
            <a:r>
              <a:rPr lang="en-GB" sz="2400">
                <a:solidFill>
                  <a:schemeClr val="accent2"/>
                </a:solidFill>
                <a:latin typeface="Avenir Book" panose="02000503020000020003" pitchFamily="2" charset="0"/>
                <a:ea typeface="+mj-ea"/>
                <a:cs typeface="+mj-cs"/>
              </a:rPr>
              <a:t>We compared </a:t>
            </a:r>
            <a:r>
              <a:rPr lang="en-GB" sz="2400" err="1">
                <a:solidFill>
                  <a:schemeClr val="accent2"/>
                </a:solidFill>
                <a:latin typeface="Avenir Book" panose="02000503020000020003" pitchFamily="2" charset="0"/>
                <a:ea typeface="+mj-ea"/>
                <a:cs typeface="+mj-cs"/>
              </a:rPr>
              <a:t>IntraJ’s</a:t>
            </a:r>
            <a:r>
              <a:rPr lang="en-GB" sz="2400">
                <a:solidFill>
                  <a:schemeClr val="accent2"/>
                </a:solidFill>
                <a:latin typeface="Avenir Book" panose="02000503020000020003" pitchFamily="2" charset="0"/>
                <a:ea typeface="+mj-ea"/>
                <a:cs typeface="+mj-cs"/>
              </a:rPr>
              <a:t> results against:</a:t>
            </a:r>
          </a:p>
          <a:p>
            <a:pPr marL="342900" indent="-342900">
              <a:buFont typeface="Arial" panose="020B0604020202020204" pitchFamily="34" charset="0"/>
              <a:buChar char="•"/>
            </a:pPr>
            <a:r>
              <a:rPr lang="en-GB" sz="2400">
                <a:solidFill>
                  <a:schemeClr val="accent2"/>
                </a:solidFill>
                <a:latin typeface="Avenir Book" panose="02000503020000020003" pitchFamily="2" charset="0"/>
                <a:ea typeface="+mj-ea"/>
                <a:cs typeface="+mj-cs"/>
              </a:rPr>
              <a:t>SonarQube: an industrial and quite popular static analyser.</a:t>
            </a:r>
          </a:p>
          <a:p>
            <a:endParaRPr lang="en-GB" sz="2400">
              <a:solidFill>
                <a:schemeClr val="accent2"/>
              </a:solidFill>
              <a:latin typeface="Avenir Book" panose="02000503020000020003" pitchFamily="2" charset="0"/>
              <a:ea typeface="+mj-ea"/>
              <a:cs typeface="+mj-cs"/>
            </a:endParaRPr>
          </a:p>
          <a:p>
            <a:br>
              <a:rPr lang="en-GB" sz="2400">
                <a:solidFill>
                  <a:schemeClr val="accent2"/>
                </a:solidFill>
                <a:latin typeface="Avenir Book" panose="02000503020000020003" pitchFamily="2" charset="0"/>
                <a:ea typeface="+mj-ea"/>
                <a:cs typeface="+mj-cs"/>
              </a:rPr>
            </a:br>
            <a:endParaRPr lang="en-US" sz="2400" i="1">
              <a:solidFill>
                <a:schemeClr val="accent2"/>
              </a:solidFill>
              <a:latin typeface="Avenir Book" panose="02000503020000020003" pitchFamily="2" charset="0"/>
              <a:ea typeface="+mj-ea"/>
              <a:cs typeface="+mj-cs"/>
            </a:endParaRPr>
          </a:p>
          <a:p>
            <a:r>
              <a:rPr lang="en-GB" sz="2400">
                <a:solidFill>
                  <a:schemeClr val="accent2"/>
                </a:solidFill>
                <a:latin typeface="Avenir Book" panose="02000503020000020003" pitchFamily="2" charset="0"/>
                <a:ea typeface="+mj-ea"/>
                <a:cs typeface="+mj-cs"/>
              </a:rPr>
              <a:t>We evaluated the precision of two dataflow analyses:</a:t>
            </a:r>
            <a:endParaRPr lang="en-US" sz="240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GB" sz="2400">
                <a:solidFill>
                  <a:schemeClr val="accent2"/>
                </a:solidFill>
                <a:latin typeface="Avenir Book" panose="02000503020000020003" pitchFamily="2" charset="0"/>
                <a:ea typeface="+mj-ea"/>
                <a:cs typeface="+mj-cs"/>
              </a:rPr>
              <a:t>Dead Assignment Analysis</a:t>
            </a:r>
          </a:p>
          <a:p>
            <a:pPr marL="285750" indent="-285750">
              <a:buFont typeface="Arial" panose="020B0604020202020204" pitchFamily="34" charset="0"/>
              <a:buChar char="•"/>
            </a:pPr>
            <a:r>
              <a:rPr lang="en-GB" sz="2400">
                <a:solidFill>
                  <a:schemeClr val="accent2"/>
                </a:solidFill>
                <a:latin typeface="Avenir Book" panose="02000503020000020003" pitchFamily="2" charset="0"/>
                <a:ea typeface="+mj-ea"/>
                <a:cs typeface="+mj-cs"/>
              </a:rPr>
              <a:t>Null Pointer Dereference Analysis</a:t>
            </a:r>
          </a:p>
          <a:p>
            <a:pPr marL="285750" indent="-285750">
              <a:buFont typeface="Arial" panose="020B0604020202020204" pitchFamily="34" charset="0"/>
              <a:buChar char="•"/>
            </a:pPr>
            <a:endParaRPr lang="en-GB" sz="2400">
              <a:solidFill>
                <a:schemeClr val="accent2"/>
              </a:solidFill>
              <a:latin typeface="Avenir Book" panose="02000503020000020003" pitchFamily="2" charset="0"/>
              <a:ea typeface="+mj-ea"/>
              <a:cs typeface="+mj-cs"/>
            </a:endParaRPr>
          </a:p>
          <a:p>
            <a:r>
              <a:rPr lang="en-GB" sz="2400">
                <a:solidFill>
                  <a:schemeClr val="accent2"/>
                </a:solidFill>
                <a:latin typeface="Avenir Book" panose="02000503020000020003" pitchFamily="2" charset="0"/>
                <a:ea typeface="+mj-ea"/>
                <a:cs typeface="+mj-cs"/>
              </a:rPr>
              <a:t>4 Benchmark projects:</a:t>
            </a:r>
          </a:p>
          <a:p>
            <a:endParaRPr lang="en-GB" sz="240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endParaRPr lang="en-GB" sz="2400">
              <a:solidFill>
                <a:schemeClr val="accent2"/>
              </a:solidFill>
              <a:latin typeface="Avenir Book" panose="02000503020000020003" pitchFamily="2" charset="0"/>
              <a:ea typeface="+mj-ea"/>
              <a:cs typeface="+mj-cs"/>
            </a:endParaRPr>
          </a:p>
          <a:p>
            <a:endParaRPr lang="en-US">
              <a:solidFill>
                <a:schemeClr val="tx1">
                  <a:lumMod val="50000"/>
                  <a:lumOff val="50000"/>
                </a:schemeClr>
              </a:solidFill>
            </a:endParaRPr>
          </a:p>
        </p:txBody>
      </p:sp>
      <p:pic>
        <p:nvPicPr>
          <p:cNvPr id="9" name="Picture 8">
            <a:extLst>
              <a:ext uri="{FF2B5EF4-FFF2-40B4-BE49-F238E27FC236}">
                <a16:creationId xmlns:a16="http://schemas.microsoft.com/office/drawing/2014/main" id="{591FF037-961C-98DD-AE9E-D55A4E3F9CEB}"/>
              </a:ext>
            </a:extLst>
          </p:cNvPr>
          <p:cNvPicPr>
            <a:picLocks noChangeAspect="1"/>
          </p:cNvPicPr>
          <p:nvPr/>
        </p:nvPicPr>
        <p:blipFill>
          <a:blip r:embed="rId6"/>
          <a:stretch>
            <a:fillRect/>
          </a:stretch>
        </p:blipFill>
        <p:spPr>
          <a:xfrm>
            <a:off x="9266732" y="1385147"/>
            <a:ext cx="961433" cy="1022615"/>
          </a:xfrm>
          <a:prstGeom prst="rect">
            <a:avLst/>
          </a:prstGeom>
        </p:spPr>
      </p:pic>
      <p:pic>
        <p:nvPicPr>
          <p:cNvPr id="10" name="Picture 9" descr="A blue and black hand holding a blue hexagon&#10;&#10;Description automatically generated">
            <a:extLst>
              <a:ext uri="{FF2B5EF4-FFF2-40B4-BE49-F238E27FC236}">
                <a16:creationId xmlns:a16="http://schemas.microsoft.com/office/drawing/2014/main" id="{A53DBBCF-6123-9D6D-696A-9E740E1564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74333" y="5176486"/>
            <a:ext cx="1153555" cy="1153555"/>
          </a:xfrm>
          <a:prstGeom prst="rect">
            <a:avLst/>
          </a:prstGeom>
        </p:spPr>
      </p:pic>
      <p:pic>
        <p:nvPicPr>
          <p:cNvPr id="11" name="Picture 10" descr="A blue and white eye with a blue circle&#10;&#10;Description automatically generated">
            <a:extLst>
              <a:ext uri="{FF2B5EF4-FFF2-40B4-BE49-F238E27FC236}">
                <a16:creationId xmlns:a16="http://schemas.microsoft.com/office/drawing/2014/main" id="{DB32FB36-CA01-7753-6D01-4E890510A4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91010" y="5176486"/>
            <a:ext cx="1233120" cy="1233120"/>
          </a:xfrm>
          <a:prstGeom prst="rect">
            <a:avLst/>
          </a:prstGeom>
        </p:spPr>
      </p:pic>
      <p:graphicFrame>
        <p:nvGraphicFramePr>
          <p:cNvPr id="3" name="Table 2">
            <a:extLst>
              <a:ext uri="{FF2B5EF4-FFF2-40B4-BE49-F238E27FC236}">
                <a16:creationId xmlns:a16="http://schemas.microsoft.com/office/drawing/2014/main" id="{4348FFA3-303C-9C85-878A-2782C9567E44}"/>
              </a:ext>
            </a:extLst>
          </p:cNvPr>
          <p:cNvGraphicFramePr>
            <a:graphicFrameLocks noGrp="1"/>
          </p:cNvGraphicFramePr>
          <p:nvPr>
            <p:extLst>
              <p:ext uri="{D42A27DB-BD31-4B8C-83A1-F6EECF244321}">
                <p14:modId xmlns:p14="http://schemas.microsoft.com/office/powerpoint/2010/main" val="4220114677"/>
              </p:ext>
            </p:extLst>
          </p:nvPr>
        </p:nvGraphicFramePr>
        <p:xfrm>
          <a:off x="3768225" y="4670235"/>
          <a:ext cx="1751045" cy="1463040"/>
        </p:xfrm>
        <a:graphic>
          <a:graphicData uri="http://schemas.openxmlformats.org/drawingml/2006/table">
            <a:tbl>
              <a:tblPr firstRow="1" bandRow="1">
                <a:tableStyleId>{5C22544A-7EE6-4342-B048-85BDC9FD1C3A}</a:tableStyleId>
              </a:tblPr>
              <a:tblGrid>
                <a:gridCol w="1751045">
                  <a:extLst>
                    <a:ext uri="{9D8B030D-6E8A-4147-A177-3AD203B41FA5}">
                      <a16:colId xmlns:a16="http://schemas.microsoft.com/office/drawing/2014/main" val="3776152562"/>
                    </a:ext>
                  </a:extLst>
                </a:gridCol>
              </a:tblGrid>
              <a:tr h="276006">
                <a:tc>
                  <a:txBody>
                    <a:bodyPr/>
                    <a:lstStyle/>
                    <a:p>
                      <a:pPr algn="ctr"/>
                      <a:r>
                        <a:rPr lang="en-SE" sz="1800" b="0" i="1" kern="1200">
                          <a:solidFill>
                            <a:schemeClr val="tx1"/>
                          </a:solidFill>
                          <a:latin typeface="Avenir Light" panose="020B0402020203020204" pitchFamily="34" charset="77"/>
                          <a:ea typeface="+mn-ea"/>
                          <a:cs typeface="+mn-cs"/>
                        </a:rPr>
                        <a:t>ANTLR</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7573052"/>
                  </a:ext>
                </a:extLst>
              </a:tr>
              <a:tr h="314744">
                <a:tc>
                  <a:txBody>
                    <a:bodyPr/>
                    <a:lstStyle/>
                    <a:p>
                      <a:pPr algn="ctr"/>
                      <a:r>
                        <a:rPr lang="en-SE" sz="1800" b="0" i="1" kern="1200">
                          <a:solidFill>
                            <a:schemeClr val="tx1"/>
                          </a:solidFill>
                          <a:latin typeface="Avenir Light" panose="020B0402020203020204" pitchFamily="34" charset="77"/>
                          <a:ea typeface="+mn-ea"/>
                          <a:cs typeface="+mn-cs"/>
                        </a:rPr>
                        <a:t>PMD</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99381066"/>
                  </a:ext>
                </a:extLst>
              </a:tr>
              <a:tr h="314744">
                <a:tc>
                  <a:txBody>
                    <a:bodyPr/>
                    <a:lstStyle/>
                    <a:p>
                      <a:pPr algn="ctr"/>
                      <a:r>
                        <a:rPr lang="en-SE" sz="1800" b="0" i="1" kern="1200">
                          <a:solidFill>
                            <a:schemeClr val="tx1"/>
                          </a:solidFill>
                          <a:latin typeface="Avenir Light" panose="020B0402020203020204" pitchFamily="34" charset="77"/>
                          <a:ea typeface="+mn-ea"/>
                          <a:cs typeface="+mn-cs"/>
                        </a:rPr>
                        <a:t>JFC</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7184794"/>
                  </a:ext>
                </a:extLst>
              </a:tr>
              <a:tr h="314744">
                <a:tc>
                  <a:txBody>
                    <a:bodyPr/>
                    <a:lstStyle/>
                    <a:p>
                      <a:pPr algn="ctr"/>
                      <a:r>
                        <a:rPr lang="en-SE" sz="1800" b="0" i="1" kern="1200">
                          <a:solidFill>
                            <a:schemeClr val="tx1"/>
                          </a:solidFill>
                          <a:latin typeface="Avenir Light" panose="020B0402020203020204" pitchFamily="34" charset="77"/>
                          <a:ea typeface="+mn-ea"/>
                          <a:cs typeface="+mn-cs"/>
                        </a:rPr>
                        <a:t>FOP</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764703"/>
                  </a:ext>
                </a:extLst>
              </a:tr>
            </a:tbl>
          </a:graphicData>
        </a:graphic>
      </p:graphicFrame>
      <p:cxnSp>
        <p:nvCxnSpPr>
          <p:cNvPr id="7" name="Straight Arrow Connector 6">
            <a:extLst>
              <a:ext uri="{FF2B5EF4-FFF2-40B4-BE49-F238E27FC236}">
                <a16:creationId xmlns:a16="http://schemas.microsoft.com/office/drawing/2014/main" id="{851B9BDA-C982-A1C1-58AD-2D55D8C0D5E9}"/>
              </a:ext>
            </a:extLst>
          </p:cNvPr>
          <p:cNvCxnSpPr/>
          <p:nvPr/>
        </p:nvCxnSpPr>
        <p:spPr>
          <a:xfrm flipH="1">
            <a:off x="5267131" y="4851918"/>
            <a:ext cx="1898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633C51-6EA9-B888-C900-C0812E9DC140}"/>
              </a:ext>
            </a:extLst>
          </p:cNvPr>
          <p:cNvSpPr txBox="1"/>
          <p:nvPr/>
        </p:nvSpPr>
        <p:spPr>
          <a:xfrm>
            <a:off x="7208902" y="4673071"/>
            <a:ext cx="987899" cy="369332"/>
          </a:xfrm>
          <a:prstGeom prst="rect">
            <a:avLst/>
          </a:prstGeom>
          <a:noFill/>
        </p:spPr>
        <p:txBody>
          <a:bodyPr wrap="none" rtlCol="0">
            <a:spAutoFit/>
          </a:bodyPr>
          <a:lstStyle/>
          <a:p>
            <a:r>
              <a:rPr lang="en-SE"/>
              <a:t>40KLOC</a:t>
            </a:r>
          </a:p>
        </p:txBody>
      </p:sp>
      <p:cxnSp>
        <p:nvCxnSpPr>
          <p:cNvPr id="14" name="Straight Arrow Connector 13">
            <a:extLst>
              <a:ext uri="{FF2B5EF4-FFF2-40B4-BE49-F238E27FC236}">
                <a16:creationId xmlns:a16="http://schemas.microsoft.com/office/drawing/2014/main" id="{FEA89F0C-27E4-B89C-F14E-49C69397378C}"/>
              </a:ext>
            </a:extLst>
          </p:cNvPr>
          <p:cNvCxnSpPr/>
          <p:nvPr/>
        </p:nvCxnSpPr>
        <p:spPr>
          <a:xfrm flipH="1">
            <a:off x="5224139" y="5956786"/>
            <a:ext cx="18987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A29292-B81E-99C7-17C5-431D0556EDCC}"/>
              </a:ext>
            </a:extLst>
          </p:cNvPr>
          <p:cNvSpPr txBox="1"/>
          <p:nvPr/>
        </p:nvSpPr>
        <p:spPr>
          <a:xfrm>
            <a:off x="7165910" y="5777939"/>
            <a:ext cx="1112933" cy="369332"/>
          </a:xfrm>
          <a:prstGeom prst="rect">
            <a:avLst/>
          </a:prstGeom>
          <a:noFill/>
        </p:spPr>
        <p:txBody>
          <a:bodyPr wrap="none" rtlCol="0">
            <a:spAutoFit/>
          </a:bodyPr>
          <a:lstStyle/>
          <a:p>
            <a:r>
              <a:rPr lang="en-SE"/>
              <a:t>100KLOC</a:t>
            </a:r>
          </a:p>
        </p:txBody>
      </p:sp>
      <p:sp>
        <p:nvSpPr>
          <p:cNvPr id="4" name="TextBox 3">
            <a:extLst>
              <a:ext uri="{FF2B5EF4-FFF2-40B4-BE49-F238E27FC236}">
                <a16:creationId xmlns:a16="http://schemas.microsoft.com/office/drawing/2014/main" id="{059D30E8-0891-5CD7-3252-1FF8A7895048}"/>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17</a:t>
            </a:fld>
            <a:endParaRPr lang="en-SE">
              <a:solidFill>
                <a:schemeClr val="bg1"/>
              </a:solidFill>
            </a:endParaRPr>
          </a:p>
        </p:txBody>
      </p:sp>
    </p:spTree>
    <p:extLst>
      <p:ext uri="{BB962C8B-B14F-4D97-AF65-F5344CB8AC3E}">
        <p14:creationId xmlns:p14="http://schemas.microsoft.com/office/powerpoint/2010/main" val="3224093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CA167-4855-D913-3BF5-F4285BAA732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CCB33E4B-E538-7B43-F414-30A12C90A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63EEB547-DB1B-0347-EE12-D311FF26A4C5}"/>
              </a:ext>
            </a:extLst>
          </p:cNvPr>
          <p:cNvSpPr>
            <a:spLocks noGrp="1"/>
          </p:cNvSpPr>
          <p:nvPr>
            <p:ph type="title"/>
          </p:nvPr>
        </p:nvSpPr>
        <p:spPr>
          <a:xfrm>
            <a:off x="323274" y="422040"/>
            <a:ext cx="5071636" cy="903865"/>
          </a:xfrm>
        </p:spPr>
        <p:txBody>
          <a:bodyPr>
            <a:normAutofit/>
          </a:bodyPr>
          <a:lstStyle/>
          <a:p>
            <a:r>
              <a:rPr lang="en-US" sz="3200">
                <a:latin typeface="Avenir Book" panose="02000503020000020003" pitchFamily="2" charset="0"/>
              </a:rPr>
              <a:t>Precision Results:</a:t>
            </a:r>
          </a:p>
        </p:txBody>
      </p:sp>
      <p:pic>
        <p:nvPicPr>
          <p:cNvPr id="5" name="Picture 4">
            <a:extLst>
              <a:ext uri="{FF2B5EF4-FFF2-40B4-BE49-F238E27FC236}">
                <a16:creationId xmlns:a16="http://schemas.microsoft.com/office/drawing/2014/main" id="{B30590C1-6B6D-2FB0-A68C-8171F83789D6}"/>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8F848C26-1A7A-CB2E-B524-90BC5D9890C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grpSp>
        <p:nvGrpSpPr>
          <p:cNvPr id="3" name="Group 2">
            <a:extLst>
              <a:ext uri="{FF2B5EF4-FFF2-40B4-BE49-F238E27FC236}">
                <a16:creationId xmlns:a16="http://schemas.microsoft.com/office/drawing/2014/main" id="{594E9226-D73F-1A51-4ACE-22A3036F4BAF}"/>
              </a:ext>
            </a:extLst>
          </p:cNvPr>
          <p:cNvGrpSpPr/>
          <p:nvPr/>
        </p:nvGrpSpPr>
        <p:grpSpPr>
          <a:xfrm>
            <a:off x="1017556" y="1165664"/>
            <a:ext cx="2768116" cy="2027368"/>
            <a:chOff x="5836823" y="3831195"/>
            <a:chExt cx="3465937" cy="2361464"/>
          </a:xfrm>
        </p:grpSpPr>
        <p:pic>
          <p:nvPicPr>
            <p:cNvPr id="10" name="Picture 9" descr="A screenshot of a computer code&#10;&#10;Description automatically generated">
              <a:extLst>
                <a:ext uri="{FF2B5EF4-FFF2-40B4-BE49-F238E27FC236}">
                  <a16:creationId xmlns:a16="http://schemas.microsoft.com/office/drawing/2014/main" id="{E0CEB563-0DA8-3E9D-607B-AF538F1F9B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6823" y="3831195"/>
              <a:ext cx="1976831" cy="2361464"/>
            </a:xfrm>
            <a:prstGeom prst="rect">
              <a:avLst/>
            </a:prstGeom>
            <a:solidFill>
              <a:srgbClr val="FFFF00"/>
            </a:solidFill>
          </p:spPr>
        </p:pic>
        <p:sp>
          <p:nvSpPr>
            <p:cNvPr id="11" name="TextBox 10">
              <a:extLst>
                <a:ext uri="{FF2B5EF4-FFF2-40B4-BE49-F238E27FC236}">
                  <a16:creationId xmlns:a16="http://schemas.microsoft.com/office/drawing/2014/main" id="{E88455F8-A882-0F48-ACA2-1AB171A8F6F0}"/>
                </a:ext>
              </a:extLst>
            </p:cNvPr>
            <p:cNvSpPr txBox="1"/>
            <p:nvPr/>
          </p:nvSpPr>
          <p:spPr>
            <a:xfrm>
              <a:off x="6171590" y="4996947"/>
              <a:ext cx="469726" cy="369332"/>
            </a:xfrm>
            <a:prstGeom prst="rect">
              <a:avLst/>
            </a:prstGeom>
            <a:noFill/>
          </p:spPr>
          <p:txBody>
            <a:bodyPr wrap="square" rtlCol="0">
              <a:spAutoFit/>
            </a:bodyPr>
            <a:lstStyle/>
            <a:p>
              <a:r>
                <a:rPr lang="en-SE"/>
                <a:t>🐞</a:t>
              </a:r>
            </a:p>
          </p:txBody>
        </p:sp>
        <p:sp>
          <p:nvSpPr>
            <p:cNvPr id="12" name="Rectangular Callout 11">
              <a:extLst>
                <a:ext uri="{FF2B5EF4-FFF2-40B4-BE49-F238E27FC236}">
                  <a16:creationId xmlns:a16="http://schemas.microsoft.com/office/drawing/2014/main" id="{BC14C88F-EDFA-94DA-316C-F03103210401}"/>
                </a:ext>
              </a:extLst>
            </p:cNvPr>
            <p:cNvSpPr/>
            <p:nvPr/>
          </p:nvSpPr>
          <p:spPr>
            <a:xfrm>
              <a:off x="7813654" y="4914846"/>
              <a:ext cx="1489106" cy="600313"/>
            </a:xfrm>
            <a:prstGeom prst="wedgeRectCallout">
              <a:avLst>
                <a:gd name="adj1" fmla="val -89368"/>
                <a:gd name="adj2" fmla="val -14165"/>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200" b="1">
                  <a:solidFill>
                    <a:schemeClr val="tx1"/>
                  </a:solidFill>
                  <a:highlight>
                    <a:srgbClr val="FFFF00"/>
                  </a:highlight>
                  <a:latin typeface="Courier New" panose="02070309020205020404" pitchFamily="49" charset="0"/>
                  <a:cs typeface="Courier New" panose="02070309020205020404" pitchFamily="49" charset="0"/>
                </a:rPr>
                <a:t>‘a=b’ is dead.</a:t>
              </a:r>
            </a:p>
          </p:txBody>
        </p:sp>
        <p:pic>
          <p:nvPicPr>
            <p:cNvPr id="13" name="Picture 12">
              <a:extLst>
                <a:ext uri="{FF2B5EF4-FFF2-40B4-BE49-F238E27FC236}">
                  <a16:creationId xmlns:a16="http://schemas.microsoft.com/office/drawing/2014/main" id="{F2B8B736-7EDA-9929-2E44-583A69899F13}"/>
                </a:ext>
              </a:extLst>
            </p:cNvPr>
            <p:cNvPicPr>
              <a:picLocks noChangeAspect="1"/>
            </p:cNvPicPr>
            <p:nvPr/>
          </p:nvPicPr>
          <p:blipFill>
            <a:blip r:embed="rId7"/>
            <a:stretch>
              <a:fillRect/>
            </a:stretch>
          </p:blipFill>
          <p:spPr>
            <a:xfrm flipV="1">
              <a:off x="6577904" y="5135585"/>
              <a:ext cx="469726" cy="158834"/>
            </a:xfrm>
            <a:prstGeom prst="rect">
              <a:avLst/>
            </a:prstGeom>
          </p:spPr>
        </p:pic>
      </p:grpSp>
      <p:graphicFrame>
        <p:nvGraphicFramePr>
          <p:cNvPr id="8" name="Table 7">
            <a:extLst>
              <a:ext uri="{FF2B5EF4-FFF2-40B4-BE49-F238E27FC236}">
                <a16:creationId xmlns:a16="http://schemas.microsoft.com/office/drawing/2014/main" id="{C74B7711-BC85-859F-B306-C353B02300EF}"/>
              </a:ext>
            </a:extLst>
          </p:cNvPr>
          <p:cNvGraphicFramePr>
            <a:graphicFrameLocks noGrp="1"/>
          </p:cNvGraphicFramePr>
          <p:nvPr>
            <p:extLst>
              <p:ext uri="{D42A27DB-BD31-4B8C-83A1-F6EECF244321}">
                <p14:modId xmlns:p14="http://schemas.microsoft.com/office/powerpoint/2010/main" val="3932181929"/>
              </p:ext>
            </p:extLst>
          </p:nvPr>
        </p:nvGraphicFramePr>
        <p:xfrm>
          <a:off x="5164755" y="1384347"/>
          <a:ext cx="4395476" cy="1522197"/>
        </p:xfrm>
        <a:graphic>
          <a:graphicData uri="http://schemas.openxmlformats.org/drawingml/2006/table">
            <a:tbl>
              <a:tblPr firstRow="1" bandRow="1">
                <a:tableStyleId>{5C22544A-7EE6-4342-B048-85BDC9FD1C3A}</a:tableStyleId>
              </a:tblPr>
              <a:tblGrid>
                <a:gridCol w="978751">
                  <a:extLst>
                    <a:ext uri="{9D8B030D-6E8A-4147-A177-3AD203B41FA5}">
                      <a16:colId xmlns:a16="http://schemas.microsoft.com/office/drawing/2014/main" val="1663438760"/>
                    </a:ext>
                  </a:extLst>
                </a:gridCol>
                <a:gridCol w="659449">
                  <a:extLst>
                    <a:ext uri="{9D8B030D-6E8A-4147-A177-3AD203B41FA5}">
                      <a16:colId xmlns:a16="http://schemas.microsoft.com/office/drawing/2014/main" val="300881255"/>
                    </a:ext>
                  </a:extLst>
                </a:gridCol>
                <a:gridCol w="483018">
                  <a:extLst>
                    <a:ext uri="{9D8B030D-6E8A-4147-A177-3AD203B41FA5}">
                      <a16:colId xmlns:a16="http://schemas.microsoft.com/office/drawing/2014/main" val="513673929"/>
                    </a:ext>
                  </a:extLst>
                </a:gridCol>
                <a:gridCol w="529095">
                  <a:extLst>
                    <a:ext uri="{9D8B030D-6E8A-4147-A177-3AD203B41FA5}">
                      <a16:colId xmlns:a16="http://schemas.microsoft.com/office/drawing/2014/main" val="2452846099"/>
                    </a:ext>
                  </a:extLst>
                </a:gridCol>
                <a:gridCol w="545750">
                  <a:extLst>
                    <a:ext uri="{9D8B030D-6E8A-4147-A177-3AD203B41FA5}">
                      <a16:colId xmlns:a16="http://schemas.microsoft.com/office/drawing/2014/main" val="3463140863"/>
                    </a:ext>
                  </a:extLst>
                </a:gridCol>
                <a:gridCol w="583691">
                  <a:extLst>
                    <a:ext uri="{9D8B030D-6E8A-4147-A177-3AD203B41FA5}">
                      <a16:colId xmlns:a16="http://schemas.microsoft.com/office/drawing/2014/main" val="3852916525"/>
                    </a:ext>
                  </a:extLst>
                </a:gridCol>
                <a:gridCol w="615722">
                  <a:extLst>
                    <a:ext uri="{9D8B030D-6E8A-4147-A177-3AD203B41FA5}">
                      <a16:colId xmlns:a16="http://schemas.microsoft.com/office/drawing/2014/main" val="3282504938"/>
                    </a:ext>
                  </a:extLst>
                </a:gridCol>
              </a:tblGrid>
              <a:tr h="239866">
                <a:tc rowSpan="2">
                  <a:txBody>
                    <a:bodyPr/>
                    <a:lstStyle/>
                    <a:p>
                      <a:pPr algn="ctr"/>
                      <a:r>
                        <a:rPr lang="en-SE" sz="1050" b="0" i="0">
                          <a:solidFill>
                            <a:schemeClr val="tx1"/>
                          </a:solidFill>
                          <a:latin typeface="Avenir Light" panose="020B0402020203020204" pitchFamily="34" charset="77"/>
                        </a:rPr>
                        <a:t>Benchmark</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gridSpan="2">
                  <a:txBody>
                    <a:bodyPr/>
                    <a:lstStyle/>
                    <a:p>
                      <a:pPr algn="ctr"/>
                      <a:r>
                        <a:rPr lang="en-SE" sz="1050" b="0" i="0" kern="1200">
                          <a:solidFill>
                            <a:schemeClr val="tx1"/>
                          </a:solidFill>
                          <a:latin typeface="Avenir Light" panose="020B0402020203020204" pitchFamily="34" charset="77"/>
                          <a:ea typeface="+mn-ea"/>
                          <a:cs typeface="+mn-cs"/>
                        </a:rPr>
                        <a:t>IntraJ</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hMerge="1">
                  <a:txBody>
                    <a:bodyPr/>
                    <a:lstStyle/>
                    <a:p>
                      <a:endParaRPr lang="en-SE" dirty="0"/>
                    </a:p>
                  </a:txBody>
                  <a:tcPr/>
                </a:tc>
                <a:tc gridSpan="2">
                  <a:txBody>
                    <a:bodyPr/>
                    <a:lstStyle/>
                    <a:p>
                      <a:pPr algn="ctr"/>
                      <a:r>
                        <a:rPr lang="en-SE" sz="1050" b="0" i="0" kern="1200">
                          <a:solidFill>
                            <a:schemeClr val="tx1"/>
                          </a:solidFill>
                          <a:latin typeface="Avenir Light" panose="020B0402020203020204" pitchFamily="34" charset="77"/>
                          <a:ea typeface="+mn-ea"/>
                          <a:cs typeface="+mn-cs"/>
                        </a:rPr>
                        <a:t>Both</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hMerge="1">
                  <a:txBody>
                    <a:bodyPr/>
                    <a:lstStyle/>
                    <a:p>
                      <a:endParaRPr lang="en-SE" dirty="0"/>
                    </a:p>
                  </a:txBody>
                  <a:tcPr/>
                </a:tc>
                <a:tc gridSpan="2">
                  <a:txBody>
                    <a:bodyPr/>
                    <a:lstStyle/>
                    <a:p>
                      <a:pPr algn="ctr"/>
                      <a:r>
                        <a:rPr lang="en-SE" sz="1050" b="0" i="0" kern="1200">
                          <a:solidFill>
                            <a:schemeClr val="tx1"/>
                          </a:solidFill>
                          <a:latin typeface="Avenir Light" panose="020B0402020203020204" pitchFamily="34" charset="77"/>
                          <a:ea typeface="+mn-ea"/>
                          <a:cs typeface="+mn-cs"/>
                        </a:rPr>
                        <a:t>SonarQube</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hMerge="1">
                  <a:txBody>
                    <a:bodyPr/>
                    <a:lstStyle/>
                    <a:p>
                      <a:endParaRPr lang="en-SE" dirty="0"/>
                    </a:p>
                  </a:txBody>
                  <a:tcPr/>
                </a:tc>
                <a:extLst>
                  <a:ext uri="{0D108BD9-81ED-4DB2-BD59-A6C34878D82A}">
                    <a16:rowId xmlns:a16="http://schemas.microsoft.com/office/drawing/2014/main" val="3320664848"/>
                  </a:ext>
                </a:extLst>
              </a:tr>
              <a:tr h="239866">
                <a:tc vMerge="1">
                  <a:txBody>
                    <a:bodyPr/>
                    <a:lstStyle/>
                    <a:p>
                      <a:endParaRPr lang="en-SE" dirty="0"/>
                    </a:p>
                  </a:txBody>
                  <a:tcPr/>
                </a:tc>
                <a:tc>
                  <a:txBody>
                    <a:bodyPr/>
                    <a:lstStyle/>
                    <a:p>
                      <a:pPr algn="ctr"/>
                      <a:r>
                        <a:rPr lang="en-SE" sz="1050" b="1" i="0" kern="1200">
                          <a:solidFill>
                            <a:srgbClr val="00B050"/>
                          </a:solidFill>
                          <a:latin typeface="Avenir Light" panose="020B0402020203020204" pitchFamily="34" charset="77"/>
                          <a:ea typeface="+mn-ea"/>
                          <a:cs typeface="+mn-cs"/>
                        </a:rPr>
                        <a:t>TP</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1" i="0" kern="1200">
                          <a:solidFill>
                            <a:srgbClr val="C00000"/>
                          </a:solidFill>
                          <a:latin typeface="Avenir Light" panose="020B0402020203020204" pitchFamily="34" charset="77"/>
                          <a:ea typeface="+mn-ea"/>
                          <a:cs typeface="+mn-cs"/>
                        </a:rPr>
                        <a:t>FP</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SE" sz="1050" b="1" i="0" kern="1200">
                          <a:solidFill>
                            <a:srgbClr val="00B050"/>
                          </a:solidFill>
                          <a:latin typeface="Avenir Light" panose="020B0402020203020204" pitchFamily="34" charset="77"/>
                          <a:ea typeface="+mn-ea"/>
                          <a:cs typeface="+mn-cs"/>
                        </a:rPr>
                        <a:t>TP</a:t>
                      </a:r>
                      <a:r>
                        <a:rPr lang="en-SE" sz="1050" b="0" i="0" kern="1200">
                          <a:solidFill>
                            <a:schemeClr val="lt1"/>
                          </a:solidFill>
                          <a:latin typeface="Avenir Light" panose="020B0402020203020204" pitchFamily="34" charset="77"/>
                          <a:ea typeface="+mn-ea"/>
                          <a:cs typeface="+mn-cs"/>
                        </a:rPr>
                        <a:t> </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1" i="0" kern="1200">
                          <a:solidFill>
                            <a:srgbClr val="C00000"/>
                          </a:solidFill>
                          <a:latin typeface="Avenir Light" panose="020B0402020203020204" pitchFamily="34" charset="77"/>
                          <a:ea typeface="+mn-ea"/>
                          <a:cs typeface="+mn-cs"/>
                        </a:rPr>
                        <a:t>FP</a:t>
                      </a:r>
                      <a:endParaRPr lang="en-SE" sz="1050" b="0" i="0" kern="1200">
                        <a:solidFill>
                          <a:schemeClr val="lt1"/>
                        </a:solidFill>
                        <a:latin typeface="Avenir Light" panose="020B0402020203020204" pitchFamily="34" charset="77"/>
                        <a:ea typeface="+mn-ea"/>
                        <a:cs typeface="+mn-cs"/>
                      </a:endParaRP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SE" sz="1050" b="1" i="0" kern="1200">
                          <a:solidFill>
                            <a:srgbClr val="00B050"/>
                          </a:solidFill>
                          <a:latin typeface="Avenir Light" panose="020B0402020203020204" pitchFamily="34" charset="77"/>
                          <a:ea typeface="+mn-ea"/>
                          <a:cs typeface="+mn-cs"/>
                        </a:rPr>
                        <a:t>TP</a:t>
                      </a:r>
                      <a:endParaRPr lang="en-SE" sz="1050" b="0" i="0" kern="1200">
                        <a:solidFill>
                          <a:schemeClr val="lt1"/>
                        </a:solidFill>
                        <a:latin typeface="Avenir Light" panose="020B0402020203020204" pitchFamily="34" charset="77"/>
                        <a:ea typeface="+mn-ea"/>
                        <a:cs typeface="+mn-cs"/>
                      </a:endParaRP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SE" sz="1050" b="1" i="0" kern="1200">
                          <a:solidFill>
                            <a:srgbClr val="C00000"/>
                          </a:solidFill>
                          <a:latin typeface="Avenir Light" panose="020B0402020203020204" pitchFamily="34" charset="77"/>
                          <a:ea typeface="+mn-ea"/>
                          <a:cs typeface="+mn-cs"/>
                        </a:rPr>
                        <a:t>FP</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650056"/>
                  </a:ext>
                </a:extLst>
              </a:tr>
              <a:tr h="239866">
                <a:tc>
                  <a:txBody>
                    <a:bodyPr/>
                    <a:lstStyle/>
                    <a:p>
                      <a:pPr algn="ctr"/>
                      <a:r>
                        <a:rPr lang="en-SE" sz="1050" b="0" i="1" kern="1200">
                          <a:solidFill>
                            <a:schemeClr val="tx1"/>
                          </a:solidFill>
                          <a:latin typeface="Avenir Light" panose="020B0402020203020204" pitchFamily="34" charset="77"/>
                          <a:ea typeface="+mn-ea"/>
                          <a:cs typeface="+mn-cs"/>
                        </a:rPr>
                        <a:t>ANTLR</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9</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112</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6964084"/>
                  </a:ext>
                </a:extLst>
              </a:tr>
              <a:tr h="239866">
                <a:tc>
                  <a:txBody>
                    <a:bodyPr/>
                    <a:lstStyle/>
                    <a:p>
                      <a:pPr algn="ctr"/>
                      <a:r>
                        <a:rPr lang="en-SE" sz="1050" b="0" i="1" kern="1200">
                          <a:solidFill>
                            <a:schemeClr val="tx1"/>
                          </a:solidFill>
                          <a:latin typeface="Avenir Light" panose="020B0402020203020204" pitchFamily="34" charset="77"/>
                          <a:ea typeface="+mn-ea"/>
                          <a:cs typeface="+mn-cs"/>
                        </a:rPr>
                        <a:t>PMD</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4</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 </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20</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rgbClr val="C00000"/>
                          </a:solidFill>
                          <a:latin typeface="Avenir Light" panose="020B0402020203020204" pitchFamily="34" charset="77"/>
                          <a:ea typeface="+mn-ea"/>
                          <a:cs typeface="+mn-cs"/>
                        </a:rPr>
                        <a:t>8</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77330928"/>
                  </a:ext>
                </a:extLst>
              </a:tr>
              <a:tr h="239866">
                <a:tc>
                  <a:txBody>
                    <a:bodyPr/>
                    <a:lstStyle/>
                    <a:p>
                      <a:pPr algn="ctr"/>
                      <a:r>
                        <a:rPr lang="en-SE" sz="1050" b="0" i="1" kern="1200">
                          <a:solidFill>
                            <a:schemeClr val="tx1"/>
                          </a:solidFill>
                          <a:latin typeface="Avenir Light" panose="020B0402020203020204" pitchFamily="34" charset="77"/>
                          <a:ea typeface="+mn-ea"/>
                          <a:cs typeface="+mn-cs"/>
                        </a:rPr>
                        <a:t>JFC</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2</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87</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1" i="0" kern="1200">
                          <a:solidFill>
                            <a:srgbClr val="C00000"/>
                          </a:solidFill>
                          <a:latin typeface="Avenir Light" panose="020B0402020203020204" pitchFamily="34" charset="77"/>
                          <a:ea typeface="+mn-ea"/>
                          <a:cs typeface="+mn-cs"/>
                        </a:rPr>
                        <a:t>1</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87718767"/>
                  </a:ext>
                </a:extLst>
              </a:tr>
              <a:tr h="264897">
                <a:tc>
                  <a:txBody>
                    <a:bodyPr/>
                    <a:lstStyle/>
                    <a:p>
                      <a:pPr algn="ctr"/>
                      <a:r>
                        <a:rPr lang="en-SE" sz="1050" b="0" i="1" kern="1200">
                          <a:solidFill>
                            <a:schemeClr val="tx1"/>
                          </a:solidFill>
                          <a:latin typeface="Avenir Light" panose="020B0402020203020204" pitchFamily="34" charset="77"/>
                          <a:ea typeface="+mn-ea"/>
                          <a:cs typeface="+mn-cs"/>
                        </a:rPr>
                        <a:t>FOP</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95</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156</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rgbClr val="C00000"/>
                          </a:solidFill>
                          <a:latin typeface="Avenir Light" panose="020B0402020203020204" pitchFamily="34" charset="77"/>
                          <a:ea typeface="+mn-ea"/>
                          <a:cs typeface="+mn-cs"/>
                        </a:rPr>
                        <a:t>44</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8841842"/>
                  </a:ext>
                </a:extLst>
              </a:tr>
            </a:tbl>
          </a:graphicData>
        </a:graphic>
      </p:graphicFrame>
      <p:sp>
        <p:nvSpPr>
          <p:cNvPr id="20" name="TextBox 19">
            <a:extLst>
              <a:ext uri="{FF2B5EF4-FFF2-40B4-BE49-F238E27FC236}">
                <a16:creationId xmlns:a16="http://schemas.microsoft.com/office/drawing/2014/main" id="{43F95832-65A7-899D-B00A-7CCE06DF3D49}"/>
              </a:ext>
            </a:extLst>
          </p:cNvPr>
          <p:cNvSpPr txBox="1"/>
          <p:nvPr/>
        </p:nvSpPr>
        <p:spPr>
          <a:xfrm>
            <a:off x="4698122" y="985077"/>
            <a:ext cx="5328742" cy="369332"/>
          </a:xfrm>
          <a:prstGeom prst="rect">
            <a:avLst/>
          </a:prstGeom>
          <a:noFill/>
        </p:spPr>
        <p:txBody>
          <a:bodyPr wrap="square">
            <a:spAutoFit/>
          </a:bodyPr>
          <a:lstStyle/>
          <a:p>
            <a:pPr algn="ctr"/>
            <a:r>
              <a:rPr lang="en-GB" sz="1800">
                <a:solidFill>
                  <a:schemeClr val="accent2"/>
                </a:solidFill>
                <a:latin typeface="Avenir Book" panose="02000503020000020003" pitchFamily="2" charset="0"/>
                <a:ea typeface="+mj-ea"/>
                <a:cs typeface="+mj-cs"/>
              </a:rPr>
              <a:t>Dead Assignment Analysis</a:t>
            </a:r>
          </a:p>
        </p:txBody>
      </p:sp>
      <p:sp>
        <p:nvSpPr>
          <p:cNvPr id="22" name="TextBox 21">
            <a:extLst>
              <a:ext uri="{FF2B5EF4-FFF2-40B4-BE49-F238E27FC236}">
                <a16:creationId xmlns:a16="http://schemas.microsoft.com/office/drawing/2014/main" id="{D53789D2-3D3C-3045-F8B7-811977CFCD59}"/>
              </a:ext>
            </a:extLst>
          </p:cNvPr>
          <p:cNvSpPr txBox="1"/>
          <p:nvPr/>
        </p:nvSpPr>
        <p:spPr>
          <a:xfrm>
            <a:off x="1854963" y="6094880"/>
            <a:ext cx="9939116" cy="369332"/>
          </a:xfrm>
          <a:prstGeom prst="rect">
            <a:avLst/>
          </a:prstGeom>
          <a:noFill/>
        </p:spPr>
        <p:txBody>
          <a:bodyPr wrap="square" rtlCol="0">
            <a:spAutoFit/>
          </a:bodyPr>
          <a:lstStyle/>
          <a:p>
            <a:r>
              <a:rPr lang="en-SE" i="1">
                <a:solidFill>
                  <a:srgbClr val="00B050"/>
                </a:solidFill>
                <a:latin typeface="Avenir Book" panose="02000503020000020003" pitchFamily="2" charset="0"/>
                <a:ea typeface="+mj-ea"/>
                <a:cs typeface="+mj-cs"/>
              </a:rPr>
              <a:t>Takeaway</a:t>
            </a:r>
            <a:r>
              <a:rPr lang="en-SE">
                <a:solidFill>
                  <a:schemeClr val="accent2"/>
                </a:solidFill>
                <a:latin typeface="Avenir Book" panose="02000503020000020003" pitchFamily="2" charset="0"/>
                <a:ea typeface="+mj-ea"/>
                <a:cs typeface="+mj-cs"/>
              </a:rPr>
              <a:t>: </a:t>
            </a:r>
            <a:r>
              <a:rPr lang="en-GB">
                <a:solidFill>
                  <a:schemeClr val="accent2"/>
                </a:solidFill>
                <a:latin typeface="Avenir Book" panose="02000503020000020003" pitchFamily="2" charset="0"/>
                <a:ea typeface="+mj-ea"/>
                <a:cs typeface="+mj-cs"/>
              </a:rPr>
              <a:t>IntraJ reports some false positives but, in most cases, detects more than SonarQube.</a:t>
            </a:r>
            <a:endParaRPr lang="en-SE">
              <a:solidFill>
                <a:schemeClr val="accent2"/>
              </a:solidFill>
              <a:latin typeface="Avenir Book" panose="02000503020000020003" pitchFamily="2" charset="0"/>
              <a:ea typeface="+mj-ea"/>
              <a:cs typeface="+mj-cs"/>
            </a:endParaRPr>
          </a:p>
        </p:txBody>
      </p:sp>
      <p:graphicFrame>
        <p:nvGraphicFramePr>
          <p:cNvPr id="23" name="Table 22">
            <a:extLst>
              <a:ext uri="{FF2B5EF4-FFF2-40B4-BE49-F238E27FC236}">
                <a16:creationId xmlns:a16="http://schemas.microsoft.com/office/drawing/2014/main" id="{DA54AB19-EE64-9E6A-43F6-62AEFCBBA343}"/>
              </a:ext>
            </a:extLst>
          </p:cNvPr>
          <p:cNvGraphicFramePr>
            <a:graphicFrameLocks noGrp="1"/>
          </p:cNvGraphicFramePr>
          <p:nvPr>
            <p:extLst>
              <p:ext uri="{D42A27DB-BD31-4B8C-83A1-F6EECF244321}">
                <p14:modId xmlns:p14="http://schemas.microsoft.com/office/powerpoint/2010/main" val="1246197989"/>
              </p:ext>
            </p:extLst>
          </p:nvPr>
        </p:nvGraphicFramePr>
        <p:xfrm>
          <a:off x="5394910" y="4371032"/>
          <a:ext cx="4288224" cy="1508760"/>
        </p:xfrm>
        <a:graphic>
          <a:graphicData uri="http://schemas.openxmlformats.org/drawingml/2006/table">
            <a:tbl>
              <a:tblPr firstRow="1" bandRow="1">
                <a:tableStyleId>{5C22544A-7EE6-4342-B048-85BDC9FD1C3A}</a:tableStyleId>
              </a:tblPr>
              <a:tblGrid>
                <a:gridCol w="878775">
                  <a:extLst>
                    <a:ext uri="{9D8B030D-6E8A-4147-A177-3AD203B41FA5}">
                      <a16:colId xmlns:a16="http://schemas.microsoft.com/office/drawing/2014/main" val="1663438760"/>
                    </a:ext>
                  </a:extLst>
                </a:gridCol>
                <a:gridCol w="592089">
                  <a:extLst>
                    <a:ext uri="{9D8B030D-6E8A-4147-A177-3AD203B41FA5}">
                      <a16:colId xmlns:a16="http://schemas.microsoft.com/office/drawing/2014/main" val="300881255"/>
                    </a:ext>
                  </a:extLst>
                </a:gridCol>
                <a:gridCol w="546381">
                  <a:extLst>
                    <a:ext uri="{9D8B030D-6E8A-4147-A177-3AD203B41FA5}">
                      <a16:colId xmlns:a16="http://schemas.microsoft.com/office/drawing/2014/main" val="513673929"/>
                    </a:ext>
                  </a:extLst>
                </a:gridCol>
                <a:gridCol w="507482">
                  <a:extLst>
                    <a:ext uri="{9D8B030D-6E8A-4147-A177-3AD203B41FA5}">
                      <a16:colId xmlns:a16="http://schemas.microsoft.com/office/drawing/2014/main" val="2452846099"/>
                    </a:ext>
                  </a:extLst>
                </a:gridCol>
                <a:gridCol w="520170">
                  <a:extLst>
                    <a:ext uri="{9D8B030D-6E8A-4147-A177-3AD203B41FA5}">
                      <a16:colId xmlns:a16="http://schemas.microsoft.com/office/drawing/2014/main" val="3463140863"/>
                    </a:ext>
                  </a:extLst>
                </a:gridCol>
                <a:gridCol w="596291">
                  <a:extLst>
                    <a:ext uri="{9D8B030D-6E8A-4147-A177-3AD203B41FA5}">
                      <a16:colId xmlns:a16="http://schemas.microsoft.com/office/drawing/2014/main" val="3852916525"/>
                    </a:ext>
                  </a:extLst>
                </a:gridCol>
                <a:gridCol w="647036">
                  <a:extLst>
                    <a:ext uri="{9D8B030D-6E8A-4147-A177-3AD203B41FA5}">
                      <a16:colId xmlns:a16="http://schemas.microsoft.com/office/drawing/2014/main" val="3282504938"/>
                    </a:ext>
                  </a:extLst>
                </a:gridCol>
              </a:tblGrid>
              <a:tr h="242997">
                <a:tc rowSpan="2">
                  <a:txBody>
                    <a:bodyPr/>
                    <a:lstStyle/>
                    <a:p>
                      <a:pPr algn="ctr"/>
                      <a:r>
                        <a:rPr lang="en-SE" sz="1050" b="0" i="0">
                          <a:solidFill>
                            <a:schemeClr val="tx1"/>
                          </a:solidFill>
                          <a:latin typeface="Avenir Light" panose="020B0402020203020204" pitchFamily="34" charset="77"/>
                        </a:rPr>
                        <a:t>Benchmark</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gridSpan="2">
                  <a:txBody>
                    <a:bodyPr/>
                    <a:lstStyle/>
                    <a:p>
                      <a:pPr algn="ctr"/>
                      <a:r>
                        <a:rPr lang="en-SE" sz="1050" b="0" i="0" kern="1200">
                          <a:solidFill>
                            <a:schemeClr val="tx1"/>
                          </a:solidFill>
                          <a:latin typeface="Avenir Light" panose="020B0402020203020204" pitchFamily="34" charset="77"/>
                          <a:ea typeface="+mn-ea"/>
                          <a:cs typeface="+mn-cs"/>
                        </a:rPr>
                        <a:t>IntraJ</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hMerge="1">
                  <a:txBody>
                    <a:bodyPr/>
                    <a:lstStyle/>
                    <a:p>
                      <a:endParaRPr lang="en-SE" dirty="0"/>
                    </a:p>
                  </a:txBody>
                  <a:tcPr/>
                </a:tc>
                <a:tc gridSpan="2">
                  <a:txBody>
                    <a:bodyPr/>
                    <a:lstStyle/>
                    <a:p>
                      <a:pPr algn="ctr"/>
                      <a:r>
                        <a:rPr lang="en-SE" sz="1050" b="0" i="0" kern="1200">
                          <a:solidFill>
                            <a:schemeClr val="tx1"/>
                          </a:solidFill>
                          <a:latin typeface="Avenir Light" panose="020B0402020203020204" pitchFamily="34" charset="77"/>
                          <a:ea typeface="+mn-ea"/>
                          <a:cs typeface="+mn-cs"/>
                        </a:rPr>
                        <a:t>Both</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hMerge="1">
                  <a:txBody>
                    <a:bodyPr/>
                    <a:lstStyle/>
                    <a:p>
                      <a:endParaRPr lang="en-SE" dirty="0"/>
                    </a:p>
                  </a:txBody>
                  <a:tcPr/>
                </a:tc>
                <a:tc gridSpan="2">
                  <a:txBody>
                    <a:bodyPr/>
                    <a:lstStyle/>
                    <a:p>
                      <a:pPr algn="ctr"/>
                      <a:r>
                        <a:rPr lang="en-SE" sz="1050" b="0" i="0" kern="1200">
                          <a:solidFill>
                            <a:schemeClr val="tx1"/>
                          </a:solidFill>
                          <a:latin typeface="Avenir Light" panose="020B0402020203020204" pitchFamily="34" charset="77"/>
                          <a:ea typeface="+mn-ea"/>
                          <a:cs typeface="+mn-cs"/>
                        </a:rPr>
                        <a:t>SonarQube</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hMerge="1">
                  <a:txBody>
                    <a:bodyPr/>
                    <a:lstStyle/>
                    <a:p>
                      <a:endParaRPr lang="en-SE" dirty="0"/>
                    </a:p>
                  </a:txBody>
                  <a:tcPr/>
                </a:tc>
                <a:extLst>
                  <a:ext uri="{0D108BD9-81ED-4DB2-BD59-A6C34878D82A}">
                    <a16:rowId xmlns:a16="http://schemas.microsoft.com/office/drawing/2014/main" val="3320664848"/>
                  </a:ext>
                </a:extLst>
              </a:tr>
              <a:tr h="242997">
                <a:tc vMerge="1">
                  <a:txBody>
                    <a:bodyPr/>
                    <a:lstStyle/>
                    <a:p>
                      <a:endParaRPr lang="en-SE" dirty="0"/>
                    </a:p>
                  </a:txBody>
                  <a:tcPr/>
                </a:tc>
                <a:tc>
                  <a:txBody>
                    <a:bodyPr/>
                    <a:lstStyle/>
                    <a:p>
                      <a:pPr algn="ctr"/>
                      <a:r>
                        <a:rPr lang="en-SE" sz="1050" b="1" i="0" kern="1200">
                          <a:solidFill>
                            <a:srgbClr val="00B050"/>
                          </a:solidFill>
                          <a:latin typeface="Avenir Light" panose="020B0402020203020204" pitchFamily="34" charset="77"/>
                          <a:ea typeface="+mn-ea"/>
                          <a:cs typeface="+mn-cs"/>
                        </a:rPr>
                        <a:t>TP</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1" i="0" kern="1200">
                          <a:solidFill>
                            <a:srgbClr val="C00000"/>
                          </a:solidFill>
                          <a:latin typeface="Avenir Light" panose="020B0402020203020204" pitchFamily="34" charset="77"/>
                          <a:ea typeface="+mn-ea"/>
                          <a:cs typeface="+mn-cs"/>
                        </a:rPr>
                        <a:t>FP</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SE" sz="1050" b="1" i="0" kern="1200">
                          <a:solidFill>
                            <a:srgbClr val="00B050"/>
                          </a:solidFill>
                          <a:latin typeface="Avenir Light" panose="020B0402020203020204" pitchFamily="34" charset="77"/>
                          <a:ea typeface="+mn-ea"/>
                          <a:cs typeface="+mn-cs"/>
                        </a:rPr>
                        <a:t>TP</a:t>
                      </a:r>
                      <a:r>
                        <a:rPr lang="en-SE" sz="1050" b="0" i="0" kern="1200">
                          <a:solidFill>
                            <a:schemeClr val="lt1"/>
                          </a:solidFill>
                          <a:latin typeface="Avenir Light" panose="020B0402020203020204" pitchFamily="34" charset="77"/>
                          <a:ea typeface="+mn-ea"/>
                          <a:cs typeface="+mn-cs"/>
                        </a:rPr>
                        <a:t> </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1" i="0" kern="1200">
                          <a:solidFill>
                            <a:srgbClr val="C00000"/>
                          </a:solidFill>
                          <a:latin typeface="Avenir Light" panose="020B0402020203020204" pitchFamily="34" charset="77"/>
                          <a:ea typeface="+mn-ea"/>
                          <a:cs typeface="+mn-cs"/>
                        </a:rPr>
                        <a:t>FP</a:t>
                      </a:r>
                      <a:endParaRPr lang="en-SE" sz="1050" b="0" i="0" kern="1200">
                        <a:solidFill>
                          <a:schemeClr val="lt1"/>
                        </a:solidFill>
                        <a:latin typeface="Avenir Light" panose="020B0402020203020204" pitchFamily="34" charset="77"/>
                        <a:ea typeface="+mn-ea"/>
                        <a:cs typeface="+mn-cs"/>
                      </a:endParaRP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SE" sz="1050" b="1" i="0" kern="1200">
                          <a:solidFill>
                            <a:srgbClr val="00B050"/>
                          </a:solidFill>
                          <a:latin typeface="Avenir Light" panose="020B0402020203020204" pitchFamily="34" charset="77"/>
                          <a:ea typeface="+mn-ea"/>
                          <a:cs typeface="+mn-cs"/>
                        </a:rPr>
                        <a:t>TP</a:t>
                      </a:r>
                      <a:endParaRPr lang="en-SE" sz="1050" b="0" i="0" kern="1200">
                        <a:solidFill>
                          <a:schemeClr val="lt1"/>
                        </a:solidFill>
                        <a:latin typeface="Avenir Light" panose="020B0402020203020204" pitchFamily="34" charset="77"/>
                        <a:ea typeface="+mn-ea"/>
                        <a:cs typeface="+mn-cs"/>
                      </a:endParaRP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SE" sz="1050" b="1" i="0" kern="1200">
                          <a:solidFill>
                            <a:srgbClr val="C00000"/>
                          </a:solidFill>
                          <a:latin typeface="Avenir Light" panose="020B0402020203020204" pitchFamily="34" charset="77"/>
                          <a:ea typeface="+mn-ea"/>
                          <a:cs typeface="+mn-cs"/>
                        </a:rPr>
                        <a:t>FP</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650056"/>
                  </a:ext>
                </a:extLst>
              </a:tr>
              <a:tr h="242997">
                <a:tc>
                  <a:txBody>
                    <a:bodyPr/>
                    <a:lstStyle/>
                    <a:p>
                      <a:pPr algn="ctr"/>
                      <a:r>
                        <a:rPr lang="en-SE" sz="1050" b="0" i="1" kern="1200">
                          <a:solidFill>
                            <a:schemeClr val="tx1"/>
                          </a:solidFill>
                          <a:latin typeface="Avenir Light" panose="020B0402020203020204" pitchFamily="34" charset="77"/>
                          <a:ea typeface="+mn-ea"/>
                          <a:cs typeface="+mn-cs"/>
                        </a:rPr>
                        <a:t>ANTLR</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7</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rgbClr val="C00000"/>
                          </a:solidFill>
                          <a:latin typeface="Avenir Light" panose="020B0402020203020204" pitchFamily="34" charset="77"/>
                          <a:ea typeface="+mn-ea"/>
                          <a:cs typeface="+mn-cs"/>
                        </a:rPr>
                        <a:t>4</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4</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6964084"/>
                  </a:ext>
                </a:extLst>
              </a:tr>
              <a:tr h="242997">
                <a:tc>
                  <a:txBody>
                    <a:bodyPr/>
                    <a:lstStyle/>
                    <a:p>
                      <a:pPr algn="ctr"/>
                      <a:r>
                        <a:rPr lang="en-SE" sz="1050" b="0" i="1" kern="1200">
                          <a:solidFill>
                            <a:schemeClr val="tx1"/>
                          </a:solidFill>
                          <a:latin typeface="Avenir Light" panose="020B0402020203020204" pitchFamily="34" charset="77"/>
                          <a:ea typeface="+mn-ea"/>
                          <a:cs typeface="+mn-cs"/>
                        </a:rPr>
                        <a:t>PMD</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6</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 </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7</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3</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77330928"/>
                  </a:ext>
                </a:extLst>
              </a:tr>
              <a:tr h="242997">
                <a:tc>
                  <a:txBody>
                    <a:bodyPr/>
                    <a:lstStyle/>
                    <a:p>
                      <a:pPr algn="ctr"/>
                      <a:r>
                        <a:rPr lang="en-SE" sz="1050" b="0" i="1" kern="1200">
                          <a:solidFill>
                            <a:schemeClr val="tx1"/>
                          </a:solidFill>
                          <a:latin typeface="Avenir Light" panose="020B0402020203020204" pitchFamily="34" charset="77"/>
                          <a:ea typeface="+mn-ea"/>
                          <a:cs typeface="+mn-cs"/>
                        </a:rPr>
                        <a:t>JFC</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14</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rgbClr val="C00000"/>
                          </a:solidFill>
                          <a:latin typeface="Avenir Light" panose="020B0402020203020204" pitchFamily="34" charset="77"/>
                          <a:ea typeface="+mn-ea"/>
                          <a:cs typeface="+mn-cs"/>
                        </a:rPr>
                        <a:t>3</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188</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87718767"/>
                  </a:ext>
                </a:extLst>
              </a:tr>
              <a:tr h="242997">
                <a:tc>
                  <a:txBody>
                    <a:bodyPr/>
                    <a:lstStyle/>
                    <a:p>
                      <a:pPr algn="ctr"/>
                      <a:r>
                        <a:rPr lang="en-SE" sz="1050" b="0" i="1" kern="1200">
                          <a:solidFill>
                            <a:schemeClr val="tx1"/>
                          </a:solidFill>
                          <a:latin typeface="Avenir Light" panose="020B0402020203020204" pitchFamily="34" charset="77"/>
                          <a:ea typeface="+mn-ea"/>
                          <a:cs typeface="+mn-cs"/>
                        </a:rPr>
                        <a:t>FOP</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17</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rgbClr val="C00000"/>
                          </a:solidFill>
                          <a:latin typeface="Avenir Light" panose="020B0402020203020204" pitchFamily="34" charset="77"/>
                          <a:ea typeface="+mn-ea"/>
                          <a:cs typeface="+mn-cs"/>
                        </a:rPr>
                        <a:t>5</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tx1"/>
                          </a:solidFill>
                          <a:latin typeface="Avenir Light" panose="020B0402020203020204" pitchFamily="34" charset="77"/>
                          <a:ea typeface="+mn-ea"/>
                          <a:cs typeface="+mn-cs"/>
                        </a:rPr>
                        <a:t>21</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rgbClr val="C00000"/>
                          </a:solidFill>
                          <a:latin typeface="Avenir Light" panose="020B0402020203020204" pitchFamily="34" charset="77"/>
                          <a:ea typeface="+mn-ea"/>
                          <a:cs typeface="+mn-cs"/>
                        </a:rPr>
                        <a:t>3</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algn="ctr" defTabSz="914400" rtl="0" eaLnBrk="1" latinLnBrk="0" hangingPunct="1"/>
                      <a:r>
                        <a:rPr lang="en-SE" sz="1050" b="0" i="0" kern="1200">
                          <a:solidFill>
                            <a:schemeClr val="bg1">
                              <a:lumMod val="65000"/>
                            </a:schemeClr>
                          </a:solidFill>
                          <a:latin typeface="Avenir Light" panose="020B0402020203020204" pitchFamily="34" charset="77"/>
                          <a:ea typeface="+mn-ea"/>
                          <a:cs typeface="+mn-cs"/>
                        </a:rPr>
                        <a:t>-</a:t>
                      </a:r>
                    </a:p>
                  </a:txBody>
                  <a:tcPr>
                    <a:lnL w="19050" cap="flat" cmpd="sng" algn="ctr">
                      <a:solidFill>
                        <a:schemeClr val="accent1">
                          <a:lumMod val="75000"/>
                        </a:schemeClr>
                      </a:solidFill>
                      <a:prstDash val="solid"/>
                      <a:round/>
                      <a:headEnd type="none" w="med" len="med"/>
                      <a:tailEnd type="none" w="med" len="med"/>
                    </a:lnL>
                    <a:lnR w="19050" cap="flat" cmpd="sng" algn="ctr">
                      <a:solidFill>
                        <a:schemeClr val="accent1">
                          <a:lumMod val="75000"/>
                        </a:schemeClr>
                      </a:solidFill>
                      <a:prstDash val="solid"/>
                      <a:round/>
                      <a:headEnd type="none" w="med" len="med"/>
                      <a:tailEnd type="none" w="med" len="med"/>
                    </a:lnR>
                    <a:lnT w="19050" cap="flat" cmpd="sng" algn="ctr">
                      <a:solidFill>
                        <a:schemeClr val="accent1">
                          <a:lumMod val="75000"/>
                        </a:schemeClr>
                      </a:solidFill>
                      <a:prstDash val="solid"/>
                      <a:round/>
                      <a:headEnd type="none" w="med" len="med"/>
                      <a:tailEnd type="none" w="med" len="med"/>
                    </a:lnT>
                    <a:lnB w="19050"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8841842"/>
                  </a:ext>
                </a:extLst>
              </a:tr>
            </a:tbl>
          </a:graphicData>
        </a:graphic>
      </p:graphicFrame>
      <p:grpSp>
        <p:nvGrpSpPr>
          <p:cNvPr id="24" name="Group 23">
            <a:extLst>
              <a:ext uri="{FF2B5EF4-FFF2-40B4-BE49-F238E27FC236}">
                <a16:creationId xmlns:a16="http://schemas.microsoft.com/office/drawing/2014/main" id="{82C83717-0120-257E-CB94-DA01EF2ED1CF}"/>
              </a:ext>
            </a:extLst>
          </p:cNvPr>
          <p:cNvGrpSpPr/>
          <p:nvPr/>
        </p:nvGrpSpPr>
        <p:grpSpPr>
          <a:xfrm>
            <a:off x="621119" y="4362558"/>
            <a:ext cx="3730164" cy="1516995"/>
            <a:chOff x="6848133" y="3151383"/>
            <a:chExt cx="4074265" cy="1659840"/>
          </a:xfrm>
        </p:grpSpPr>
        <p:pic>
          <p:nvPicPr>
            <p:cNvPr id="25" name="Picture 24" descr="A computer code with text&#10;&#10;Description automatically generated with medium confidence">
              <a:extLst>
                <a:ext uri="{FF2B5EF4-FFF2-40B4-BE49-F238E27FC236}">
                  <a16:creationId xmlns:a16="http://schemas.microsoft.com/office/drawing/2014/main" id="{92BC5274-3BEA-133E-A47E-15F2A55209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8133" y="3151383"/>
              <a:ext cx="3632247" cy="1659840"/>
            </a:xfrm>
            <a:prstGeom prst="rect">
              <a:avLst/>
            </a:prstGeom>
          </p:spPr>
        </p:pic>
        <p:sp>
          <p:nvSpPr>
            <p:cNvPr id="26" name="TextBox 25">
              <a:extLst>
                <a:ext uri="{FF2B5EF4-FFF2-40B4-BE49-F238E27FC236}">
                  <a16:creationId xmlns:a16="http://schemas.microsoft.com/office/drawing/2014/main" id="{AE89DD8B-1F93-EB6A-4091-80CD91CF51CE}"/>
                </a:ext>
              </a:extLst>
            </p:cNvPr>
            <p:cNvSpPr txBox="1"/>
            <p:nvPr/>
          </p:nvSpPr>
          <p:spPr>
            <a:xfrm>
              <a:off x="7332558" y="4115116"/>
              <a:ext cx="379905" cy="369332"/>
            </a:xfrm>
            <a:prstGeom prst="rect">
              <a:avLst/>
            </a:prstGeom>
            <a:noFill/>
          </p:spPr>
          <p:txBody>
            <a:bodyPr wrap="square" rtlCol="0">
              <a:spAutoFit/>
            </a:bodyPr>
            <a:lstStyle/>
            <a:p>
              <a:r>
                <a:rPr lang="en-SE"/>
                <a:t>🐞</a:t>
              </a:r>
            </a:p>
          </p:txBody>
        </p:sp>
        <p:pic>
          <p:nvPicPr>
            <p:cNvPr id="27" name="Picture 26">
              <a:extLst>
                <a:ext uri="{FF2B5EF4-FFF2-40B4-BE49-F238E27FC236}">
                  <a16:creationId xmlns:a16="http://schemas.microsoft.com/office/drawing/2014/main" id="{2FE77B61-34B6-9F82-2832-C41913648FBF}"/>
                </a:ext>
              </a:extLst>
            </p:cNvPr>
            <p:cNvPicPr>
              <a:picLocks noChangeAspect="1"/>
            </p:cNvPicPr>
            <p:nvPr/>
          </p:nvPicPr>
          <p:blipFill>
            <a:blip r:embed="rId7"/>
            <a:stretch>
              <a:fillRect/>
            </a:stretch>
          </p:blipFill>
          <p:spPr>
            <a:xfrm flipV="1">
              <a:off x="7653449" y="4284853"/>
              <a:ext cx="317668" cy="158834"/>
            </a:xfrm>
            <a:prstGeom prst="rect">
              <a:avLst/>
            </a:prstGeom>
          </p:spPr>
        </p:pic>
        <p:sp>
          <p:nvSpPr>
            <p:cNvPr id="28" name="Rectangular Callout 27">
              <a:extLst>
                <a:ext uri="{FF2B5EF4-FFF2-40B4-BE49-F238E27FC236}">
                  <a16:creationId xmlns:a16="http://schemas.microsoft.com/office/drawing/2014/main" id="{7A4A9CAD-D2C6-D428-76BC-3F53F7F8A6D8}"/>
                </a:ext>
              </a:extLst>
            </p:cNvPr>
            <p:cNvSpPr/>
            <p:nvPr/>
          </p:nvSpPr>
          <p:spPr>
            <a:xfrm>
              <a:off x="9433292" y="4143530"/>
              <a:ext cx="1489106" cy="600313"/>
            </a:xfrm>
            <a:prstGeom prst="wedgeRectCallout">
              <a:avLst>
                <a:gd name="adj1" fmla="val -67002"/>
                <a:gd name="adj2" fmla="val -28287"/>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600" b="1">
                  <a:solidFill>
                    <a:schemeClr val="tx1"/>
                  </a:solidFill>
                  <a:latin typeface="Courier New" panose="02070309020205020404" pitchFamily="49" charset="0"/>
                  <a:cs typeface="Courier New" panose="02070309020205020404" pitchFamily="49" charset="0"/>
                </a:rPr>
                <a:t>‘x’ might be null</a:t>
              </a:r>
            </a:p>
          </p:txBody>
        </p:sp>
      </p:grpSp>
      <p:sp>
        <p:nvSpPr>
          <p:cNvPr id="33" name="TextBox 32">
            <a:extLst>
              <a:ext uri="{FF2B5EF4-FFF2-40B4-BE49-F238E27FC236}">
                <a16:creationId xmlns:a16="http://schemas.microsoft.com/office/drawing/2014/main" id="{07C684D4-278F-566B-DCC1-FA32005EBAE4}"/>
              </a:ext>
            </a:extLst>
          </p:cNvPr>
          <p:cNvSpPr txBox="1"/>
          <p:nvPr/>
        </p:nvSpPr>
        <p:spPr>
          <a:xfrm>
            <a:off x="1984583" y="3222970"/>
            <a:ext cx="9939116" cy="369332"/>
          </a:xfrm>
          <a:prstGeom prst="rect">
            <a:avLst/>
          </a:prstGeom>
          <a:noFill/>
        </p:spPr>
        <p:txBody>
          <a:bodyPr wrap="square" rtlCol="0">
            <a:spAutoFit/>
          </a:bodyPr>
          <a:lstStyle/>
          <a:p>
            <a:r>
              <a:rPr lang="en-SE" i="1">
                <a:solidFill>
                  <a:srgbClr val="00B050"/>
                </a:solidFill>
                <a:latin typeface="Avenir Book" panose="02000503020000020003" pitchFamily="2" charset="0"/>
                <a:ea typeface="+mj-ea"/>
                <a:cs typeface="+mj-cs"/>
              </a:rPr>
              <a:t>Takeaway</a:t>
            </a:r>
            <a:r>
              <a:rPr lang="en-SE">
                <a:solidFill>
                  <a:schemeClr val="accent2"/>
                </a:solidFill>
                <a:latin typeface="Avenir Book" panose="02000503020000020003" pitchFamily="2" charset="0"/>
                <a:ea typeface="+mj-ea"/>
                <a:cs typeface="+mj-cs"/>
              </a:rPr>
              <a:t>: IntraJ is more precise than SonarQube for Dead Assignment Analysis.</a:t>
            </a:r>
            <a:endParaRPr lang="en-SE"/>
          </a:p>
        </p:txBody>
      </p:sp>
      <p:sp>
        <p:nvSpPr>
          <p:cNvPr id="34" name="TextBox 33">
            <a:extLst>
              <a:ext uri="{FF2B5EF4-FFF2-40B4-BE49-F238E27FC236}">
                <a16:creationId xmlns:a16="http://schemas.microsoft.com/office/drawing/2014/main" id="{74A1CAE4-C2CA-892D-C916-96CC4C99EC0E}"/>
              </a:ext>
            </a:extLst>
          </p:cNvPr>
          <p:cNvSpPr txBox="1"/>
          <p:nvPr/>
        </p:nvSpPr>
        <p:spPr>
          <a:xfrm>
            <a:off x="4874651" y="3993226"/>
            <a:ext cx="5328742" cy="369332"/>
          </a:xfrm>
          <a:prstGeom prst="rect">
            <a:avLst/>
          </a:prstGeom>
          <a:noFill/>
        </p:spPr>
        <p:txBody>
          <a:bodyPr wrap="square">
            <a:spAutoFit/>
          </a:bodyPr>
          <a:lstStyle/>
          <a:p>
            <a:pPr algn="ctr"/>
            <a:r>
              <a:rPr lang="en-GB" sz="1800">
                <a:solidFill>
                  <a:schemeClr val="accent2"/>
                </a:solidFill>
                <a:latin typeface="Avenir Book" panose="02000503020000020003" pitchFamily="2" charset="0"/>
                <a:ea typeface="+mj-ea"/>
                <a:cs typeface="+mj-cs"/>
              </a:rPr>
              <a:t>Null Pointer Dereference Analysis</a:t>
            </a:r>
          </a:p>
        </p:txBody>
      </p:sp>
      <p:sp>
        <p:nvSpPr>
          <p:cNvPr id="2" name="TextBox 1">
            <a:extLst>
              <a:ext uri="{FF2B5EF4-FFF2-40B4-BE49-F238E27FC236}">
                <a16:creationId xmlns:a16="http://schemas.microsoft.com/office/drawing/2014/main" id="{0FA48AFC-55CE-981A-E4B3-27677F1FCAB7}"/>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18</a:t>
            </a:fld>
            <a:endParaRPr lang="en-SE">
              <a:solidFill>
                <a:schemeClr val="bg1"/>
              </a:solidFill>
            </a:endParaRPr>
          </a:p>
        </p:txBody>
      </p:sp>
    </p:spTree>
    <p:extLst>
      <p:ext uri="{BB962C8B-B14F-4D97-AF65-F5344CB8AC3E}">
        <p14:creationId xmlns:p14="http://schemas.microsoft.com/office/powerpoint/2010/main" val="133944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3E41D6-876E-DBC4-2B0E-262F0B33694F}"/>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4E63BCA9-1C8C-5B8D-9736-AAEF73994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45E4CD5F-896B-D24D-CF6A-B57A32B73E56}"/>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92BAA976-F459-CF39-EF52-35CA02D41EA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3" name="Title 6">
            <a:extLst>
              <a:ext uri="{FF2B5EF4-FFF2-40B4-BE49-F238E27FC236}">
                <a16:creationId xmlns:a16="http://schemas.microsoft.com/office/drawing/2014/main" id="{24EA8497-F28E-A92B-806B-2594D804834F}"/>
              </a:ext>
            </a:extLst>
          </p:cNvPr>
          <p:cNvSpPr>
            <a:spLocks noGrp="1"/>
          </p:cNvSpPr>
          <p:nvPr>
            <p:ph type="title"/>
          </p:nvPr>
        </p:nvSpPr>
        <p:spPr>
          <a:xfrm>
            <a:off x="518159" y="218555"/>
            <a:ext cx="8630468" cy="903865"/>
          </a:xfrm>
        </p:spPr>
        <p:txBody>
          <a:bodyPr>
            <a:normAutofit/>
          </a:bodyPr>
          <a:lstStyle/>
          <a:p>
            <a:r>
              <a:rPr lang="en-US" sz="3200">
                <a:latin typeface="Avenir Book" panose="02000503020000020003" pitchFamily="2" charset="0"/>
              </a:rPr>
              <a:t>Empirical Results of four well-known corpora</a:t>
            </a:r>
          </a:p>
        </p:txBody>
      </p:sp>
      <p:sp>
        <p:nvSpPr>
          <p:cNvPr id="26" name="Content Placeholder 2">
            <a:extLst>
              <a:ext uri="{FF2B5EF4-FFF2-40B4-BE49-F238E27FC236}">
                <a16:creationId xmlns:a16="http://schemas.microsoft.com/office/drawing/2014/main" id="{E419B2B3-E1FA-7A76-0F2F-C12E70D2D333}"/>
              </a:ext>
            </a:extLst>
          </p:cNvPr>
          <p:cNvSpPr txBox="1">
            <a:spLocks/>
          </p:cNvSpPr>
          <p:nvPr/>
        </p:nvSpPr>
        <p:spPr>
          <a:xfrm>
            <a:off x="344386" y="1201105"/>
            <a:ext cx="2517086" cy="10544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spcBef>
                <a:spcPts val="0"/>
              </a:spcBef>
              <a:buFont typeface="Arial" panose="020B0604020202020204" pitchFamily="34" charset="0"/>
              <a:buChar char="•"/>
            </a:pPr>
            <a:r>
              <a:rPr lang="en-GB" sz="2000" b="1">
                <a:solidFill>
                  <a:schemeClr val="tx1">
                    <a:lumMod val="65000"/>
                    <a:lumOff val="35000"/>
                  </a:schemeClr>
                </a:solidFill>
                <a:latin typeface="Gulim" panose="020B0600000101010101" pitchFamily="34" charset="-127"/>
                <a:ea typeface="Gulim" panose="020B0600000101010101" pitchFamily="34" charset="-127"/>
              </a:rPr>
              <a:t>DaCapo</a:t>
            </a:r>
          </a:p>
          <a:p>
            <a:pPr marL="800100" lvl="1" indent="-342900" algn="l">
              <a:spcBef>
                <a:spcPts val="0"/>
              </a:spcBef>
              <a:buFont typeface="Arial" panose="020B0604020202020204" pitchFamily="34" charset="0"/>
              <a:buChar char="•"/>
            </a:pPr>
            <a:r>
              <a:rPr lang="en-GB" sz="1600" i="1">
                <a:solidFill>
                  <a:schemeClr val="tx1">
                    <a:lumMod val="65000"/>
                    <a:lumOff val="35000"/>
                  </a:schemeClr>
                </a:solidFill>
                <a:latin typeface="Gulim" panose="020B0600000101010101" pitchFamily="34" charset="-127"/>
                <a:ea typeface="Gulim" panose="020B0600000101010101" pitchFamily="34" charset="-127"/>
              </a:rPr>
              <a:t>Performance</a:t>
            </a:r>
            <a:endParaRPr lang="en-GB" sz="1200" i="1">
              <a:solidFill>
                <a:schemeClr val="tx1">
                  <a:lumMod val="65000"/>
                  <a:lumOff val="35000"/>
                </a:schemeClr>
              </a:solidFill>
              <a:latin typeface="Gulim" panose="020B0600000101010101" pitchFamily="34" charset="-127"/>
              <a:ea typeface="Gulim" panose="020B0600000101010101" pitchFamily="34" charset="-127"/>
            </a:endParaRPr>
          </a:p>
          <a:p>
            <a:pPr marL="800100" lvl="1" indent="-342900" algn="l">
              <a:spcBef>
                <a:spcPts val="0"/>
              </a:spcBef>
              <a:buFont typeface="Arial" panose="020B0604020202020204" pitchFamily="34" charset="0"/>
              <a:buChar char="•"/>
            </a:pPr>
            <a:r>
              <a:rPr lang="en-GB" sz="1600">
                <a:solidFill>
                  <a:schemeClr val="tx1">
                    <a:lumMod val="65000"/>
                    <a:lumOff val="35000"/>
                  </a:schemeClr>
                </a:solidFill>
                <a:latin typeface="Gulim" panose="020B0600000101010101" pitchFamily="34" charset="-127"/>
                <a:ea typeface="Gulim" panose="020B0600000101010101" pitchFamily="34" charset="-127"/>
              </a:rPr>
              <a:t># Projects</a:t>
            </a:r>
            <a:r>
              <a:rPr lang="en-GB" sz="1600">
                <a:solidFill>
                  <a:schemeClr val="tx1">
                    <a:lumMod val="65000"/>
                    <a:lumOff val="35000"/>
                  </a:schemeClr>
                </a:solidFill>
                <a:latin typeface="Helvetica Neue" panose="02000503000000020004" pitchFamily="2" charset="0"/>
              </a:rPr>
              <a:t>: </a:t>
            </a:r>
            <a:r>
              <a:rPr lang="en-GB" sz="1600" b="1">
                <a:solidFill>
                  <a:schemeClr val="tx1">
                    <a:lumMod val="65000"/>
                    <a:lumOff val="35000"/>
                  </a:schemeClr>
                </a:solidFill>
                <a:latin typeface="Helvetica Neue" panose="02000503000000020004" pitchFamily="2" charset="0"/>
              </a:rPr>
              <a:t>15</a:t>
            </a:r>
          </a:p>
          <a:p>
            <a:pPr marL="800100" lvl="1" indent="-342900" algn="l">
              <a:spcBef>
                <a:spcPts val="0"/>
              </a:spcBef>
              <a:buFont typeface="Arial" panose="020B0604020202020204" pitchFamily="34" charset="0"/>
              <a:buChar char="•"/>
            </a:pPr>
            <a:r>
              <a:rPr lang="en-GB" sz="1600">
                <a:solidFill>
                  <a:schemeClr val="tx1">
                    <a:lumMod val="65000"/>
                    <a:lumOff val="35000"/>
                  </a:schemeClr>
                </a:solidFill>
                <a:latin typeface="Gulim" panose="020B0600000101010101" pitchFamily="34" charset="-127"/>
                <a:ea typeface="Gulim" panose="020B0600000101010101" pitchFamily="34" charset="-127"/>
              </a:rPr>
              <a:t>2039 citations</a:t>
            </a:r>
          </a:p>
        </p:txBody>
      </p:sp>
      <p:sp>
        <p:nvSpPr>
          <p:cNvPr id="27" name="Content Placeholder 2">
            <a:extLst>
              <a:ext uri="{FF2B5EF4-FFF2-40B4-BE49-F238E27FC236}">
                <a16:creationId xmlns:a16="http://schemas.microsoft.com/office/drawing/2014/main" id="{4157FBA4-73A7-1D7E-5A66-E547FF8F7017}"/>
              </a:ext>
            </a:extLst>
          </p:cNvPr>
          <p:cNvSpPr txBox="1">
            <a:spLocks/>
          </p:cNvSpPr>
          <p:nvPr/>
        </p:nvSpPr>
        <p:spPr>
          <a:xfrm>
            <a:off x="2861473" y="1201105"/>
            <a:ext cx="2702118" cy="1054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50000"/>
              <a:buFont typeface="Wingdings" panose="05000000000000000000" pitchFamily="2" charset="2"/>
              <a:buChar char="q"/>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95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45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Char char="•"/>
            </a:pPr>
            <a:r>
              <a:rPr lang="en-GB" sz="2000" b="1">
                <a:solidFill>
                  <a:schemeClr val="tx1">
                    <a:lumMod val="65000"/>
                    <a:lumOff val="35000"/>
                  </a:schemeClr>
                </a:solidFill>
                <a:latin typeface="Gulim" panose="020B0600000101010101" pitchFamily="34" charset="-127"/>
                <a:ea typeface="Gulim" panose="020B0600000101010101" pitchFamily="34" charset="-127"/>
              </a:rPr>
              <a:t>Defects4J</a:t>
            </a:r>
          </a:p>
          <a:p>
            <a:pPr lvl="1">
              <a:spcBef>
                <a:spcPts val="0"/>
              </a:spcBef>
              <a:buFont typeface="Arial" panose="020B0604020202020204" pitchFamily="34" charset="0"/>
              <a:buChar char="•"/>
            </a:pPr>
            <a:r>
              <a:rPr lang="en-GB" sz="1600" i="1">
                <a:solidFill>
                  <a:schemeClr val="tx1">
                    <a:lumMod val="65000"/>
                    <a:lumOff val="35000"/>
                  </a:schemeClr>
                </a:solidFill>
                <a:latin typeface="Gulim" panose="020B0600000101010101" pitchFamily="34" charset="-127"/>
                <a:ea typeface="Gulim" panose="020B0600000101010101" pitchFamily="34" charset="-127"/>
              </a:rPr>
              <a:t>Static Analysis</a:t>
            </a:r>
          </a:p>
          <a:p>
            <a:pPr lvl="1">
              <a:spcBef>
                <a:spcPts val="0"/>
              </a:spcBef>
              <a:buFont typeface="Arial" panose="020B0604020202020204" pitchFamily="34" charset="0"/>
              <a:buChar char="•"/>
            </a:pPr>
            <a:r>
              <a:rPr lang="en-GB" sz="1600">
                <a:solidFill>
                  <a:schemeClr val="tx1">
                    <a:lumMod val="65000"/>
                    <a:lumOff val="35000"/>
                  </a:schemeClr>
                </a:solidFill>
                <a:latin typeface="Gulim" panose="020B0600000101010101" pitchFamily="34" charset="-127"/>
                <a:ea typeface="Gulim" panose="020B0600000101010101" pitchFamily="34" charset="-127"/>
              </a:rPr>
              <a:t># Projects: </a:t>
            </a:r>
            <a:r>
              <a:rPr lang="en-GB" sz="1600" b="1">
                <a:solidFill>
                  <a:schemeClr val="tx1">
                    <a:lumMod val="65000"/>
                    <a:lumOff val="35000"/>
                  </a:schemeClr>
                </a:solidFill>
                <a:latin typeface="Gulim" panose="020B0600000101010101" pitchFamily="34" charset="-127"/>
                <a:ea typeface="Gulim" panose="020B0600000101010101" pitchFamily="34" charset="-127"/>
              </a:rPr>
              <a:t>16</a:t>
            </a:r>
          </a:p>
          <a:p>
            <a:pPr lvl="1">
              <a:spcBef>
                <a:spcPts val="0"/>
              </a:spcBef>
              <a:buFont typeface="Arial" panose="020B0604020202020204" pitchFamily="34" charset="0"/>
              <a:buChar char="•"/>
            </a:pPr>
            <a:r>
              <a:rPr lang="en-GB" sz="1600">
                <a:solidFill>
                  <a:schemeClr val="tx1">
                    <a:lumMod val="65000"/>
                    <a:lumOff val="35000"/>
                  </a:schemeClr>
                </a:solidFill>
                <a:latin typeface="Gulim" panose="020B0600000101010101" pitchFamily="34" charset="-127"/>
                <a:ea typeface="Gulim" panose="020B0600000101010101" pitchFamily="34" charset="-127"/>
              </a:rPr>
              <a:t>1495 citations</a:t>
            </a:r>
          </a:p>
        </p:txBody>
      </p:sp>
      <p:sp>
        <p:nvSpPr>
          <p:cNvPr id="28" name="Content Placeholder 2">
            <a:extLst>
              <a:ext uri="{FF2B5EF4-FFF2-40B4-BE49-F238E27FC236}">
                <a16:creationId xmlns:a16="http://schemas.microsoft.com/office/drawing/2014/main" id="{AB0F7E76-A5CC-7C42-555D-4810CD423123}"/>
              </a:ext>
            </a:extLst>
          </p:cNvPr>
          <p:cNvSpPr txBox="1">
            <a:spLocks/>
          </p:cNvSpPr>
          <p:nvPr/>
        </p:nvSpPr>
        <p:spPr>
          <a:xfrm>
            <a:off x="5487427" y="1201105"/>
            <a:ext cx="3567508" cy="1069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50000"/>
              <a:buFont typeface="Wingdings" panose="05000000000000000000" pitchFamily="2" charset="2"/>
              <a:buChar char="q"/>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95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45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panose="020B0604020202020204" pitchFamily="34" charset="0"/>
              <a:buChar char="•"/>
            </a:pPr>
            <a:r>
              <a:rPr lang="en-GB" sz="2000" b="1">
                <a:solidFill>
                  <a:schemeClr val="tx1">
                    <a:lumMod val="65000"/>
                    <a:lumOff val="35000"/>
                  </a:schemeClr>
                </a:solidFill>
                <a:latin typeface="Gulim" panose="020B0600000101010101" pitchFamily="34" charset="-127"/>
                <a:ea typeface="Gulim" panose="020B0600000101010101" pitchFamily="34" charset="-127"/>
              </a:rPr>
              <a:t>XCorpus</a:t>
            </a:r>
          </a:p>
          <a:p>
            <a:pPr lvl="1">
              <a:spcBef>
                <a:spcPts val="0"/>
              </a:spcBef>
              <a:buFont typeface="Arial" panose="020B0604020202020204" pitchFamily="34" charset="0"/>
              <a:buChar char="•"/>
            </a:pPr>
            <a:r>
              <a:rPr lang="en-GB" sz="1600" i="1">
                <a:solidFill>
                  <a:schemeClr val="tx1">
                    <a:lumMod val="65000"/>
                    <a:lumOff val="35000"/>
                  </a:schemeClr>
                </a:solidFill>
                <a:latin typeface="Gulim" panose="020B0600000101010101" pitchFamily="34" charset="-127"/>
                <a:ea typeface="Gulim" panose="020B0600000101010101" pitchFamily="34" charset="-127"/>
              </a:rPr>
              <a:t>Dynamic Language Feature</a:t>
            </a:r>
          </a:p>
          <a:p>
            <a:pPr lvl="1">
              <a:spcBef>
                <a:spcPts val="0"/>
              </a:spcBef>
              <a:buFont typeface="Arial" panose="020B0604020202020204" pitchFamily="34" charset="0"/>
              <a:buChar char="•"/>
            </a:pPr>
            <a:r>
              <a:rPr lang="en-GB" sz="1600">
                <a:solidFill>
                  <a:schemeClr val="tx1">
                    <a:lumMod val="65000"/>
                    <a:lumOff val="35000"/>
                  </a:schemeClr>
                </a:solidFill>
                <a:latin typeface="Gulim" panose="020B0600000101010101" pitchFamily="34" charset="-127"/>
                <a:ea typeface="Gulim" panose="020B0600000101010101" pitchFamily="34" charset="-127"/>
              </a:rPr>
              <a:t># Projects: </a:t>
            </a:r>
            <a:r>
              <a:rPr lang="en-GB" sz="1600" b="1">
                <a:solidFill>
                  <a:schemeClr val="tx1">
                    <a:lumMod val="65000"/>
                    <a:lumOff val="35000"/>
                  </a:schemeClr>
                </a:solidFill>
                <a:latin typeface="Helvetica Neue" panose="02000503000000020004" pitchFamily="2" charset="0"/>
              </a:rPr>
              <a:t>76</a:t>
            </a:r>
          </a:p>
          <a:p>
            <a:pPr lvl="1">
              <a:spcBef>
                <a:spcPts val="0"/>
              </a:spcBef>
              <a:buFont typeface="Arial" panose="020B0604020202020204" pitchFamily="34" charset="0"/>
              <a:buChar char="•"/>
            </a:pPr>
            <a:r>
              <a:rPr lang="en-GB" sz="1600">
                <a:solidFill>
                  <a:schemeClr val="tx1">
                    <a:lumMod val="65000"/>
                    <a:lumOff val="35000"/>
                  </a:schemeClr>
                </a:solidFill>
                <a:latin typeface="Gulim" panose="020B0600000101010101" pitchFamily="34" charset="-127"/>
                <a:ea typeface="Gulim" panose="020B0600000101010101" pitchFamily="34" charset="-127"/>
              </a:rPr>
              <a:t>44 citations</a:t>
            </a:r>
          </a:p>
        </p:txBody>
      </p:sp>
      <p:pic>
        <p:nvPicPr>
          <p:cNvPr id="29" name="Picture 28">
            <a:extLst>
              <a:ext uri="{FF2B5EF4-FFF2-40B4-BE49-F238E27FC236}">
                <a16:creationId xmlns:a16="http://schemas.microsoft.com/office/drawing/2014/main" id="{CB473DDC-BD5C-E357-28B1-5B37E0DA77A9}"/>
              </a:ext>
            </a:extLst>
          </p:cNvPr>
          <p:cNvPicPr>
            <a:picLocks noChangeAspect="1"/>
          </p:cNvPicPr>
          <p:nvPr/>
        </p:nvPicPr>
        <p:blipFill>
          <a:blip r:embed="rId6"/>
          <a:stretch>
            <a:fillRect/>
          </a:stretch>
        </p:blipFill>
        <p:spPr>
          <a:xfrm>
            <a:off x="175262" y="2384300"/>
            <a:ext cx="11709600" cy="3396410"/>
          </a:xfrm>
          <a:prstGeom prst="rect">
            <a:avLst/>
          </a:prstGeom>
          <a:ln>
            <a:solidFill>
              <a:schemeClr val="accent1"/>
            </a:solidFill>
          </a:ln>
          <a:effectLst>
            <a:glow rad="127000">
              <a:schemeClr val="accent1">
                <a:lumMod val="40000"/>
                <a:lumOff val="60000"/>
              </a:schemeClr>
            </a:glow>
          </a:effectLst>
        </p:spPr>
      </p:pic>
      <p:pic>
        <p:nvPicPr>
          <p:cNvPr id="30" name="Picture 29" descr="Table&#10;&#10;Description automatically generated">
            <a:extLst>
              <a:ext uri="{FF2B5EF4-FFF2-40B4-BE49-F238E27FC236}">
                <a16:creationId xmlns:a16="http://schemas.microsoft.com/office/drawing/2014/main" id="{4C92E7C9-C709-4AC7-FC0A-0465BD29D389}"/>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2229173" y="2700657"/>
            <a:ext cx="9544833" cy="2981195"/>
          </a:xfrm>
          <a:prstGeom prst="rect">
            <a:avLst/>
          </a:prstGeom>
        </p:spPr>
      </p:pic>
      <p:pic>
        <p:nvPicPr>
          <p:cNvPr id="31" name="Picture 30" descr="Table&#10;&#10;Description automatically generated">
            <a:extLst>
              <a:ext uri="{FF2B5EF4-FFF2-40B4-BE49-F238E27FC236}">
                <a16:creationId xmlns:a16="http://schemas.microsoft.com/office/drawing/2014/main" id="{5D043D06-5055-FD63-354B-6B66769FF343}"/>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tretch>
            <a:fillRect/>
          </a:stretch>
        </p:blipFill>
        <p:spPr>
          <a:xfrm>
            <a:off x="2223117" y="2700451"/>
            <a:ext cx="6350490" cy="2969218"/>
          </a:xfrm>
          <a:prstGeom prst="rect">
            <a:avLst/>
          </a:prstGeom>
        </p:spPr>
      </p:pic>
      <p:sp>
        <p:nvSpPr>
          <p:cNvPr id="32" name="Rectangle 31">
            <a:extLst>
              <a:ext uri="{FF2B5EF4-FFF2-40B4-BE49-F238E27FC236}">
                <a16:creationId xmlns:a16="http://schemas.microsoft.com/office/drawing/2014/main" id="{BC89B1C4-FDAA-1431-03A5-0F252777E26D}"/>
              </a:ext>
            </a:extLst>
          </p:cNvPr>
          <p:cNvSpPr/>
          <p:nvPr/>
        </p:nvSpPr>
        <p:spPr>
          <a:xfrm>
            <a:off x="1753186" y="4843088"/>
            <a:ext cx="469931" cy="18789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lumMod val="65000"/>
                  <a:lumOff val="35000"/>
                </a:schemeClr>
              </a:solidFill>
            </a:endParaRPr>
          </a:p>
        </p:txBody>
      </p:sp>
      <p:sp>
        <p:nvSpPr>
          <p:cNvPr id="34" name="Rectangle 33">
            <a:extLst>
              <a:ext uri="{FF2B5EF4-FFF2-40B4-BE49-F238E27FC236}">
                <a16:creationId xmlns:a16="http://schemas.microsoft.com/office/drawing/2014/main" id="{1739D1E5-B71A-5F57-AA89-140418C20D37}"/>
              </a:ext>
            </a:extLst>
          </p:cNvPr>
          <p:cNvSpPr/>
          <p:nvPr/>
        </p:nvSpPr>
        <p:spPr>
          <a:xfrm>
            <a:off x="1753186" y="5258470"/>
            <a:ext cx="466903" cy="18789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lumMod val="65000"/>
                  <a:lumOff val="35000"/>
                </a:schemeClr>
              </a:solidFill>
            </a:endParaRPr>
          </a:p>
        </p:txBody>
      </p:sp>
      <p:sp>
        <p:nvSpPr>
          <p:cNvPr id="35" name="Content Placeholder 2">
            <a:extLst>
              <a:ext uri="{FF2B5EF4-FFF2-40B4-BE49-F238E27FC236}">
                <a16:creationId xmlns:a16="http://schemas.microsoft.com/office/drawing/2014/main" id="{240AAA95-F45D-E73B-D2F0-CFF194CA5792}"/>
              </a:ext>
            </a:extLst>
          </p:cNvPr>
          <p:cNvSpPr txBox="1">
            <a:spLocks/>
          </p:cNvSpPr>
          <p:nvPr/>
        </p:nvSpPr>
        <p:spPr>
          <a:xfrm>
            <a:off x="9149230" y="1189798"/>
            <a:ext cx="4600183"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50000"/>
              <a:buFont typeface="Wingdings" panose="05000000000000000000" pitchFamily="2" charset="2"/>
              <a:buChar char="q"/>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95000"/>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45000"/>
              <a:buFont typeface="Wingdings" panose="05000000000000000000" pitchFamily="2" charset="2"/>
              <a:buChar char="q"/>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90000"/>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2000" b="1">
                <a:solidFill>
                  <a:schemeClr val="tx1">
                    <a:lumMod val="65000"/>
                    <a:lumOff val="35000"/>
                  </a:schemeClr>
                </a:solidFill>
                <a:latin typeface="Gulim" panose="020B0600000101010101" pitchFamily="34" charset="-127"/>
                <a:ea typeface="Gulim" panose="020B0600000101010101" pitchFamily="34" charset="-127"/>
              </a:rPr>
              <a:t>Qualitas Corpus</a:t>
            </a:r>
          </a:p>
          <a:p>
            <a:pPr lvl="1">
              <a:spcBef>
                <a:spcPts val="0"/>
              </a:spcBef>
              <a:buFont typeface="Arial" panose="020B0604020202020204" pitchFamily="34" charset="0"/>
              <a:buChar char="•"/>
            </a:pPr>
            <a:r>
              <a:rPr lang="en-GB" sz="1600" i="1">
                <a:solidFill>
                  <a:schemeClr val="tx1">
                    <a:lumMod val="65000"/>
                    <a:lumOff val="35000"/>
                  </a:schemeClr>
                </a:solidFill>
                <a:latin typeface="Gulim" panose="020B0600000101010101" pitchFamily="34" charset="-127"/>
                <a:ea typeface="Gulim" panose="020B0600000101010101" pitchFamily="34" charset="-127"/>
              </a:rPr>
              <a:t>Static Analysis</a:t>
            </a:r>
          </a:p>
          <a:p>
            <a:pPr lvl="1">
              <a:spcBef>
                <a:spcPts val="0"/>
              </a:spcBef>
              <a:buFont typeface="Arial" panose="020B0604020202020204" pitchFamily="34" charset="0"/>
              <a:buChar char="•"/>
            </a:pPr>
            <a:r>
              <a:rPr lang="en-GB" sz="1600">
                <a:solidFill>
                  <a:schemeClr val="tx1">
                    <a:lumMod val="65000"/>
                    <a:lumOff val="35000"/>
                  </a:schemeClr>
                </a:solidFill>
                <a:latin typeface="Gulim" panose="020B0600000101010101" pitchFamily="34" charset="-127"/>
                <a:ea typeface="Gulim" panose="020B0600000101010101" pitchFamily="34" charset="-127"/>
              </a:rPr>
              <a:t># Projects: </a:t>
            </a:r>
            <a:r>
              <a:rPr lang="en-GB" sz="1600" b="1">
                <a:solidFill>
                  <a:schemeClr val="tx1">
                    <a:lumMod val="65000"/>
                    <a:lumOff val="35000"/>
                  </a:schemeClr>
                </a:solidFill>
                <a:latin typeface="Helvetica Neue" panose="02000503000000020004" pitchFamily="2" charset="0"/>
              </a:rPr>
              <a:t>112</a:t>
            </a:r>
          </a:p>
          <a:p>
            <a:pPr lvl="1">
              <a:spcBef>
                <a:spcPts val="0"/>
              </a:spcBef>
              <a:buFont typeface="Arial" panose="020B0604020202020204" pitchFamily="34" charset="0"/>
              <a:buChar char="•"/>
            </a:pPr>
            <a:r>
              <a:rPr lang="en-GB" sz="1600">
                <a:solidFill>
                  <a:schemeClr val="tx1">
                    <a:lumMod val="65000"/>
                    <a:lumOff val="35000"/>
                  </a:schemeClr>
                </a:solidFill>
                <a:latin typeface="Gulim" panose="020B0600000101010101" pitchFamily="34" charset="-127"/>
                <a:ea typeface="Gulim" panose="020B0600000101010101" pitchFamily="34" charset="-127"/>
              </a:rPr>
              <a:t>503 citations</a:t>
            </a:r>
          </a:p>
        </p:txBody>
      </p:sp>
      <p:sp>
        <p:nvSpPr>
          <p:cNvPr id="36" name="Rectangle 35">
            <a:extLst>
              <a:ext uri="{FF2B5EF4-FFF2-40B4-BE49-F238E27FC236}">
                <a16:creationId xmlns:a16="http://schemas.microsoft.com/office/drawing/2014/main" id="{C92C2518-3B10-6F83-1AB2-90B0F1D8C7C2}"/>
              </a:ext>
            </a:extLst>
          </p:cNvPr>
          <p:cNvSpPr/>
          <p:nvPr/>
        </p:nvSpPr>
        <p:spPr>
          <a:xfrm>
            <a:off x="8573607" y="4843089"/>
            <a:ext cx="3200399" cy="18789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lumMod val="65000"/>
                  <a:lumOff val="35000"/>
                </a:schemeClr>
              </a:solidFill>
            </a:endParaRPr>
          </a:p>
        </p:txBody>
      </p:sp>
      <p:sp>
        <p:nvSpPr>
          <p:cNvPr id="37" name="Rectangle 36">
            <a:extLst>
              <a:ext uri="{FF2B5EF4-FFF2-40B4-BE49-F238E27FC236}">
                <a16:creationId xmlns:a16="http://schemas.microsoft.com/office/drawing/2014/main" id="{FCD14908-925F-EFAB-F36F-D1C80D227865}"/>
              </a:ext>
            </a:extLst>
          </p:cNvPr>
          <p:cNvSpPr/>
          <p:nvPr/>
        </p:nvSpPr>
        <p:spPr>
          <a:xfrm>
            <a:off x="8573607" y="5478424"/>
            <a:ext cx="3200399" cy="18789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lumMod val="65000"/>
                  <a:lumOff val="35000"/>
                </a:schemeClr>
              </a:solidFill>
            </a:endParaRPr>
          </a:p>
        </p:txBody>
      </p:sp>
      <p:sp>
        <p:nvSpPr>
          <p:cNvPr id="38" name="Rectangle 37">
            <a:extLst>
              <a:ext uri="{FF2B5EF4-FFF2-40B4-BE49-F238E27FC236}">
                <a16:creationId xmlns:a16="http://schemas.microsoft.com/office/drawing/2014/main" id="{D291D9F6-F8A0-D5A7-AA66-8AC0EB9B4212}"/>
              </a:ext>
            </a:extLst>
          </p:cNvPr>
          <p:cNvSpPr/>
          <p:nvPr/>
        </p:nvSpPr>
        <p:spPr>
          <a:xfrm>
            <a:off x="8573607" y="5254850"/>
            <a:ext cx="3200399" cy="18789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tx1">
                  <a:lumMod val="65000"/>
                  <a:lumOff val="35000"/>
                </a:schemeClr>
              </a:solidFill>
            </a:endParaRPr>
          </a:p>
        </p:txBody>
      </p:sp>
      <p:pic>
        <p:nvPicPr>
          <p:cNvPr id="39" name="Picture 38">
            <a:extLst>
              <a:ext uri="{FF2B5EF4-FFF2-40B4-BE49-F238E27FC236}">
                <a16:creationId xmlns:a16="http://schemas.microsoft.com/office/drawing/2014/main" id="{102CD08C-8F25-E750-BA79-7574F8C39395}"/>
              </a:ext>
            </a:extLst>
          </p:cNvPr>
          <p:cNvPicPr>
            <a:picLocks noChangeAspect="1"/>
          </p:cNvPicPr>
          <p:nvPr/>
        </p:nvPicPr>
        <p:blipFill>
          <a:blip r:embed="rId11"/>
          <a:stretch>
            <a:fillRect/>
          </a:stretch>
        </p:blipFill>
        <p:spPr>
          <a:xfrm>
            <a:off x="11871265" y="4791561"/>
            <a:ext cx="290945" cy="290945"/>
          </a:xfrm>
          <a:prstGeom prst="rect">
            <a:avLst/>
          </a:prstGeom>
        </p:spPr>
      </p:pic>
      <p:pic>
        <p:nvPicPr>
          <p:cNvPr id="40" name="Picture 39">
            <a:extLst>
              <a:ext uri="{FF2B5EF4-FFF2-40B4-BE49-F238E27FC236}">
                <a16:creationId xmlns:a16="http://schemas.microsoft.com/office/drawing/2014/main" id="{F6BB8733-95BF-5130-730E-7B7F3131E977}"/>
              </a:ext>
            </a:extLst>
          </p:cNvPr>
          <p:cNvPicPr>
            <a:picLocks noChangeAspect="1"/>
          </p:cNvPicPr>
          <p:nvPr/>
        </p:nvPicPr>
        <p:blipFill>
          <a:blip r:embed="rId11"/>
          <a:stretch>
            <a:fillRect/>
          </a:stretch>
        </p:blipFill>
        <p:spPr>
          <a:xfrm>
            <a:off x="11878064" y="5206839"/>
            <a:ext cx="290945" cy="290945"/>
          </a:xfrm>
          <a:prstGeom prst="rect">
            <a:avLst/>
          </a:prstGeom>
        </p:spPr>
      </p:pic>
      <p:pic>
        <p:nvPicPr>
          <p:cNvPr id="41" name="Picture 40">
            <a:extLst>
              <a:ext uri="{FF2B5EF4-FFF2-40B4-BE49-F238E27FC236}">
                <a16:creationId xmlns:a16="http://schemas.microsoft.com/office/drawing/2014/main" id="{1AE5C469-2F83-99B1-7164-96718F197393}"/>
              </a:ext>
            </a:extLst>
          </p:cNvPr>
          <p:cNvPicPr>
            <a:picLocks noChangeAspect="1"/>
          </p:cNvPicPr>
          <p:nvPr/>
        </p:nvPicPr>
        <p:blipFill>
          <a:blip r:embed="rId11"/>
          <a:stretch>
            <a:fillRect/>
          </a:stretch>
        </p:blipFill>
        <p:spPr>
          <a:xfrm>
            <a:off x="11871264" y="5450500"/>
            <a:ext cx="290945" cy="290945"/>
          </a:xfrm>
          <a:prstGeom prst="rect">
            <a:avLst/>
          </a:prstGeom>
        </p:spPr>
      </p:pic>
      <p:pic>
        <p:nvPicPr>
          <p:cNvPr id="42" name="Picture 41">
            <a:extLst>
              <a:ext uri="{FF2B5EF4-FFF2-40B4-BE49-F238E27FC236}">
                <a16:creationId xmlns:a16="http://schemas.microsoft.com/office/drawing/2014/main" id="{F4328D66-3486-C0FF-F884-D70B329BB9E2}"/>
              </a:ext>
            </a:extLst>
          </p:cNvPr>
          <p:cNvPicPr>
            <a:picLocks noChangeAspect="1"/>
          </p:cNvPicPr>
          <p:nvPr/>
        </p:nvPicPr>
        <p:blipFill>
          <a:blip r:embed="rId12"/>
          <a:stretch>
            <a:fillRect/>
          </a:stretch>
        </p:blipFill>
        <p:spPr>
          <a:xfrm>
            <a:off x="11915417" y="5042128"/>
            <a:ext cx="205089" cy="205089"/>
          </a:xfrm>
          <a:prstGeom prst="rect">
            <a:avLst/>
          </a:prstGeom>
        </p:spPr>
      </p:pic>
      <p:sp>
        <p:nvSpPr>
          <p:cNvPr id="4" name="TextBox 3">
            <a:extLst>
              <a:ext uri="{FF2B5EF4-FFF2-40B4-BE49-F238E27FC236}">
                <a16:creationId xmlns:a16="http://schemas.microsoft.com/office/drawing/2014/main" id="{1A8CA48A-BD5C-78D6-F0EA-4792A8E91CBA}"/>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19</a:t>
            </a:fld>
            <a:endParaRPr lang="en-SE">
              <a:solidFill>
                <a:schemeClr val="bg1"/>
              </a:solidFill>
            </a:endParaRPr>
          </a:p>
        </p:txBody>
      </p:sp>
      <p:sp>
        <p:nvSpPr>
          <p:cNvPr id="2" name="TextBox 1">
            <a:extLst>
              <a:ext uri="{FF2B5EF4-FFF2-40B4-BE49-F238E27FC236}">
                <a16:creationId xmlns:a16="http://schemas.microsoft.com/office/drawing/2014/main" id="{212D2D42-0DB4-C4B9-8636-C96840473CA1}"/>
              </a:ext>
            </a:extLst>
          </p:cNvPr>
          <p:cNvSpPr txBox="1"/>
          <p:nvPr/>
        </p:nvSpPr>
        <p:spPr>
          <a:xfrm>
            <a:off x="1834890" y="5912195"/>
            <a:ext cx="9939116" cy="369332"/>
          </a:xfrm>
          <a:prstGeom prst="rect">
            <a:avLst/>
          </a:prstGeom>
          <a:noFill/>
        </p:spPr>
        <p:txBody>
          <a:bodyPr wrap="square" rtlCol="0">
            <a:spAutoFit/>
          </a:bodyPr>
          <a:lstStyle/>
          <a:p>
            <a:r>
              <a:rPr lang="en-SE" i="1">
                <a:solidFill>
                  <a:srgbClr val="00B050"/>
                </a:solidFill>
                <a:latin typeface="Avenir Book" panose="02000503020000020003" pitchFamily="2" charset="0"/>
                <a:ea typeface="+mj-ea"/>
                <a:cs typeface="+mj-cs"/>
              </a:rPr>
              <a:t>Takeaway</a:t>
            </a:r>
            <a:r>
              <a:rPr lang="en-SE">
                <a:solidFill>
                  <a:schemeClr val="accent2"/>
                </a:solidFill>
                <a:latin typeface="Avenir Book" panose="02000503020000020003" pitchFamily="2" charset="0"/>
                <a:ea typeface="+mj-ea"/>
                <a:cs typeface="+mj-cs"/>
              </a:rPr>
              <a:t>: researchers </a:t>
            </a:r>
            <a:r>
              <a:rPr lang="en-GB">
                <a:solidFill>
                  <a:schemeClr val="accent2"/>
                </a:solidFill>
                <a:latin typeface="Avenir Book" panose="02000503020000020003" pitchFamily="2" charset="0"/>
                <a:ea typeface="+mj-ea"/>
                <a:cs typeface="+mj-cs"/>
              </a:rPr>
              <a:t>should carefully examine a corpus before using it.</a:t>
            </a:r>
            <a:endParaRPr lang="en-SE">
              <a:solidFill>
                <a:schemeClr val="accent2"/>
              </a:solidFill>
              <a:latin typeface="Avenir Book" panose="02000503020000020003" pitchFamily="2" charset="0"/>
              <a:ea typeface="+mj-ea"/>
              <a:cs typeface="+mj-cs"/>
            </a:endParaRPr>
          </a:p>
        </p:txBody>
      </p:sp>
    </p:spTree>
    <p:extLst>
      <p:ext uri="{BB962C8B-B14F-4D97-AF65-F5344CB8AC3E}">
        <p14:creationId xmlns:p14="http://schemas.microsoft.com/office/powerpoint/2010/main" val="308573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nodeType="clickEffect">
                                  <p:stCondLst>
                                    <p:cond delay="0"/>
                                  </p:stCondLst>
                                  <p:childTnLst>
                                    <p:animEffect transition="out" filter="randombar(horizontal)">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2" grpId="0" animBg="1"/>
      <p:bldP spid="32" grpId="1" animBg="1"/>
      <p:bldP spid="34" grpId="0" animBg="1"/>
      <p:bldP spid="34" grpId="1" animBg="1"/>
      <p:bldP spid="35" grpId="0"/>
      <p:bldP spid="36" grpId="0" animBg="1"/>
      <p:bldP spid="37" grpId="0" animBg="1"/>
      <p:bldP spid="3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7C78-A5AC-7DD1-4372-862777EBC919}"/>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D3553BB-8003-5C01-EE9F-796715A4B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A3BCF111-8DA1-9BF1-6775-E3CCEDE9C971}"/>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E2FC7BFB-F3D1-0D62-4044-87642ABB4D7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D3DF0873-39CC-5C4C-A722-B0E07C54366C}"/>
              </a:ext>
            </a:extLst>
          </p:cNvPr>
          <p:cNvSpPr>
            <a:spLocks noGrp="1"/>
          </p:cNvSpPr>
          <p:nvPr>
            <p:ph type="title"/>
          </p:nvPr>
        </p:nvSpPr>
        <p:spPr>
          <a:xfrm>
            <a:off x="308369" y="428096"/>
            <a:ext cx="8708882" cy="903865"/>
          </a:xfrm>
        </p:spPr>
        <p:txBody>
          <a:bodyPr>
            <a:normAutofit fontScale="90000"/>
          </a:bodyPr>
          <a:lstStyle/>
          <a:p>
            <a:r>
              <a:rPr lang="en-US" sz="3200" dirty="0">
                <a:latin typeface="Avenir Book" panose="02000503020000020003" pitchFamily="2" charset="0"/>
              </a:rPr>
              <a:t>How to Assess the Quality of a research Project ?</a:t>
            </a:r>
          </a:p>
        </p:txBody>
      </p:sp>
      <p:sp>
        <p:nvSpPr>
          <p:cNvPr id="8" name="TextBox 7">
            <a:extLst>
              <a:ext uri="{FF2B5EF4-FFF2-40B4-BE49-F238E27FC236}">
                <a16:creationId xmlns:a16="http://schemas.microsoft.com/office/drawing/2014/main" id="{760D8AC1-4790-90E4-5296-7255231257BA}"/>
              </a:ext>
            </a:extLst>
          </p:cNvPr>
          <p:cNvSpPr txBox="1"/>
          <p:nvPr/>
        </p:nvSpPr>
        <p:spPr>
          <a:xfrm>
            <a:off x="308369" y="1675992"/>
            <a:ext cx="11843484" cy="3693319"/>
          </a:xfrm>
          <a:prstGeom prst="rect">
            <a:avLst/>
          </a:prstGeom>
          <a:noFill/>
        </p:spPr>
        <p:txBody>
          <a:bodyPr wrap="square">
            <a:spAutoFit/>
          </a:bodyPr>
          <a:lstStyle/>
          <a:p>
            <a:r>
              <a:rPr lang="en-US" sz="2400" dirty="0">
                <a:solidFill>
                  <a:schemeClr val="accent2"/>
                </a:solidFill>
                <a:latin typeface="Avenir Book" panose="02000503020000020003" pitchFamily="2" charset="0"/>
                <a:ea typeface="+mj-ea"/>
                <a:cs typeface="+mj-cs"/>
              </a:rPr>
              <a:t>Three factors that we have to consider:</a:t>
            </a:r>
          </a:p>
          <a:p>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US" sz="2400" dirty="0">
                <a:solidFill>
                  <a:schemeClr val="accent2"/>
                </a:solidFill>
                <a:latin typeface="Avenir Book" panose="02000503020000020003" pitchFamily="2" charset="0"/>
                <a:ea typeface="+mj-ea"/>
                <a:cs typeface="+mj-cs"/>
              </a:rPr>
              <a:t>Benchmark Selection</a:t>
            </a: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US" sz="2400" dirty="0">
                <a:solidFill>
                  <a:schemeClr val="accent2"/>
                </a:solidFill>
                <a:latin typeface="Avenir Book" panose="02000503020000020003" pitchFamily="2" charset="0"/>
                <a:ea typeface="+mj-ea"/>
                <a:cs typeface="+mj-cs"/>
              </a:rPr>
              <a:t>Precision</a:t>
            </a: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US" sz="2400" dirty="0">
                <a:solidFill>
                  <a:schemeClr val="accent2"/>
                </a:solidFill>
                <a:latin typeface="Avenir Book" panose="02000503020000020003" pitchFamily="2" charset="0"/>
                <a:ea typeface="+mj-ea"/>
                <a:cs typeface="+mj-cs"/>
              </a:rPr>
              <a:t>Performance</a:t>
            </a:r>
          </a:p>
          <a:p>
            <a:pPr marL="285750" indent="-285750">
              <a:buFont typeface="Arial" panose="020B0604020202020204" pitchFamily="34" charset="0"/>
              <a:buChar char="•"/>
            </a:pPr>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A6431DA0-DCCA-95A8-065C-F77D4BED1457}"/>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20</a:t>
            </a:fld>
            <a:endParaRPr lang="en-SE">
              <a:solidFill>
                <a:schemeClr val="bg1"/>
              </a:solidFill>
            </a:endParaRPr>
          </a:p>
        </p:txBody>
      </p:sp>
      <p:pic>
        <p:nvPicPr>
          <p:cNvPr id="9" name="Picture 8" descr="A close-up of a document&#10;&#10;Description automatically generated">
            <a:extLst>
              <a:ext uri="{FF2B5EF4-FFF2-40B4-BE49-F238E27FC236}">
                <a16:creationId xmlns:a16="http://schemas.microsoft.com/office/drawing/2014/main" id="{541B2589-6618-A79C-DB17-A5778D5BD3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1969" y="1488689"/>
            <a:ext cx="2860613" cy="1603095"/>
          </a:xfrm>
          <a:prstGeom prst="rect">
            <a:avLst/>
          </a:prstGeom>
          <a:ln>
            <a:solidFill>
              <a:schemeClr val="accent1"/>
            </a:solidFill>
          </a:ln>
          <a:effectLst>
            <a:glow rad="127000">
              <a:schemeClr val="accent1">
                <a:lumMod val="40000"/>
                <a:lumOff val="60000"/>
              </a:schemeClr>
            </a:glow>
          </a:effectLst>
        </p:spPr>
      </p:pic>
      <p:pic>
        <p:nvPicPr>
          <p:cNvPr id="3" name="Picture 2">
            <a:extLst>
              <a:ext uri="{FF2B5EF4-FFF2-40B4-BE49-F238E27FC236}">
                <a16:creationId xmlns:a16="http://schemas.microsoft.com/office/drawing/2014/main" id="{7E72557A-E480-8FB5-3B5D-318AC7239397}"/>
              </a:ext>
            </a:extLst>
          </p:cNvPr>
          <p:cNvPicPr>
            <a:picLocks noChangeAspect="1"/>
          </p:cNvPicPr>
          <p:nvPr/>
        </p:nvPicPr>
        <p:blipFill>
          <a:blip r:embed="rId7"/>
          <a:srcRect b="50841"/>
          <a:stretch/>
        </p:blipFill>
        <p:spPr>
          <a:xfrm>
            <a:off x="7662075" y="3248512"/>
            <a:ext cx="3200400" cy="1860462"/>
          </a:xfrm>
          <a:prstGeom prst="rect">
            <a:avLst/>
          </a:prstGeom>
        </p:spPr>
      </p:pic>
    </p:spTree>
    <p:extLst>
      <p:ext uri="{BB962C8B-B14F-4D97-AF65-F5344CB8AC3E}">
        <p14:creationId xmlns:p14="http://schemas.microsoft.com/office/powerpoint/2010/main" val="257435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8">
                                            <p:txEl>
                                              <p:pRg st="8" end="8"/>
                                            </p:txEl>
                                          </p:spTgt>
                                        </p:tgtEl>
                                        <p:attrNameLst>
                                          <p:attrName>style.textDecorationUnderline</p:attrName>
                                        </p:attrNameLst>
                                      </p:cBhvr>
                                      <p:to>
                                        <p:strVal val="true"/>
                                      </p:to>
                                    </p:set>
                                  </p:childTnLst>
                                </p:cTn>
                              </p:par>
                              <p:par>
                                <p:cTn id="7" presetID="3" presetClass="emph" presetSubtype="2" fill="hold" nodeType="withEffect">
                                  <p:stCondLst>
                                    <p:cond delay="0"/>
                                  </p:stCondLst>
                                  <p:iterate type="lt">
                                    <p:tmPct val="0"/>
                                  </p:iterate>
                                  <p:childTnLst>
                                    <p:animClr clrSpc="rgb" dir="cw">
                                      <p:cBhvr override="childStyle">
                                        <p:cTn id="8" dur="500" fill="hold"/>
                                        <p:tgtEl>
                                          <p:spTgt spid="8">
                                            <p:txEl>
                                              <p:pRg st="8" end="8"/>
                                            </p:txEl>
                                          </p:spTgt>
                                        </p:tgtEl>
                                        <p:attrNameLst>
                                          <p:attrName>style.color</p:attrName>
                                        </p:attrNameLst>
                                      </p:cBhvr>
                                      <p:to>
                                        <a:srgbClr val="0DB45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41ECE-C7AF-9FEC-8E49-E8A998C487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5F2672B-DB49-1B2F-5C49-074E3D65F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4"/>
            <a:ext cx="12192000" cy="6858000"/>
          </a:xfrm>
          <a:prstGeom prst="rect">
            <a:avLst/>
          </a:prstGeom>
        </p:spPr>
      </p:pic>
      <p:pic>
        <p:nvPicPr>
          <p:cNvPr id="7" name="Bildobjekt 11">
            <a:extLst>
              <a:ext uri="{FF2B5EF4-FFF2-40B4-BE49-F238E27FC236}">
                <a16:creationId xmlns:a16="http://schemas.microsoft.com/office/drawing/2014/main" id="{0E657AAC-CBC0-89E3-3946-4F79615D6CC9}"/>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269444" y="6182787"/>
            <a:ext cx="2922556" cy="813014"/>
          </a:xfrm>
          <a:prstGeom prst="rect">
            <a:avLst/>
          </a:prstGeom>
        </p:spPr>
      </p:pic>
      <p:pic>
        <p:nvPicPr>
          <p:cNvPr id="3" name="Picture 2">
            <a:extLst>
              <a:ext uri="{FF2B5EF4-FFF2-40B4-BE49-F238E27FC236}">
                <a16:creationId xmlns:a16="http://schemas.microsoft.com/office/drawing/2014/main" id="{13C089C3-0326-F0AB-1EDD-80587B3A24CE}"/>
              </a:ext>
            </a:extLst>
          </p:cNvPr>
          <p:cNvPicPr>
            <a:picLocks noChangeAspect="1"/>
          </p:cNvPicPr>
          <p:nvPr/>
        </p:nvPicPr>
        <p:blipFill>
          <a:blip r:embed="rId5"/>
          <a:stretch>
            <a:fillRect/>
          </a:stretch>
        </p:blipFill>
        <p:spPr>
          <a:xfrm>
            <a:off x="-187891" y="6070627"/>
            <a:ext cx="2448839" cy="813014"/>
          </a:xfrm>
          <a:prstGeom prst="rect">
            <a:avLst/>
          </a:prstGeom>
        </p:spPr>
      </p:pic>
      <p:sp>
        <p:nvSpPr>
          <p:cNvPr id="14" name="TextBox 13">
            <a:extLst>
              <a:ext uri="{FF2B5EF4-FFF2-40B4-BE49-F238E27FC236}">
                <a16:creationId xmlns:a16="http://schemas.microsoft.com/office/drawing/2014/main" id="{A43A9208-70D6-CF73-9A2E-06222FF000F2}"/>
              </a:ext>
            </a:extLst>
          </p:cNvPr>
          <p:cNvSpPr txBox="1"/>
          <p:nvPr/>
        </p:nvSpPr>
        <p:spPr>
          <a:xfrm>
            <a:off x="275365" y="467149"/>
            <a:ext cx="11467578" cy="1323439"/>
          </a:xfrm>
          <a:prstGeom prst="rect">
            <a:avLst/>
          </a:prstGeom>
          <a:noFill/>
        </p:spPr>
        <p:txBody>
          <a:bodyPr wrap="square" rtlCol="0">
            <a:spAutoFit/>
          </a:bodyPr>
          <a:lstStyle/>
          <a:p>
            <a:pPr algn="ctr"/>
            <a:r>
              <a:rPr lang="en-GB" sz="4000" dirty="0">
                <a:solidFill>
                  <a:schemeClr val="bg1"/>
                </a:solidFill>
                <a:latin typeface="Avenir Light" panose="020B0402020203020204" pitchFamily="34" charset="77"/>
              </a:rPr>
              <a:t>Towards Declarative Specification of Static Analysis for Programming Tools</a:t>
            </a:r>
          </a:p>
        </p:txBody>
      </p:sp>
      <p:sp>
        <p:nvSpPr>
          <p:cNvPr id="18" name="TextBox 17">
            <a:extLst>
              <a:ext uri="{FF2B5EF4-FFF2-40B4-BE49-F238E27FC236}">
                <a16:creationId xmlns:a16="http://schemas.microsoft.com/office/drawing/2014/main" id="{4E4588F5-AAAA-63D4-6AA2-9F452C62F629}"/>
              </a:ext>
            </a:extLst>
          </p:cNvPr>
          <p:cNvSpPr txBox="1"/>
          <p:nvPr/>
        </p:nvSpPr>
        <p:spPr>
          <a:xfrm>
            <a:off x="0" y="2417027"/>
            <a:ext cx="11467578" cy="1815882"/>
          </a:xfrm>
          <a:prstGeom prst="rect">
            <a:avLst/>
          </a:prstGeom>
          <a:noFill/>
        </p:spPr>
        <p:txBody>
          <a:bodyPr wrap="square" rtlCol="0">
            <a:spAutoFit/>
          </a:bodyPr>
          <a:lstStyle/>
          <a:p>
            <a:pPr algn="ctr"/>
            <a:r>
              <a:rPr lang="en-GB" sz="3200" b="1" i="1" dirty="0">
                <a:solidFill>
                  <a:schemeClr val="bg1"/>
                </a:solidFill>
                <a:latin typeface="Avenir Book" panose="02000503020000020003" pitchFamily="2" charset="0"/>
              </a:rPr>
              <a:t>Idriss Riouak</a:t>
            </a:r>
          </a:p>
          <a:p>
            <a:pPr algn="ctr"/>
            <a:endParaRPr lang="en-GB" sz="2000" b="1" i="1" dirty="0">
              <a:solidFill>
                <a:schemeClr val="bg1"/>
              </a:solidFill>
              <a:latin typeface="Avenir Book" panose="02000503020000020003" pitchFamily="2" charset="0"/>
            </a:endParaRPr>
          </a:p>
          <a:p>
            <a:pPr algn="ctr"/>
            <a:endParaRPr lang="en-GB" sz="2000" b="1" i="1" dirty="0">
              <a:solidFill>
                <a:schemeClr val="bg1"/>
              </a:solidFill>
              <a:latin typeface="Avenir Book" panose="02000503020000020003" pitchFamily="2" charset="0"/>
            </a:endParaRPr>
          </a:p>
          <a:p>
            <a:pPr algn="ctr"/>
            <a:r>
              <a:rPr lang="en-GB" sz="2000" b="1" i="1" dirty="0">
                <a:solidFill>
                  <a:schemeClr val="bg1"/>
                </a:solidFill>
                <a:latin typeface="Avenir Book" panose="02000503020000020003" pitchFamily="2" charset="0"/>
              </a:rPr>
              <a:t>Doctoral Defence</a:t>
            </a:r>
          </a:p>
          <a:p>
            <a:pPr algn="ctr"/>
            <a:r>
              <a:rPr lang="en-GB" sz="2000" b="1" i="1" dirty="0">
                <a:solidFill>
                  <a:schemeClr val="bg1"/>
                </a:solidFill>
                <a:latin typeface="Avenir Book" panose="02000503020000020003" pitchFamily="2" charset="0"/>
              </a:rPr>
              <a:t>22-11-2024</a:t>
            </a:r>
            <a:endParaRPr lang="en-GB" sz="2000" b="1"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337750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92B6A1-0D3B-4B5C-B77A-55C9046BF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809" y="1145522"/>
            <a:ext cx="8554917" cy="5132950"/>
          </a:xfrm>
          <a:prstGeom prst="rect">
            <a:avLst/>
          </a:prstGeom>
        </p:spPr>
      </p:pic>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263761" y="422040"/>
            <a:ext cx="3912560" cy="903865"/>
          </a:xfrm>
        </p:spPr>
        <p:txBody>
          <a:bodyPr>
            <a:normAutofit/>
          </a:bodyPr>
          <a:lstStyle/>
          <a:p>
            <a:r>
              <a:rPr lang="en-US" sz="3200">
                <a:latin typeface="Avenir Book" panose="02000503020000020003" pitchFamily="2" charset="0"/>
              </a:rPr>
              <a:t>Is this fast enough ?</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5"/>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8" name="Title 6">
            <a:extLst>
              <a:ext uri="{FF2B5EF4-FFF2-40B4-BE49-F238E27FC236}">
                <a16:creationId xmlns:a16="http://schemas.microsoft.com/office/drawing/2014/main" id="{37CE844F-1543-2A02-2CA3-25B5A4293B7B}"/>
              </a:ext>
            </a:extLst>
          </p:cNvPr>
          <p:cNvSpPr txBox="1">
            <a:spLocks/>
          </p:cNvSpPr>
          <p:nvPr/>
        </p:nvSpPr>
        <p:spPr>
          <a:xfrm>
            <a:off x="4063299" y="422040"/>
            <a:ext cx="5635852" cy="903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3200" err="1">
                <a:latin typeface="Avenir Book" panose="02000503020000020003" pitchFamily="2" charset="0"/>
              </a:rPr>
              <a:t>Mhhh</a:t>
            </a:r>
            <a:r>
              <a:rPr lang="en-US" sz="3200">
                <a:latin typeface="Avenir Book" panose="02000503020000020003" pitchFamily="2" charset="0"/>
              </a:rPr>
              <a:t>! We can do better.</a:t>
            </a:r>
          </a:p>
        </p:txBody>
      </p:sp>
      <p:sp>
        <p:nvSpPr>
          <p:cNvPr id="12" name="TextBox 11">
            <a:extLst>
              <a:ext uri="{FF2B5EF4-FFF2-40B4-BE49-F238E27FC236}">
                <a16:creationId xmlns:a16="http://schemas.microsoft.com/office/drawing/2014/main" id="{38A93851-D9A5-1FF6-227B-6CF9212669A5}"/>
              </a:ext>
            </a:extLst>
          </p:cNvPr>
          <p:cNvSpPr txBox="1"/>
          <p:nvPr/>
        </p:nvSpPr>
        <p:spPr>
          <a:xfrm>
            <a:off x="222825" y="1325905"/>
            <a:ext cx="3022992" cy="2585323"/>
          </a:xfrm>
          <a:prstGeom prst="rect">
            <a:avLst/>
          </a:prstGeom>
          <a:noFill/>
        </p:spPr>
        <p:txBody>
          <a:bodyPr wrap="square">
            <a:spAutoFit/>
          </a:bodyPr>
          <a:lstStyle/>
          <a:p>
            <a:r>
              <a:rPr lang="en-SE">
                <a:solidFill>
                  <a:schemeClr val="tx1">
                    <a:lumMod val="50000"/>
                    <a:lumOff val="50000"/>
                  </a:schemeClr>
                </a:solidFill>
                <a:latin typeface="Avenir Light" panose="020B0402020203020204" pitchFamily="34" charset="77"/>
              </a:rPr>
              <a:t>Randomly selected</a:t>
            </a:r>
          </a:p>
          <a:p>
            <a:r>
              <a:rPr lang="en-GB">
                <a:solidFill>
                  <a:schemeClr val="tx1">
                    <a:lumMod val="50000"/>
                    <a:lumOff val="50000"/>
                  </a:schemeClr>
                </a:solidFill>
                <a:latin typeface="Avenir Light" panose="020B0402020203020204" pitchFamily="34" charset="77"/>
              </a:rPr>
              <a:t>m</a:t>
            </a:r>
            <a:r>
              <a:rPr lang="en-SE">
                <a:solidFill>
                  <a:schemeClr val="tx1">
                    <a:lumMod val="50000"/>
                    <a:lumOff val="50000"/>
                  </a:schemeClr>
                </a:solidFill>
                <a:latin typeface="Avenir Light" panose="020B0402020203020204" pitchFamily="34" charset="77"/>
              </a:rPr>
              <a:t>ethods:</a:t>
            </a:r>
          </a:p>
          <a:p>
            <a:endParaRPr lang="en-SE">
              <a:solidFill>
                <a:schemeClr val="tx1">
                  <a:lumMod val="50000"/>
                  <a:lumOff val="50000"/>
                </a:schemeClr>
              </a:solidFill>
              <a:latin typeface="Avenir Light" panose="020B0402020203020204" pitchFamily="34" charset="77"/>
            </a:endParaRPr>
          </a:p>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We analysed </a:t>
            </a:r>
            <a:r>
              <a:rPr lang="en-SE">
                <a:solidFill>
                  <a:schemeClr val="accent1"/>
                </a:solidFill>
                <a:latin typeface="Avenir Light" panose="020B0402020203020204" pitchFamily="34" charset="77"/>
              </a:rPr>
              <a:t>10 – 20 -50 - 100 – 200</a:t>
            </a:r>
            <a:r>
              <a:rPr lang="en-SE">
                <a:solidFill>
                  <a:schemeClr val="tx1">
                    <a:lumMod val="50000"/>
                    <a:lumOff val="50000"/>
                  </a:schemeClr>
                </a:solidFill>
                <a:latin typeface="Avenir Light" panose="020B0402020203020204" pitchFamily="34" charset="77"/>
              </a:rPr>
              <a:t>  methods. </a:t>
            </a:r>
            <a:br>
              <a:rPr lang="en-SE">
                <a:solidFill>
                  <a:schemeClr val="tx1">
                    <a:lumMod val="50000"/>
                    <a:lumOff val="50000"/>
                  </a:schemeClr>
                </a:solidFill>
                <a:latin typeface="Avenir Light" panose="020B0402020203020204" pitchFamily="34" charset="77"/>
              </a:rPr>
            </a:br>
            <a:endParaRPr lang="en-SE">
              <a:solidFill>
                <a:schemeClr val="tx1">
                  <a:lumMod val="50000"/>
                  <a:lumOff val="50000"/>
                </a:schemeClr>
              </a:solidFill>
              <a:latin typeface="Avenir Light" panose="020B0402020203020204" pitchFamily="34" charset="77"/>
            </a:endParaRPr>
          </a:p>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Results for </a:t>
            </a:r>
            <a:r>
              <a:rPr lang="en-SE">
                <a:solidFill>
                  <a:schemeClr val="accent1">
                    <a:lumMod val="60000"/>
                    <a:lumOff val="40000"/>
                  </a:schemeClr>
                </a:solidFill>
                <a:latin typeface="Avenir Light" panose="020B0402020203020204" pitchFamily="34" charset="77"/>
              </a:rPr>
              <a:t>Null-pointer dereference</a:t>
            </a:r>
          </a:p>
          <a:p>
            <a:pPr marL="285750" indent="-285750">
              <a:buFont typeface="Arial" panose="020B0604020202020204" pitchFamily="34" charset="0"/>
              <a:buChar char="•"/>
            </a:pPr>
            <a:endParaRPr lang="en-SE">
              <a:solidFill>
                <a:schemeClr val="accent1">
                  <a:lumMod val="60000"/>
                  <a:lumOff val="40000"/>
                </a:schemeClr>
              </a:solidFill>
              <a:latin typeface="Avenir Light" panose="020B0402020203020204" pitchFamily="34" charset="77"/>
            </a:endParaRPr>
          </a:p>
        </p:txBody>
      </p:sp>
      <p:cxnSp>
        <p:nvCxnSpPr>
          <p:cNvPr id="9" name="Straight Connector 8">
            <a:extLst>
              <a:ext uri="{FF2B5EF4-FFF2-40B4-BE49-F238E27FC236}">
                <a16:creationId xmlns:a16="http://schemas.microsoft.com/office/drawing/2014/main" id="{CD06FF2C-5839-3B2C-3031-EE14A360A4D7}"/>
              </a:ext>
            </a:extLst>
          </p:cNvPr>
          <p:cNvCxnSpPr>
            <a:cxnSpLocks/>
          </p:cNvCxnSpPr>
          <p:nvPr/>
        </p:nvCxnSpPr>
        <p:spPr>
          <a:xfrm>
            <a:off x="3663538" y="1894114"/>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3ABAA5-F6AD-EE6A-5591-116DF678BF7D}"/>
              </a:ext>
            </a:extLst>
          </p:cNvPr>
          <p:cNvCxnSpPr>
            <a:cxnSpLocks/>
          </p:cNvCxnSpPr>
          <p:nvPr/>
        </p:nvCxnSpPr>
        <p:spPr>
          <a:xfrm>
            <a:off x="6492526" y="1616564"/>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2A1D7C-EB49-FC84-9EDA-8EC231B52D50}"/>
              </a:ext>
            </a:extLst>
          </p:cNvPr>
          <p:cNvCxnSpPr>
            <a:cxnSpLocks/>
          </p:cNvCxnSpPr>
          <p:nvPr/>
        </p:nvCxnSpPr>
        <p:spPr>
          <a:xfrm>
            <a:off x="9315459" y="2077802"/>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7A20113-2488-3F52-9FC1-EF2E9455FA41}"/>
              </a:ext>
            </a:extLst>
          </p:cNvPr>
          <p:cNvCxnSpPr>
            <a:cxnSpLocks/>
          </p:cNvCxnSpPr>
          <p:nvPr/>
        </p:nvCxnSpPr>
        <p:spPr>
          <a:xfrm>
            <a:off x="6492526" y="4004501"/>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CA1C248-3E89-B583-BB6A-9245CCB7B31A}"/>
              </a:ext>
            </a:extLst>
          </p:cNvPr>
          <p:cNvCxnSpPr>
            <a:cxnSpLocks/>
          </p:cNvCxnSpPr>
          <p:nvPr/>
        </p:nvCxnSpPr>
        <p:spPr>
          <a:xfrm>
            <a:off x="3663538" y="4025408"/>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E0C8B4-08E7-6B2E-9EEE-52FEE8CEAD58}"/>
              </a:ext>
            </a:extLst>
          </p:cNvPr>
          <p:cNvCxnSpPr>
            <a:cxnSpLocks/>
          </p:cNvCxnSpPr>
          <p:nvPr/>
        </p:nvCxnSpPr>
        <p:spPr>
          <a:xfrm>
            <a:off x="9315459" y="3757229"/>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654930A-24F9-85BF-B4E4-07A763D2FAE3}"/>
              </a:ext>
            </a:extLst>
          </p:cNvPr>
          <p:cNvCxnSpPr>
            <a:cxnSpLocks/>
          </p:cNvCxnSpPr>
          <p:nvPr/>
        </p:nvCxnSpPr>
        <p:spPr>
          <a:xfrm>
            <a:off x="3663538" y="5157088"/>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1F7142-E550-F70E-8724-8D2FAFD8AADC}"/>
              </a:ext>
            </a:extLst>
          </p:cNvPr>
          <p:cNvCxnSpPr>
            <a:cxnSpLocks/>
          </p:cNvCxnSpPr>
          <p:nvPr/>
        </p:nvCxnSpPr>
        <p:spPr>
          <a:xfrm>
            <a:off x="6492526" y="5642548"/>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BCE65F-55CB-9712-EC60-CE58CCC9E172}"/>
              </a:ext>
            </a:extLst>
          </p:cNvPr>
          <p:cNvCxnSpPr>
            <a:cxnSpLocks/>
          </p:cNvCxnSpPr>
          <p:nvPr/>
        </p:nvCxnSpPr>
        <p:spPr>
          <a:xfrm>
            <a:off x="9321515" y="5698058"/>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graph with a red line&#10;&#10;Description automatically generated">
            <a:extLst>
              <a:ext uri="{FF2B5EF4-FFF2-40B4-BE49-F238E27FC236}">
                <a16:creationId xmlns:a16="http://schemas.microsoft.com/office/drawing/2014/main" id="{681C138A-3E80-B26D-8CA9-699098A997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0139" y="1907224"/>
            <a:ext cx="5869727" cy="3512434"/>
          </a:xfrm>
          <a:prstGeom prst="rect">
            <a:avLst/>
          </a:prstGeom>
          <a:ln>
            <a:solidFill>
              <a:schemeClr val="accent1"/>
            </a:solidFill>
          </a:ln>
          <a:effectLst>
            <a:glow rad="127000">
              <a:schemeClr val="accent1">
                <a:lumMod val="40000"/>
                <a:lumOff val="60000"/>
              </a:schemeClr>
            </a:glow>
          </a:effectLst>
        </p:spPr>
      </p:pic>
      <p:pic>
        <p:nvPicPr>
          <p:cNvPr id="24" name="Picture 23" descr="A graph with a red line&#10;&#10;Description automatically generated">
            <a:extLst>
              <a:ext uri="{FF2B5EF4-FFF2-40B4-BE49-F238E27FC236}">
                <a16:creationId xmlns:a16="http://schemas.microsoft.com/office/drawing/2014/main" id="{C6AEC888-75A6-F1BE-357A-ACFDCA9267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6322" y="2855348"/>
            <a:ext cx="2771254" cy="1658313"/>
          </a:xfrm>
          <a:prstGeom prst="rect">
            <a:avLst/>
          </a:prstGeom>
          <a:ln>
            <a:solidFill>
              <a:schemeClr val="accent1"/>
            </a:solidFill>
          </a:ln>
          <a:effectLst>
            <a:glow rad="127000">
              <a:schemeClr val="accent1">
                <a:lumMod val="40000"/>
                <a:lumOff val="60000"/>
              </a:schemeClr>
            </a:glow>
          </a:effectLst>
        </p:spPr>
      </p:pic>
      <p:pic>
        <p:nvPicPr>
          <p:cNvPr id="22" name="Picture 21">
            <a:extLst>
              <a:ext uri="{FF2B5EF4-FFF2-40B4-BE49-F238E27FC236}">
                <a16:creationId xmlns:a16="http://schemas.microsoft.com/office/drawing/2014/main" id="{2F690558-0643-2022-3194-EB9A847E211F}"/>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31"/>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350979" y="2810290"/>
            <a:ext cx="2932661" cy="3445877"/>
          </a:xfrm>
          <a:prstGeom prst="rect">
            <a:avLst/>
          </a:prstGeom>
        </p:spPr>
      </p:pic>
      <p:pic>
        <p:nvPicPr>
          <p:cNvPr id="26" name="Picture 25" descr="A graph of different methods&#10;&#10;Description automatically generated">
            <a:extLst>
              <a:ext uri="{FF2B5EF4-FFF2-40B4-BE49-F238E27FC236}">
                <a16:creationId xmlns:a16="http://schemas.microsoft.com/office/drawing/2014/main" id="{FFE975A8-8B81-737F-ACF5-3551CAF95621}"/>
              </a:ext>
            </a:extLst>
          </p:cNvPr>
          <p:cNvPicPr>
            <a:picLocks noChangeAspect="1"/>
          </p:cNvPicPr>
          <p:nvPr/>
        </p:nvPicPr>
        <p:blipFill>
          <a:blip r:embed="rId10">
            <a:extLst>
              <a:ext uri="{BEBA8EAE-BF5A-486C-A8C5-ECC9F3942E4B}">
                <a14:imgProps xmlns:a14="http://schemas.microsoft.com/office/drawing/2010/main">
                  <a14:imgLayer r:embed="rId11">
                    <a14:imgEffect>
                      <a14:artisticBlur radius="31"/>
                    </a14:imgEffect>
                  </a14:imgLayer>
                </a14:imgProps>
              </a:ext>
              <a:ext uri="{28A0092B-C50C-407E-A947-70E740481C1C}">
                <a14:useLocalDpi xmlns:a14="http://schemas.microsoft.com/office/drawing/2010/main" val="0"/>
              </a:ext>
            </a:extLst>
          </a:blip>
          <a:stretch>
            <a:fillRect/>
          </a:stretch>
        </p:blipFill>
        <p:spPr>
          <a:xfrm>
            <a:off x="6219410" y="1145521"/>
            <a:ext cx="5660720" cy="5061487"/>
          </a:xfrm>
          <a:prstGeom prst="rect">
            <a:avLst/>
          </a:prstGeom>
        </p:spPr>
      </p:pic>
      <p:sp>
        <p:nvSpPr>
          <p:cNvPr id="20" name="TextBox 19">
            <a:extLst>
              <a:ext uri="{FF2B5EF4-FFF2-40B4-BE49-F238E27FC236}">
                <a16:creationId xmlns:a16="http://schemas.microsoft.com/office/drawing/2014/main" id="{F8E02FD4-885E-3CA2-E81D-C55B33EDFB05}"/>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21</a:t>
            </a:fld>
            <a:endParaRPr lang="en-SE">
              <a:solidFill>
                <a:schemeClr val="bg1"/>
              </a:solidFill>
            </a:endParaRPr>
          </a:p>
        </p:txBody>
      </p:sp>
    </p:spTree>
    <p:extLst>
      <p:ext uri="{BB962C8B-B14F-4D97-AF65-F5344CB8AC3E}">
        <p14:creationId xmlns:p14="http://schemas.microsoft.com/office/powerpoint/2010/main" val="68411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26"/>
                                        </p:tgtEl>
                                      </p:cBhvr>
                                    </p:animEffect>
                                    <p:set>
                                      <p:cBhvr>
                                        <p:cTn id="11" dur="1" fill="hold">
                                          <p:stCondLst>
                                            <p:cond delay="499"/>
                                          </p:stCondLst>
                                        </p:cTn>
                                        <p:tgtEl>
                                          <p:spTgt spid="26"/>
                                        </p:tgtEl>
                                        <p:attrNameLst>
                                          <p:attrName>style.visibility</p:attrName>
                                        </p:attrNameLst>
                                      </p:cBhvr>
                                      <p:to>
                                        <p:strVal val="hidden"/>
                                      </p:to>
                                    </p:set>
                                  </p:childTnLst>
                                </p:cTn>
                              </p:par>
                              <p:par>
                                <p:cTn id="12" presetID="16" presetClass="exit" presetSubtype="21" fill="hold" nodeType="withEffect">
                                  <p:stCondLst>
                                    <p:cond delay="0"/>
                                  </p:stCondLst>
                                  <p:childTnLst>
                                    <p:animEffect transition="out" filter="barn(inVertical)">
                                      <p:cBhvr>
                                        <p:cTn id="13" dur="500"/>
                                        <p:tgtEl>
                                          <p:spTgt spid="22"/>
                                        </p:tgtEl>
                                      </p:cBhvr>
                                    </p:animEffect>
                                    <p:set>
                                      <p:cBhvr>
                                        <p:cTn id="14" dur="1" fill="hold">
                                          <p:stCondLst>
                                            <p:cond delay="499"/>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 fill="hold"/>
                                        <p:tgtEl>
                                          <p:spTgt spid="24"/>
                                        </p:tgtEl>
                                      </p:cBhvr>
                                      <p:by x="200000" y="200000"/>
                                    </p:animScale>
                                  </p:childTnLst>
                                </p:cTn>
                              </p:par>
                            </p:childTnLst>
                          </p:cTn>
                        </p:par>
                        <p:par>
                          <p:cTn id="23" fill="hold">
                            <p:stCondLst>
                              <p:cond delay="200"/>
                            </p:stCondLst>
                            <p:childTnLst>
                              <p:par>
                                <p:cTn id="24" presetID="1" presetClass="exit" presetSubtype="0" fill="hold" nodeType="afterEffect">
                                  <p:stCondLst>
                                    <p:cond delay="0"/>
                                  </p:stCondLst>
                                  <p:childTnLst>
                                    <p:set>
                                      <p:cBhvr>
                                        <p:cTn id="25" dur="1" fill="hold">
                                          <p:stCondLst>
                                            <p:cond delay="0"/>
                                          </p:stCondLst>
                                        </p:cTn>
                                        <p:tgtEl>
                                          <p:spTgt spid="24"/>
                                        </p:tgtEl>
                                        <p:attrNameLst>
                                          <p:attrName>style.visibility</p:attrName>
                                        </p:attrNameLst>
                                      </p:cBhvr>
                                      <p:to>
                                        <p:strVal val="hidden"/>
                                      </p:to>
                                    </p:set>
                                  </p:childTnLst>
                                </p:cTn>
                              </p:par>
                            </p:childTnLst>
                          </p:cTn>
                        </p:par>
                        <p:par>
                          <p:cTn id="26" fill="hold">
                            <p:stCondLst>
                              <p:cond delay="200"/>
                            </p:stCondLst>
                            <p:childTnLst>
                              <p:par>
                                <p:cTn id="27" presetID="1"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518762" y="422040"/>
            <a:ext cx="9719391" cy="903865"/>
          </a:xfrm>
        </p:spPr>
        <p:txBody>
          <a:bodyPr>
            <a:normAutofit/>
          </a:bodyPr>
          <a:lstStyle/>
          <a:p>
            <a:r>
              <a:rPr lang="en-US" sz="3200">
                <a:latin typeface="Avenir Book" panose="02000503020000020003" pitchFamily="2" charset="0"/>
              </a:rPr>
              <a:t>Let’s change the focus!</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8" name="Title 6">
            <a:extLst>
              <a:ext uri="{FF2B5EF4-FFF2-40B4-BE49-F238E27FC236}">
                <a16:creationId xmlns:a16="http://schemas.microsoft.com/office/drawing/2014/main" id="{37CE844F-1543-2A02-2CA3-25B5A4293B7B}"/>
              </a:ext>
            </a:extLst>
          </p:cNvPr>
          <p:cNvSpPr txBox="1">
            <a:spLocks/>
          </p:cNvSpPr>
          <p:nvPr/>
        </p:nvSpPr>
        <p:spPr>
          <a:xfrm>
            <a:off x="4360025" y="422040"/>
            <a:ext cx="5635852" cy="903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endParaRPr lang="en-US" sz="3200">
              <a:latin typeface="Avenir Book" panose="02000503020000020003" pitchFamily="2" charset="0"/>
            </a:endParaRPr>
          </a:p>
        </p:txBody>
      </p:sp>
      <p:pic>
        <p:nvPicPr>
          <p:cNvPr id="2" name="Picture 1">
            <a:extLst>
              <a:ext uri="{FF2B5EF4-FFF2-40B4-BE49-F238E27FC236}">
                <a16:creationId xmlns:a16="http://schemas.microsoft.com/office/drawing/2014/main" id="{A89C8ED5-AF77-9EAE-6F8D-A94A86EE9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5478" y="2544711"/>
            <a:ext cx="7262297" cy="1736636"/>
          </a:xfrm>
          <a:prstGeom prst="rect">
            <a:avLst/>
          </a:prstGeom>
        </p:spPr>
      </p:pic>
      <p:sp>
        <p:nvSpPr>
          <p:cNvPr id="3" name="Rectangle 2">
            <a:extLst>
              <a:ext uri="{FF2B5EF4-FFF2-40B4-BE49-F238E27FC236}">
                <a16:creationId xmlns:a16="http://schemas.microsoft.com/office/drawing/2014/main" id="{57861570-0FA8-EA29-FFE1-10CA9EF4F13C}"/>
              </a:ext>
            </a:extLst>
          </p:cNvPr>
          <p:cNvSpPr/>
          <p:nvPr/>
        </p:nvSpPr>
        <p:spPr>
          <a:xfrm>
            <a:off x="1906954" y="2269776"/>
            <a:ext cx="1922584" cy="1995520"/>
          </a:xfrm>
          <a:prstGeom prst="rect">
            <a:avLst/>
          </a:prstGeom>
          <a:noFill/>
          <a:ln w="539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09EA9FC0-BF44-C825-ECBE-C05B4437AD14}"/>
              </a:ext>
            </a:extLst>
          </p:cNvPr>
          <p:cNvSpPr txBox="1"/>
          <p:nvPr/>
        </p:nvSpPr>
        <p:spPr>
          <a:xfrm>
            <a:off x="11666137" y="6486531"/>
            <a:ext cx="434734" cy="369332"/>
          </a:xfrm>
          <a:prstGeom prst="rect">
            <a:avLst/>
          </a:prstGeom>
          <a:noFill/>
        </p:spPr>
        <p:txBody>
          <a:bodyPr wrap="none" rtlCol="0">
            <a:spAutoFit/>
          </a:bodyPr>
          <a:lstStyle/>
          <a:p>
            <a:r>
              <a:rPr lang="en-SE" dirty="0">
                <a:solidFill>
                  <a:schemeClr val="bg1"/>
                </a:solidFill>
              </a:rPr>
              <a:t>22</a:t>
            </a:r>
          </a:p>
        </p:txBody>
      </p:sp>
    </p:spTree>
    <p:extLst>
      <p:ext uri="{BB962C8B-B14F-4D97-AF65-F5344CB8AC3E}">
        <p14:creationId xmlns:p14="http://schemas.microsoft.com/office/powerpoint/2010/main" val="41739850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78 -0.0007 L 0.26054 0.00278 " pathEditMode="relative" rAng="0" ptsTypes="AA">
                                      <p:cBhvr>
                                        <p:cTn id="10" dur="2000" fill="hold"/>
                                        <p:tgtEl>
                                          <p:spTgt spid="3"/>
                                        </p:tgtEl>
                                        <p:attrNameLst>
                                          <p:attrName>ppt_x</p:attrName>
                                          <p:attrName>ppt_y</p:attrName>
                                        </p:attrNameLst>
                                      </p:cBhvr>
                                      <p:rCtr x="12982"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4C85-31F5-7E6F-E470-F3CA873B4584}"/>
              </a:ext>
            </a:extLst>
          </p:cNvPr>
          <p:cNvSpPr>
            <a:spLocks noGrp="1"/>
          </p:cNvSpPr>
          <p:nvPr>
            <p:ph type="title"/>
          </p:nvPr>
        </p:nvSpPr>
        <p:spPr/>
        <p:txBody>
          <a:bodyPr/>
          <a:lstStyle/>
          <a:p>
            <a:r>
              <a:rPr lang="en-SE"/>
              <a:t>Paper IV</a:t>
            </a:r>
          </a:p>
        </p:txBody>
      </p:sp>
      <p:pic>
        <p:nvPicPr>
          <p:cNvPr id="5" name="Picture 4" descr="A close-up of a document&#10;&#10;Description automatically generated">
            <a:extLst>
              <a:ext uri="{FF2B5EF4-FFF2-40B4-BE49-F238E27FC236}">
                <a16:creationId xmlns:a16="http://schemas.microsoft.com/office/drawing/2014/main" id="{D2037D6C-D194-B10E-705E-21181CF8C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450" y="484180"/>
            <a:ext cx="4796022" cy="6187544"/>
          </a:xfrm>
          <a:prstGeom prst="rect">
            <a:avLst/>
          </a:prstGeom>
          <a:ln>
            <a:solidFill>
              <a:schemeClr val="accent1"/>
            </a:solidFill>
          </a:ln>
          <a:effectLst>
            <a:glow rad="127000">
              <a:schemeClr val="accent1">
                <a:lumMod val="40000"/>
                <a:lumOff val="60000"/>
              </a:schemeClr>
            </a:glow>
          </a:effectLst>
        </p:spPr>
      </p:pic>
      <p:sp>
        <p:nvSpPr>
          <p:cNvPr id="4" name="TextBox 3">
            <a:extLst>
              <a:ext uri="{FF2B5EF4-FFF2-40B4-BE49-F238E27FC236}">
                <a16:creationId xmlns:a16="http://schemas.microsoft.com/office/drawing/2014/main" id="{D4D01C39-E927-7F17-67DB-2FA44B728A22}"/>
              </a:ext>
            </a:extLst>
          </p:cNvPr>
          <p:cNvSpPr txBox="1"/>
          <p:nvPr/>
        </p:nvSpPr>
        <p:spPr>
          <a:xfrm>
            <a:off x="838200" y="1690688"/>
            <a:ext cx="5218792" cy="646331"/>
          </a:xfrm>
          <a:prstGeom prst="rect">
            <a:avLst/>
          </a:prstGeom>
          <a:noFill/>
        </p:spPr>
        <p:txBody>
          <a:bodyPr wrap="square">
            <a:spAutoFit/>
          </a:bodyPr>
          <a:lstStyle/>
          <a:p>
            <a:pPr marR="0" lvl="0" fontAlgn="auto">
              <a:lnSpc>
                <a:spcPct val="100000"/>
              </a:lnSpc>
              <a:spcBef>
                <a:spcPts val="0"/>
              </a:spcBef>
              <a:spcAft>
                <a:spcPts val="0"/>
              </a:spcAft>
              <a:buClrTx/>
              <a:buSzTx/>
              <a:tabLst/>
              <a:defRPr/>
            </a:pPr>
            <a:r>
              <a:rPr lang="en-US">
                <a:solidFill>
                  <a:schemeClr val="tx2">
                    <a:lumMod val="60000"/>
                    <a:lumOff val="40000"/>
                  </a:schemeClr>
                </a:solidFill>
                <a:latin typeface="Avenir Book" panose="02000503020000020003" pitchFamily="2" charset="0"/>
                <a:ea typeface="+mj-ea"/>
                <a:cs typeface="+mj-cs"/>
              </a:rPr>
              <a:t>Using static analysis to improve the efficiency of static </a:t>
            </a:r>
            <a:r>
              <a:rPr lang="en-US" err="1">
                <a:solidFill>
                  <a:schemeClr val="tx2">
                    <a:lumMod val="60000"/>
                    <a:lumOff val="40000"/>
                  </a:schemeClr>
                </a:solidFill>
                <a:latin typeface="Avenir Book" panose="02000503020000020003" pitchFamily="2" charset="0"/>
                <a:ea typeface="+mj-ea"/>
                <a:cs typeface="+mj-cs"/>
              </a:rPr>
              <a:t>analysers</a:t>
            </a:r>
            <a:r>
              <a:rPr lang="en-US">
                <a:solidFill>
                  <a:schemeClr val="tx2">
                    <a:lumMod val="60000"/>
                    <a:lumOff val="40000"/>
                  </a:schemeClr>
                </a:solidFill>
                <a:latin typeface="Avenir Book" panose="02000503020000020003" pitchFamily="2" charset="0"/>
                <a:ea typeface="+mj-ea"/>
                <a:cs typeface="+mj-cs"/>
              </a:rPr>
              <a:t>.</a:t>
            </a:r>
            <a:endParaRPr kumimoji="0" lang="en-SE" sz="1100" b="0" i="0" u="none" strike="noStrike" kern="1200" cap="none" spc="0" normalizeH="0" baseline="0" noProof="0">
              <a:ln>
                <a:noFill/>
              </a:ln>
              <a:solidFill>
                <a:schemeClr val="tx2">
                  <a:lumMod val="60000"/>
                  <a:lumOff val="40000"/>
                </a:schemeClr>
              </a:solidFill>
              <a:effectLst/>
              <a:uLnTx/>
              <a:uFillTx/>
              <a:latin typeface="Gulim" panose="020B0600000101010101" pitchFamily="34" charset="-127"/>
              <a:ea typeface="Gulim" panose="020B0600000101010101" pitchFamily="34" charset="-127"/>
              <a:cs typeface="Courier New" panose="02070309020205020404" pitchFamily="49" charset="0"/>
            </a:endParaRPr>
          </a:p>
        </p:txBody>
      </p:sp>
      <p:sp>
        <p:nvSpPr>
          <p:cNvPr id="3" name="TextBox 2">
            <a:extLst>
              <a:ext uri="{FF2B5EF4-FFF2-40B4-BE49-F238E27FC236}">
                <a16:creationId xmlns:a16="http://schemas.microsoft.com/office/drawing/2014/main" id="{37077316-3FF9-AD24-A1E4-73DE40B5AD4D}"/>
              </a:ext>
            </a:extLst>
          </p:cNvPr>
          <p:cNvSpPr txBox="1"/>
          <p:nvPr/>
        </p:nvSpPr>
        <p:spPr>
          <a:xfrm>
            <a:off x="11666137" y="6486531"/>
            <a:ext cx="434734" cy="369332"/>
          </a:xfrm>
          <a:prstGeom prst="rect">
            <a:avLst/>
          </a:prstGeom>
          <a:noFill/>
        </p:spPr>
        <p:txBody>
          <a:bodyPr wrap="none" rtlCol="0">
            <a:spAutoFit/>
          </a:bodyPr>
          <a:lstStyle/>
          <a:p>
            <a:r>
              <a:rPr lang="en-SE" dirty="0">
                <a:solidFill>
                  <a:schemeClr val="bg1"/>
                </a:solidFill>
              </a:rPr>
              <a:t>23</a:t>
            </a:r>
          </a:p>
        </p:txBody>
      </p:sp>
    </p:spTree>
    <p:extLst>
      <p:ext uri="{BB962C8B-B14F-4D97-AF65-F5344CB8AC3E}">
        <p14:creationId xmlns:p14="http://schemas.microsoft.com/office/powerpoint/2010/main" val="972552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B3DC4-21B1-C7C3-575C-794860514340}"/>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2407442-B86F-B73D-B3E3-241113E1E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5EF3A693-EB69-63BC-7CD4-3D1E8B054C81}"/>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D82CBBA5-D450-579E-1F0E-1E50B0F16A2A}"/>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8" name="Title 7">
            <a:extLst>
              <a:ext uri="{FF2B5EF4-FFF2-40B4-BE49-F238E27FC236}">
                <a16:creationId xmlns:a16="http://schemas.microsoft.com/office/drawing/2014/main" id="{2B4CF0AF-F0F4-DF07-F80E-3C6A1613E468}"/>
              </a:ext>
            </a:extLst>
          </p:cNvPr>
          <p:cNvSpPr>
            <a:spLocks noGrp="1"/>
          </p:cNvSpPr>
          <p:nvPr>
            <p:ph type="title"/>
          </p:nvPr>
        </p:nvSpPr>
        <p:spPr>
          <a:xfrm>
            <a:off x="598811" y="365125"/>
            <a:ext cx="10754989" cy="1325563"/>
          </a:xfrm>
        </p:spPr>
        <p:txBody>
          <a:bodyPr>
            <a:normAutofit/>
          </a:bodyPr>
          <a:lstStyle/>
          <a:p>
            <a:r>
              <a:rPr lang="en-SE"/>
              <a:t>Dataflow Analysis</a:t>
            </a:r>
          </a:p>
        </p:txBody>
      </p:sp>
      <p:sp>
        <p:nvSpPr>
          <p:cNvPr id="2" name="Oval 1">
            <a:extLst>
              <a:ext uri="{FF2B5EF4-FFF2-40B4-BE49-F238E27FC236}">
                <a16:creationId xmlns:a16="http://schemas.microsoft.com/office/drawing/2014/main" id="{55285C66-A301-E241-7A28-0376405F90DA}"/>
              </a:ext>
            </a:extLst>
          </p:cNvPr>
          <p:cNvSpPr/>
          <p:nvPr/>
        </p:nvSpPr>
        <p:spPr>
          <a:xfrm>
            <a:off x="7234471" y="2817677"/>
            <a:ext cx="847431" cy="82538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i="1">
                <a:solidFill>
                  <a:schemeClr val="tx1"/>
                </a:solidFill>
              </a:rPr>
              <a:t>in</a:t>
            </a:r>
          </a:p>
        </p:txBody>
      </p:sp>
      <p:sp>
        <p:nvSpPr>
          <p:cNvPr id="4" name="Oval 3">
            <a:extLst>
              <a:ext uri="{FF2B5EF4-FFF2-40B4-BE49-F238E27FC236}">
                <a16:creationId xmlns:a16="http://schemas.microsoft.com/office/drawing/2014/main" id="{D7729DC7-A2D6-0A2C-DD92-113520E560CB}"/>
              </a:ext>
            </a:extLst>
          </p:cNvPr>
          <p:cNvSpPr/>
          <p:nvPr/>
        </p:nvSpPr>
        <p:spPr>
          <a:xfrm>
            <a:off x="8771491" y="2817677"/>
            <a:ext cx="847431" cy="82538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i="1">
                <a:solidFill>
                  <a:schemeClr val="tx1"/>
                </a:solidFill>
              </a:rPr>
              <a:t>out</a:t>
            </a:r>
          </a:p>
        </p:txBody>
      </p:sp>
      <p:sp>
        <p:nvSpPr>
          <p:cNvPr id="9" name="Oval 8">
            <a:extLst>
              <a:ext uri="{FF2B5EF4-FFF2-40B4-BE49-F238E27FC236}">
                <a16:creationId xmlns:a16="http://schemas.microsoft.com/office/drawing/2014/main" id="{652A261C-DAB0-276E-2109-145AE97984A2}"/>
              </a:ext>
            </a:extLst>
          </p:cNvPr>
          <p:cNvSpPr/>
          <p:nvPr/>
        </p:nvSpPr>
        <p:spPr>
          <a:xfrm>
            <a:off x="6537012" y="4870915"/>
            <a:ext cx="770095"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600" i="1">
                <a:solidFill>
                  <a:schemeClr val="tx1"/>
                </a:solidFill>
              </a:rPr>
              <a:t>gen</a:t>
            </a:r>
          </a:p>
        </p:txBody>
      </p:sp>
      <p:sp>
        <p:nvSpPr>
          <p:cNvPr id="10" name="Oval 9">
            <a:extLst>
              <a:ext uri="{FF2B5EF4-FFF2-40B4-BE49-F238E27FC236}">
                <a16:creationId xmlns:a16="http://schemas.microsoft.com/office/drawing/2014/main" id="{C318D5D7-460C-2056-A4B8-220238CEE6F5}"/>
              </a:ext>
            </a:extLst>
          </p:cNvPr>
          <p:cNvSpPr/>
          <p:nvPr/>
        </p:nvSpPr>
        <p:spPr>
          <a:xfrm>
            <a:off x="8007966" y="4867117"/>
            <a:ext cx="770094"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i="1">
                <a:solidFill>
                  <a:schemeClr val="tx1"/>
                </a:solidFill>
              </a:rPr>
              <a:t>kill</a:t>
            </a:r>
          </a:p>
        </p:txBody>
      </p:sp>
      <p:sp>
        <p:nvSpPr>
          <p:cNvPr id="11" name="Oval 10">
            <a:extLst>
              <a:ext uri="{FF2B5EF4-FFF2-40B4-BE49-F238E27FC236}">
                <a16:creationId xmlns:a16="http://schemas.microsoft.com/office/drawing/2014/main" id="{0DB7AE27-4975-7637-F26D-C694BE57D792}"/>
              </a:ext>
            </a:extLst>
          </p:cNvPr>
          <p:cNvSpPr/>
          <p:nvPr/>
        </p:nvSpPr>
        <p:spPr>
          <a:xfrm>
            <a:off x="9318843" y="4846279"/>
            <a:ext cx="847431"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600" i="1">
                <a:solidFill>
                  <a:schemeClr val="tx1"/>
                </a:solidFill>
              </a:rPr>
              <a:t>succ</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E545C2B-EF61-34AB-13C7-70E09364BB72}"/>
                  </a:ext>
                </a:extLst>
              </p:cNvPr>
              <p:cNvSpPr txBox="1"/>
              <p:nvPr/>
            </p:nvSpPr>
            <p:spPr>
              <a:xfrm>
                <a:off x="1194055" y="3968180"/>
                <a:ext cx="2434577" cy="314189"/>
              </a:xfrm>
              <a:prstGeom prst="rect">
                <a:avLst/>
              </a:prstGeom>
              <a:noFill/>
            </p:spPr>
            <p:txBody>
              <a:bodyPr wrap="none" lIns="0" tIns="0" rIns="0" bIns="0" rtlCol="0">
                <a:spAutoFit/>
              </a:bodyPr>
              <a:lstStyle/>
              <a:p>
                <a:r>
                  <a:rPr lang="en-GB" i="1"/>
                  <a:t>out(n</a:t>
                </a:r>
                <a:r>
                  <a:rPr lang="en-GB"/>
                  <a:t>) = </a:t>
                </a:r>
                <a14:m>
                  <m:oMath xmlns:m="http://schemas.openxmlformats.org/officeDocument/2006/math">
                    <m:nary>
                      <m:naryPr>
                        <m:chr m:val="⋃"/>
                        <m:supHide m:val="on"/>
                        <m:ctrlPr>
                          <a:rPr lang="en-GB"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𝑠𝑢𝑐𝑐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rPr>
                          <m:t>𝑖𝑛</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nary>
                  </m:oMath>
                </a14:m>
                <a:endParaRPr lang="en-SE"/>
              </a:p>
            </p:txBody>
          </p:sp>
        </mc:Choice>
        <mc:Fallback xmlns="">
          <p:sp>
            <p:nvSpPr>
              <p:cNvPr id="12" name="TextBox 11">
                <a:extLst>
                  <a:ext uri="{FF2B5EF4-FFF2-40B4-BE49-F238E27FC236}">
                    <a16:creationId xmlns:a16="http://schemas.microsoft.com/office/drawing/2014/main" id="{BE545C2B-EF61-34AB-13C7-70E09364BB72}"/>
                  </a:ext>
                </a:extLst>
              </p:cNvPr>
              <p:cNvSpPr txBox="1">
                <a:spLocks noRot="1" noChangeAspect="1" noMove="1" noResize="1" noEditPoints="1" noAdjustHandles="1" noChangeArrowheads="1" noChangeShapeType="1" noTextEdit="1"/>
              </p:cNvSpPr>
              <p:nvPr/>
            </p:nvSpPr>
            <p:spPr>
              <a:xfrm>
                <a:off x="1194055" y="3968180"/>
                <a:ext cx="2434577" cy="314189"/>
              </a:xfrm>
              <a:prstGeom prst="rect">
                <a:avLst/>
              </a:prstGeom>
              <a:blipFill>
                <a:blip r:embed="rId6"/>
                <a:stretch>
                  <a:fillRect l="-6250" t="-124000" r="-3125" b="-1760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C19A20-D567-2FFE-B879-5E485375B636}"/>
                  </a:ext>
                </a:extLst>
              </p:cNvPr>
              <p:cNvSpPr txBox="1"/>
              <p:nvPr/>
            </p:nvSpPr>
            <p:spPr>
              <a:xfrm>
                <a:off x="1194055" y="3504348"/>
                <a:ext cx="3567580" cy="276999"/>
              </a:xfrm>
              <a:prstGeom prst="rect">
                <a:avLst/>
              </a:prstGeom>
              <a:noFill/>
            </p:spPr>
            <p:txBody>
              <a:bodyPr wrap="none" lIns="0" tIns="0" rIns="0" bIns="0" rtlCol="0">
                <a:spAutoFit/>
              </a:bodyPr>
              <a:lstStyle/>
              <a:p>
                <a:r>
                  <a:rPr lang="en-GB" i="1"/>
                  <a:t>in</a:t>
                </a:r>
                <a:r>
                  <a:rPr lang="en-GB"/>
                  <a:t>(</a:t>
                </a:r>
                <a:r>
                  <a:rPr lang="en-GB" i="1"/>
                  <a:t>n</a:t>
                </a:r>
                <a:r>
                  <a:rPr lang="en-GB"/>
                  <a:t>) = </a:t>
                </a:r>
                <a14:m>
                  <m:oMath xmlns:m="http://schemas.openxmlformats.org/officeDocument/2006/math">
                    <m:r>
                      <a:rPr lang="en-US" i="1" smtClean="0">
                        <a:latin typeface="Cambria Math" panose="02040503050406030204" pitchFamily="18" charset="0"/>
                      </a:rPr>
                      <m:t>𝑔</m:t>
                    </m:r>
                    <m:r>
                      <a:rPr lang="en-US" b="0" i="1" smtClean="0">
                        <a:latin typeface="Cambria Math" panose="02040503050406030204" pitchFamily="18" charset="0"/>
                      </a:rPr>
                      <m:t>𝑒𝑛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SE"/>
                  <a:t> </a:t>
                </a:r>
                <a14:m>
                  <m:oMath xmlns:m="http://schemas.openxmlformats.org/officeDocument/2006/math">
                    <m:r>
                      <a:rPr lang="en-SE"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𝑜𝑢𝑡</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m:rPr>
                        <m:lit/>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𝑘𝑖𝑙𝑙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oMath>
                </a14:m>
                <a:endParaRPr lang="en-SE"/>
              </a:p>
            </p:txBody>
          </p:sp>
        </mc:Choice>
        <mc:Fallback xmlns="">
          <p:sp>
            <p:nvSpPr>
              <p:cNvPr id="13" name="TextBox 12">
                <a:extLst>
                  <a:ext uri="{FF2B5EF4-FFF2-40B4-BE49-F238E27FC236}">
                    <a16:creationId xmlns:a16="http://schemas.microsoft.com/office/drawing/2014/main" id="{1FC19A20-D567-2FFE-B879-5E485375B636}"/>
                  </a:ext>
                </a:extLst>
              </p:cNvPr>
              <p:cNvSpPr txBox="1">
                <a:spLocks noRot="1" noChangeAspect="1" noMove="1" noResize="1" noEditPoints="1" noAdjustHandles="1" noChangeArrowheads="1" noChangeShapeType="1" noTextEdit="1"/>
              </p:cNvSpPr>
              <p:nvPr/>
            </p:nvSpPr>
            <p:spPr>
              <a:xfrm>
                <a:off x="1194055" y="3504348"/>
                <a:ext cx="3567580" cy="276999"/>
              </a:xfrm>
              <a:prstGeom prst="rect">
                <a:avLst/>
              </a:prstGeom>
              <a:blipFill>
                <a:blip r:embed="rId7"/>
                <a:stretch>
                  <a:fillRect l="-4270" t="-27273" r="-2491" b="-54545"/>
                </a:stretch>
              </a:blipFill>
            </p:spPr>
            <p:txBody>
              <a:bodyPr/>
              <a:lstStyle/>
              <a:p>
                <a:r>
                  <a:rPr lang="en-SE">
                    <a:noFill/>
                  </a:rPr>
                  <a:t> </a:t>
                </a:r>
              </a:p>
            </p:txBody>
          </p:sp>
        </mc:Fallback>
      </mc:AlternateContent>
      <p:cxnSp>
        <p:nvCxnSpPr>
          <p:cNvPr id="15" name="Curved Connector 14">
            <a:extLst>
              <a:ext uri="{FF2B5EF4-FFF2-40B4-BE49-F238E27FC236}">
                <a16:creationId xmlns:a16="http://schemas.microsoft.com/office/drawing/2014/main" id="{CFCB02DD-D2DD-25C5-A097-CCCF9B51094C}"/>
              </a:ext>
            </a:extLst>
          </p:cNvPr>
          <p:cNvCxnSpPr>
            <a:cxnSpLocks/>
            <a:stCxn id="2" idx="7"/>
            <a:endCxn id="4" idx="1"/>
          </p:cNvCxnSpPr>
          <p:nvPr/>
        </p:nvCxnSpPr>
        <p:spPr>
          <a:xfrm rot="5400000" flipH="1" flipV="1">
            <a:off x="8426696" y="2469655"/>
            <a:ext cx="12700" cy="937795"/>
          </a:xfrm>
          <a:prstGeom prst="curvedConnector3">
            <a:avLst>
              <a:gd name="adj1" fmla="val 16048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EF5AA0AC-8CD8-8230-09F3-49BADF3CC080}"/>
              </a:ext>
            </a:extLst>
          </p:cNvPr>
          <p:cNvCxnSpPr>
            <a:cxnSpLocks/>
            <a:stCxn id="4" idx="3"/>
            <a:endCxn id="2" idx="5"/>
          </p:cNvCxnSpPr>
          <p:nvPr/>
        </p:nvCxnSpPr>
        <p:spPr>
          <a:xfrm rot="5400000">
            <a:off x="8426697" y="3053294"/>
            <a:ext cx="12700" cy="937795"/>
          </a:xfrm>
          <a:prstGeom prst="curvedConnector3">
            <a:avLst>
              <a:gd name="adj1" fmla="val 9676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410796-5767-3E9A-F7B7-AF7939AAB861}"/>
              </a:ext>
            </a:extLst>
          </p:cNvPr>
          <p:cNvCxnSpPr>
            <a:cxnSpLocks/>
            <a:stCxn id="2" idx="5"/>
            <a:endCxn id="10" idx="0"/>
          </p:cNvCxnSpPr>
          <p:nvPr/>
        </p:nvCxnSpPr>
        <p:spPr>
          <a:xfrm>
            <a:off x="7957799" y="3522191"/>
            <a:ext cx="435214" cy="1344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78FF3DE-E9A8-CB18-1829-AD8DEB7A0DA6}"/>
              </a:ext>
            </a:extLst>
          </p:cNvPr>
          <p:cNvCxnSpPr>
            <a:cxnSpLocks/>
            <a:stCxn id="2" idx="3"/>
            <a:endCxn id="9" idx="0"/>
          </p:cNvCxnSpPr>
          <p:nvPr/>
        </p:nvCxnSpPr>
        <p:spPr>
          <a:xfrm flipH="1">
            <a:off x="6922060" y="3522191"/>
            <a:ext cx="436514" cy="1348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CA5BF05-3F1E-1BD5-8D37-8B103B5FA351}"/>
              </a:ext>
            </a:extLst>
          </p:cNvPr>
          <p:cNvCxnSpPr>
            <a:cxnSpLocks/>
            <a:stCxn id="4" idx="4"/>
            <a:endCxn id="11" idx="0"/>
          </p:cNvCxnSpPr>
          <p:nvPr/>
        </p:nvCxnSpPr>
        <p:spPr>
          <a:xfrm>
            <a:off x="9195207" y="3643066"/>
            <a:ext cx="547352" cy="1203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4AAEBB7-C16F-6489-A5A6-248BB6C2721A}"/>
              </a:ext>
            </a:extLst>
          </p:cNvPr>
          <p:cNvSpPr/>
          <p:nvPr/>
        </p:nvSpPr>
        <p:spPr>
          <a:xfrm>
            <a:off x="8573303" y="1811550"/>
            <a:ext cx="1243807"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600" i="1">
                <a:solidFill>
                  <a:schemeClr val="tx1"/>
                </a:solidFill>
              </a:rPr>
              <a:t>isDead</a:t>
            </a:r>
          </a:p>
        </p:txBody>
      </p:sp>
      <p:cxnSp>
        <p:nvCxnSpPr>
          <p:cNvPr id="33" name="Straight Arrow Connector 32">
            <a:extLst>
              <a:ext uri="{FF2B5EF4-FFF2-40B4-BE49-F238E27FC236}">
                <a16:creationId xmlns:a16="http://schemas.microsoft.com/office/drawing/2014/main" id="{91AD6CF3-0716-4E2A-9DED-67C5F5453814}"/>
              </a:ext>
            </a:extLst>
          </p:cNvPr>
          <p:cNvCxnSpPr>
            <a:cxnSpLocks/>
            <a:stCxn id="32" idx="4"/>
            <a:endCxn id="4" idx="0"/>
          </p:cNvCxnSpPr>
          <p:nvPr/>
        </p:nvCxnSpPr>
        <p:spPr>
          <a:xfrm>
            <a:off x="9195207" y="2408503"/>
            <a:ext cx="0" cy="409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Left Brace 123">
            <a:extLst>
              <a:ext uri="{FF2B5EF4-FFF2-40B4-BE49-F238E27FC236}">
                <a16:creationId xmlns:a16="http://schemas.microsoft.com/office/drawing/2014/main" id="{C9A8693A-BD12-17C8-958F-1BF90F218457}"/>
              </a:ext>
            </a:extLst>
          </p:cNvPr>
          <p:cNvSpPr/>
          <p:nvPr/>
        </p:nvSpPr>
        <p:spPr>
          <a:xfrm>
            <a:off x="945155" y="3359182"/>
            <a:ext cx="145388" cy="1058408"/>
          </a:xfrm>
          <a:prstGeom prst="leftBrace">
            <a:avLst>
              <a:gd name="adj1" fmla="val 7497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126" name="TextBox 125">
            <a:extLst>
              <a:ext uri="{FF2B5EF4-FFF2-40B4-BE49-F238E27FC236}">
                <a16:creationId xmlns:a16="http://schemas.microsoft.com/office/drawing/2014/main" id="{48BAF979-54FA-4D0D-02BE-E833A5F68090}"/>
              </a:ext>
            </a:extLst>
          </p:cNvPr>
          <p:cNvSpPr txBox="1"/>
          <p:nvPr/>
        </p:nvSpPr>
        <p:spPr>
          <a:xfrm>
            <a:off x="518159" y="1508019"/>
            <a:ext cx="8055138" cy="1369606"/>
          </a:xfrm>
          <a:prstGeom prst="rect">
            <a:avLst/>
          </a:prstGeom>
          <a:noFill/>
        </p:spPr>
        <p:txBody>
          <a:bodyPr wrap="square" rtlCol="0">
            <a:spAutoFit/>
          </a:bodyPr>
          <a:lstStyle/>
          <a:p>
            <a:pPr marR="0" lvl="0" indent="-285750" fontAlgn="auto">
              <a:lnSpc>
                <a:spcPct val="100000"/>
              </a:lnSpc>
              <a:spcBef>
                <a:spcPts val="0"/>
              </a:spcBef>
              <a:spcAft>
                <a:spcPts val="0"/>
              </a:spcAft>
              <a:buClrTx/>
              <a:buSzTx/>
              <a:buFont typeface="Arial" panose="020B0604020202020204" pitchFamily="34" charset="0"/>
              <a:buChar char="•"/>
              <a:tabLst/>
              <a:defRPr/>
            </a:pPr>
            <a:r>
              <a:rPr lang="en-US">
                <a:solidFill>
                  <a:schemeClr val="accent2"/>
                </a:solidFill>
                <a:latin typeface="Avenir Book" panose="02000503020000020003" pitchFamily="2" charset="0"/>
                <a:ea typeface="+mj-ea"/>
                <a:cs typeface="+mj-cs"/>
              </a:rPr>
              <a:t>Most dataflow analyses are instances of the monotone framework.</a:t>
            </a:r>
          </a:p>
          <a:p>
            <a:pPr marR="0" lvl="0" indent="-285750" fontAlgn="auto">
              <a:lnSpc>
                <a:spcPct val="100000"/>
              </a:lnSpc>
              <a:spcBef>
                <a:spcPts val="0"/>
              </a:spcBef>
              <a:spcAft>
                <a:spcPts val="0"/>
              </a:spcAft>
              <a:buClrTx/>
              <a:buSzTx/>
              <a:buFont typeface="Arial" panose="020B0604020202020204" pitchFamily="34" charset="0"/>
              <a:buChar char="•"/>
              <a:tabLst/>
              <a:defRPr/>
            </a:pPr>
            <a:endParaRPr lang="en-US">
              <a:solidFill>
                <a:schemeClr val="accent2"/>
              </a:solidFill>
              <a:latin typeface="Avenir Book" panose="02000503020000020003" pitchFamily="2" charset="0"/>
              <a:ea typeface="+mj-ea"/>
              <a:cs typeface="+mj-cs"/>
            </a:endParaRPr>
          </a:p>
          <a:p>
            <a:pPr marR="0" lvl="0" indent="-285750" fontAlgn="auto">
              <a:lnSpc>
                <a:spcPct val="100000"/>
              </a:lnSpc>
              <a:spcBef>
                <a:spcPts val="0"/>
              </a:spcBef>
              <a:spcAft>
                <a:spcPts val="0"/>
              </a:spcAft>
              <a:buClrTx/>
              <a:buSzTx/>
              <a:buFont typeface="Arial" panose="020B0604020202020204" pitchFamily="34" charset="0"/>
              <a:buChar char="•"/>
              <a:tabLst/>
              <a:defRPr/>
            </a:pPr>
            <a:r>
              <a:rPr lang="en-GB">
                <a:solidFill>
                  <a:schemeClr val="accent2"/>
                </a:solidFill>
                <a:latin typeface="Avenir Book" panose="02000503020000020003" pitchFamily="2" charset="0"/>
                <a:ea typeface="+mj-ea"/>
                <a:cs typeface="+mj-cs"/>
              </a:rPr>
              <a:t>These are the textbook equations for backward dataflow analysis.</a:t>
            </a:r>
            <a:endParaRPr lang="en-US">
              <a:solidFill>
                <a:schemeClr val="accent2"/>
              </a:solidFill>
              <a:latin typeface="Avenir Book" panose="02000503020000020003" pitchFamily="2" charset="0"/>
              <a:ea typeface="+mj-ea"/>
              <a:cs typeface="+mj-cs"/>
            </a:endParaRPr>
          </a:p>
          <a:p>
            <a:pPr marR="0" lvl="0" indent="-285750" fontAlgn="auto">
              <a:lnSpc>
                <a:spcPct val="100000"/>
              </a:lnSpc>
              <a:spcBef>
                <a:spcPts val="0"/>
              </a:spcBef>
              <a:spcAft>
                <a:spcPts val="0"/>
              </a:spcAft>
              <a:buClrTx/>
              <a:buSzTx/>
              <a:buFont typeface="Arial" panose="020B0604020202020204" pitchFamily="34" charset="0"/>
              <a:buChar char="•"/>
              <a:tabLst/>
              <a:defRPr/>
            </a:pPr>
            <a:endParaRPr lang="en-US">
              <a:solidFill>
                <a:schemeClr val="accent2"/>
              </a:solidFill>
              <a:latin typeface="Avenir Book" panose="02000503020000020003" pitchFamily="2" charset="0"/>
              <a:ea typeface="+mj-ea"/>
              <a:cs typeface="+mj-cs"/>
            </a:endParaRPr>
          </a:p>
          <a:p>
            <a:pPr marR="0" lvl="0" indent="-285750" fontAlgn="auto">
              <a:lnSpc>
                <a:spcPct val="100000"/>
              </a:lnSpc>
              <a:spcBef>
                <a:spcPts val="0"/>
              </a:spcBef>
              <a:spcAft>
                <a:spcPts val="0"/>
              </a:spcAft>
              <a:buClrTx/>
              <a:buSzTx/>
              <a:buFont typeface="Arial" panose="020B0604020202020204" pitchFamily="34" charset="0"/>
              <a:buChar char="•"/>
              <a:tabLst/>
              <a:defRPr/>
            </a:pPr>
            <a:endParaRPr kumimoji="0" lang="en-SE" sz="1100" b="0" i="0" u="none" strike="noStrike" kern="1200" cap="none" spc="0" normalizeH="0" baseline="0" noProof="0">
              <a:ln>
                <a:noFill/>
              </a:ln>
              <a:solidFill>
                <a:prstClr val="white"/>
              </a:solidFill>
              <a:effectLst/>
              <a:uLnTx/>
              <a:uFillTx/>
              <a:latin typeface="Gulim" panose="020B0600000101010101" pitchFamily="34" charset="-127"/>
              <a:ea typeface="Gulim" panose="020B0600000101010101" pitchFamily="34" charset="-127"/>
              <a:cs typeface="Courier New" panose="02070309020205020404" pitchFamily="49" charset="0"/>
            </a:endParaRPr>
          </a:p>
        </p:txBody>
      </p:sp>
      <p:sp>
        <p:nvSpPr>
          <p:cNvPr id="14" name="Rectangle 13">
            <a:extLst>
              <a:ext uri="{FF2B5EF4-FFF2-40B4-BE49-F238E27FC236}">
                <a16:creationId xmlns:a16="http://schemas.microsoft.com/office/drawing/2014/main" id="{40C624E8-F022-E1F2-E1D2-22BA00DF7EFD}"/>
              </a:ext>
            </a:extLst>
          </p:cNvPr>
          <p:cNvSpPr/>
          <p:nvPr/>
        </p:nvSpPr>
        <p:spPr>
          <a:xfrm>
            <a:off x="1907522" y="3456077"/>
            <a:ext cx="766532" cy="38367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16" name="Rectangle 15">
            <a:extLst>
              <a:ext uri="{FF2B5EF4-FFF2-40B4-BE49-F238E27FC236}">
                <a16:creationId xmlns:a16="http://schemas.microsoft.com/office/drawing/2014/main" id="{0D598D5A-15F8-872D-F7E1-F4597A1ABF7F}"/>
              </a:ext>
            </a:extLst>
          </p:cNvPr>
          <p:cNvSpPr/>
          <p:nvPr/>
        </p:nvSpPr>
        <p:spPr>
          <a:xfrm>
            <a:off x="1096893" y="3457234"/>
            <a:ext cx="556924" cy="38367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18" name="Rectangle 17">
            <a:extLst>
              <a:ext uri="{FF2B5EF4-FFF2-40B4-BE49-F238E27FC236}">
                <a16:creationId xmlns:a16="http://schemas.microsoft.com/office/drawing/2014/main" id="{1E055E6E-50F2-B63E-2C9B-31E87C2A131D}"/>
              </a:ext>
            </a:extLst>
          </p:cNvPr>
          <p:cNvSpPr/>
          <p:nvPr/>
        </p:nvSpPr>
        <p:spPr>
          <a:xfrm>
            <a:off x="3954324" y="3456077"/>
            <a:ext cx="666119" cy="38367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22" name="Rectangle 21">
            <a:extLst>
              <a:ext uri="{FF2B5EF4-FFF2-40B4-BE49-F238E27FC236}">
                <a16:creationId xmlns:a16="http://schemas.microsoft.com/office/drawing/2014/main" id="{2EBA2C70-603F-931C-8052-0D5691659DE1}"/>
              </a:ext>
            </a:extLst>
          </p:cNvPr>
          <p:cNvSpPr/>
          <p:nvPr/>
        </p:nvSpPr>
        <p:spPr>
          <a:xfrm>
            <a:off x="2985165" y="3451012"/>
            <a:ext cx="714009" cy="38367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23" name="Rectangle 22">
            <a:extLst>
              <a:ext uri="{FF2B5EF4-FFF2-40B4-BE49-F238E27FC236}">
                <a16:creationId xmlns:a16="http://schemas.microsoft.com/office/drawing/2014/main" id="{B1C01DBC-1468-73C0-B7E5-C12710CE003A}"/>
              </a:ext>
            </a:extLst>
          </p:cNvPr>
          <p:cNvSpPr/>
          <p:nvPr/>
        </p:nvSpPr>
        <p:spPr>
          <a:xfrm>
            <a:off x="1193513" y="3941149"/>
            <a:ext cx="586911" cy="38367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24" name="Rectangle 23">
            <a:extLst>
              <a:ext uri="{FF2B5EF4-FFF2-40B4-BE49-F238E27FC236}">
                <a16:creationId xmlns:a16="http://schemas.microsoft.com/office/drawing/2014/main" id="{40AC219C-6F87-94C1-6884-4736D9DA7B5A}"/>
              </a:ext>
            </a:extLst>
          </p:cNvPr>
          <p:cNvSpPr/>
          <p:nvPr/>
        </p:nvSpPr>
        <p:spPr>
          <a:xfrm>
            <a:off x="2457371" y="4092816"/>
            <a:ext cx="586911" cy="219891"/>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26" name="Rectangle 25">
            <a:extLst>
              <a:ext uri="{FF2B5EF4-FFF2-40B4-BE49-F238E27FC236}">
                <a16:creationId xmlns:a16="http://schemas.microsoft.com/office/drawing/2014/main" id="{2B9F3B5E-C093-054C-74A5-64BE3A8E4994}"/>
              </a:ext>
            </a:extLst>
          </p:cNvPr>
          <p:cNvSpPr/>
          <p:nvPr/>
        </p:nvSpPr>
        <p:spPr>
          <a:xfrm>
            <a:off x="3088595" y="3949344"/>
            <a:ext cx="558205" cy="333025"/>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3" name="TextBox 2">
            <a:extLst>
              <a:ext uri="{FF2B5EF4-FFF2-40B4-BE49-F238E27FC236}">
                <a16:creationId xmlns:a16="http://schemas.microsoft.com/office/drawing/2014/main" id="{FAA9F55A-5B33-04EC-0816-B3E45AD9228C}"/>
              </a:ext>
            </a:extLst>
          </p:cNvPr>
          <p:cNvSpPr txBox="1"/>
          <p:nvPr/>
        </p:nvSpPr>
        <p:spPr>
          <a:xfrm>
            <a:off x="2642443" y="5810925"/>
            <a:ext cx="6667724" cy="369332"/>
          </a:xfrm>
          <a:prstGeom prst="rect">
            <a:avLst/>
          </a:prstGeom>
          <a:noFill/>
        </p:spPr>
        <p:txBody>
          <a:bodyPr wrap="square" rtlCol="0">
            <a:spAutoFit/>
          </a:bodyPr>
          <a:lstStyle/>
          <a:p>
            <a:pPr marR="0" lvl="0" fontAlgn="auto">
              <a:lnSpc>
                <a:spcPct val="100000"/>
              </a:lnSpc>
              <a:spcBef>
                <a:spcPts val="0"/>
              </a:spcBef>
              <a:spcAft>
                <a:spcPts val="0"/>
              </a:spcAft>
              <a:buClrTx/>
              <a:buSzTx/>
              <a:tabLst/>
              <a:defRPr/>
            </a:pPr>
            <a:r>
              <a:rPr lang="en-US" b="1" i="1">
                <a:solidFill>
                  <a:schemeClr val="accent1">
                    <a:lumMod val="60000"/>
                    <a:lumOff val="40000"/>
                  </a:schemeClr>
                </a:solidFill>
                <a:latin typeface="Avenir Book" panose="02000503020000020003" pitchFamily="2" charset="0"/>
                <a:ea typeface="+mj-ea"/>
                <a:cs typeface="+mj-cs"/>
              </a:rPr>
              <a:t>Each of these functions can be implemented as an attribute.</a:t>
            </a:r>
            <a:endParaRPr kumimoji="0" lang="en-SE" sz="1100" b="1" i="1" u="none" strike="noStrike" kern="1200" cap="none" spc="0" normalizeH="0" baseline="0" noProof="0">
              <a:ln>
                <a:noFill/>
              </a:ln>
              <a:solidFill>
                <a:schemeClr val="accent1">
                  <a:lumMod val="60000"/>
                  <a:lumOff val="40000"/>
                </a:schemeClr>
              </a:solidFill>
              <a:effectLst/>
              <a:uLnTx/>
              <a:uFillTx/>
              <a:latin typeface="Gulim" panose="020B0600000101010101" pitchFamily="34" charset="-127"/>
              <a:ea typeface="Gulim" panose="020B0600000101010101" pitchFamily="34" charset="-127"/>
              <a:cs typeface="Courier New" panose="02070309020205020404" pitchFamily="49" charset="0"/>
            </a:endParaRPr>
          </a:p>
        </p:txBody>
      </p:sp>
      <p:sp>
        <p:nvSpPr>
          <p:cNvPr id="7" name="TextBox 6">
            <a:extLst>
              <a:ext uri="{FF2B5EF4-FFF2-40B4-BE49-F238E27FC236}">
                <a16:creationId xmlns:a16="http://schemas.microsoft.com/office/drawing/2014/main" id="{9CFA4D31-DBC5-5AEB-DBA4-FA9F7E9A68E0}"/>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24</a:t>
            </a:fld>
            <a:endParaRPr lang="en-SE">
              <a:solidFill>
                <a:schemeClr val="bg1"/>
              </a:solidFill>
            </a:endParaRPr>
          </a:p>
        </p:txBody>
      </p:sp>
    </p:spTree>
    <p:extLst>
      <p:ext uri="{BB962C8B-B14F-4D97-AF65-F5344CB8AC3E}">
        <p14:creationId xmlns:p14="http://schemas.microsoft.com/office/powerpoint/2010/main" val="314452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P spid="10" grpId="0" animBg="1"/>
      <p:bldP spid="11" grpId="0" animBg="1"/>
      <p:bldP spid="32" grpId="0" animBg="1"/>
      <p:bldP spid="14" grpId="0" animBg="1"/>
      <p:bldP spid="16" grpId="0" animBg="1"/>
      <p:bldP spid="18" grpId="0" animBg="1"/>
      <p:bldP spid="22" grpId="0" animBg="1"/>
      <p:bldP spid="23" grpId="0" animBg="1"/>
      <p:bldP spid="24" grpId="0" animBg="1"/>
      <p:bldP spid="26"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518763" y="422040"/>
            <a:ext cx="11520286" cy="903865"/>
          </a:xfrm>
        </p:spPr>
        <p:txBody>
          <a:bodyPr>
            <a:normAutofit/>
          </a:bodyPr>
          <a:lstStyle/>
          <a:p>
            <a:r>
              <a:rPr lang="en-US" sz="3200">
                <a:latin typeface="Avenir Book" panose="02000503020000020003" pitchFamily="2" charset="0"/>
              </a:rPr>
              <a:t>Dataflow Analysis with RAGs</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8" name="TextBox 7">
            <a:extLst>
              <a:ext uri="{FF2B5EF4-FFF2-40B4-BE49-F238E27FC236}">
                <a16:creationId xmlns:a16="http://schemas.microsoft.com/office/drawing/2014/main" id="{E62DB7A2-DD1E-F111-82A4-F89309C874D0}"/>
              </a:ext>
            </a:extLst>
          </p:cNvPr>
          <p:cNvSpPr txBox="1"/>
          <p:nvPr/>
        </p:nvSpPr>
        <p:spPr>
          <a:xfrm>
            <a:off x="518159" y="1255745"/>
            <a:ext cx="10966537" cy="400110"/>
          </a:xfrm>
          <a:prstGeom prst="rect">
            <a:avLst/>
          </a:prstGeom>
          <a:noFill/>
        </p:spPr>
        <p:txBody>
          <a:bodyPr wrap="square" rtlCol="0">
            <a:spAutoFit/>
          </a:bodyPr>
          <a:lstStyle/>
          <a:p>
            <a:r>
              <a:rPr lang="en-SE" sz="2000">
                <a:solidFill>
                  <a:schemeClr val="accent2"/>
                </a:solidFill>
                <a:latin typeface="Avenir Book" panose="02000503020000020003" pitchFamily="2" charset="0"/>
                <a:ea typeface="+mj-ea"/>
                <a:cs typeface="+mj-cs"/>
              </a:rPr>
              <a:t>Let us consider the following program:</a:t>
            </a:r>
          </a:p>
        </p:txBody>
      </p:sp>
      <p:sp>
        <p:nvSpPr>
          <p:cNvPr id="46" name="Oval 45">
            <a:extLst>
              <a:ext uri="{FF2B5EF4-FFF2-40B4-BE49-F238E27FC236}">
                <a16:creationId xmlns:a16="http://schemas.microsoft.com/office/drawing/2014/main" id="{CEE4D460-FE97-97EC-F754-825165D206CF}"/>
              </a:ext>
            </a:extLst>
          </p:cNvPr>
          <p:cNvSpPr/>
          <p:nvPr/>
        </p:nvSpPr>
        <p:spPr>
          <a:xfrm>
            <a:off x="6034338" y="2811682"/>
            <a:ext cx="237885" cy="249200"/>
          </a:xfrm>
          <a:prstGeom prst="ellipse">
            <a:avLst/>
          </a:prstGeom>
          <a:solidFill>
            <a:srgbClr val="FF2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7" name="Oval 46">
            <a:extLst>
              <a:ext uri="{FF2B5EF4-FFF2-40B4-BE49-F238E27FC236}">
                <a16:creationId xmlns:a16="http://schemas.microsoft.com/office/drawing/2014/main" id="{BA335A76-ED11-800B-B575-192787899A09}"/>
              </a:ext>
            </a:extLst>
          </p:cNvPr>
          <p:cNvSpPr/>
          <p:nvPr/>
        </p:nvSpPr>
        <p:spPr>
          <a:xfrm>
            <a:off x="5708154" y="3951976"/>
            <a:ext cx="222411" cy="227723"/>
          </a:xfrm>
          <a:prstGeom prst="ellipse">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8" name="Oval 47">
            <a:extLst>
              <a:ext uri="{FF2B5EF4-FFF2-40B4-BE49-F238E27FC236}">
                <a16:creationId xmlns:a16="http://schemas.microsoft.com/office/drawing/2014/main" id="{E04DB0F4-34DC-F09F-66C6-CAD03419B51F}"/>
              </a:ext>
            </a:extLst>
          </p:cNvPr>
          <p:cNvSpPr/>
          <p:nvPr/>
        </p:nvSpPr>
        <p:spPr>
          <a:xfrm>
            <a:off x="7053204" y="4813216"/>
            <a:ext cx="223443" cy="212873"/>
          </a:xfrm>
          <a:prstGeom prst="ellipse">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Oval 48">
            <a:extLst>
              <a:ext uri="{FF2B5EF4-FFF2-40B4-BE49-F238E27FC236}">
                <a16:creationId xmlns:a16="http://schemas.microsoft.com/office/drawing/2014/main" id="{B439B31E-3298-AE16-A3EB-0F45D2C30ECC}"/>
              </a:ext>
            </a:extLst>
          </p:cNvPr>
          <p:cNvSpPr/>
          <p:nvPr/>
        </p:nvSpPr>
        <p:spPr>
          <a:xfrm>
            <a:off x="10728600" y="4702057"/>
            <a:ext cx="248416" cy="218460"/>
          </a:xfrm>
          <a:prstGeom prst="ellipse">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2" name="Curved Connector 51">
            <a:extLst>
              <a:ext uri="{FF2B5EF4-FFF2-40B4-BE49-F238E27FC236}">
                <a16:creationId xmlns:a16="http://schemas.microsoft.com/office/drawing/2014/main" id="{932F3D7B-62A6-4773-7197-1B743D3DDBC3}"/>
              </a:ext>
            </a:extLst>
          </p:cNvPr>
          <p:cNvCxnSpPr>
            <a:cxnSpLocks/>
            <a:stCxn id="46" idx="6"/>
            <a:endCxn id="47" idx="2"/>
          </p:cNvCxnSpPr>
          <p:nvPr/>
        </p:nvCxnSpPr>
        <p:spPr>
          <a:xfrm flipH="1">
            <a:off x="5708154" y="2936282"/>
            <a:ext cx="564069" cy="1129556"/>
          </a:xfrm>
          <a:prstGeom prst="curvedConnector5">
            <a:avLst>
              <a:gd name="adj1" fmla="val -40527"/>
              <a:gd name="adj2" fmla="val 50475"/>
              <a:gd name="adj3" fmla="val 1405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2C6279D3-B648-BB0F-ED4D-FF96A584AEB3}"/>
              </a:ext>
            </a:extLst>
          </p:cNvPr>
          <p:cNvCxnSpPr>
            <a:cxnSpLocks/>
            <a:stCxn id="37" idx="6"/>
            <a:endCxn id="48" idx="2"/>
          </p:cNvCxnSpPr>
          <p:nvPr/>
        </p:nvCxnSpPr>
        <p:spPr>
          <a:xfrm>
            <a:off x="6279091" y="4073058"/>
            <a:ext cx="774113" cy="846595"/>
          </a:xfrm>
          <a:prstGeom prst="curvedConnector3">
            <a:avLst>
              <a:gd name="adj1" fmla="val 1468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89EC1289-5D37-6B73-BC1B-9FC6DB445C58}"/>
              </a:ext>
            </a:extLst>
          </p:cNvPr>
          <p:cNvCxnSpPr>
            <a:cxnSpLocks/>
            <a:stCxn id="47" idx="6"/>
            <a:endCxn id="37" idx="2"/>
          </p:cNvCxnSpPr>
          <p:nvPr/>
        </p:nvCxnSpPr>
        <p:spPr>
          <a:xfrm>
            <a:off x="5930565" y="4065838"/>
            <a:ext cx="126115" cy="722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DF8B7D3-D200-1238-EAF6-A6823D45B3F3}"/>
              </a:ext>
            </a:extLst>
          </p:cNvPr>
          <p:cNvSpPr txBox="1"/>
          <p:nvPr/>
        </p:nvSpPr>
        <p:spPr>
          <a:xfrm>
            <a:off x="5539077" y="3029937"/>
            <a:ext cx="358528"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in</a:t>
            </a:r>
            <a:endParaRPr lang="en-SE" sz="1400">
              <a:latin typeface="Calibri" panose="020F0502020204030204" pitchFamily="34" charset="0"/>
              <a:cs typeface="Calibri" panose="020F0502020204030204" pitchFamily="34" charset="0"/>
            </a:endParaRPr>
          </a:p>
        </p:txBody>
      </p:sp>
      <p:sp>
        <p:nvSpPr>
          <p:cNvPr id="61" name="Oval 60">
            <a:extLst>
              <a:ext uri="{FF2B5EF4-FFF2-40B4-BE49-F238E27FC236}">
                <a16:creationId xmlns:a16="http://schemas.microsoft.com/office/drawing/2014/main" id="{0FA6B7EC-7790-91E6-4B39-D4526CB34751}"/>
              </a:ext>
            </a:extLst>
          </p:cNvPr>
          <p:cNvSpPr/>
          <p:nvPr/>
        </p:nvSpPr>
        <p:spPr>
          <a:xfrm>
            <a:off x="8688471" y="4722646"/>
            <a:ext cx="222411" cy="216724"/>
          </a:xfrm>
          <a:prstGeom prst="ellipse">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62" name="Curved Connector 61">
            <a:extLst>
              <a:ext uri="{FF2B5EF4-FFF2-40B4-BE49-F238E27FC236}">
                <a16:creationId xmlns:a16="http://schemas.microsoft.com/office/drawing/2014/main" id="{F4E7ED54-131C-D4C6-159B-3355C51F2357}"/>
              </a:ext>
            </a:extLst>
          </p:cNvPr>
          <p:cNvCxnSpPr>
            <a:cxnSpLocks/>
            <a:endCxn id="38" idx="2"/>
          </p:cNvCxnSpPr>
          <p:nvPr/>
        </p:nvCxnSpPr>
        <p:spPr>
          <a:xfrm flipV="1">
            <a:off x="7300828" y="4919652"/>
            <a:ext cx="181598" cy="527"/>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838DFB5C-0F42-FBAD-691F-6C15DD318B9F}"/>
              </a:ext>
            </a:extLst>
          </p:cNvPr>
          <p:cNvCxnSpPr>
            <a:cxnSpLocks/>
            <a:stCxn id="61" idx="6"/>
            <a:endCxn id="39" idx="2"/>
          </p:cNvCxnSpPr>
          <p:nvPr/>
        </p:nvCxnSpPr>
        <p:spPr>
          <a:xfrm>
            <a:off x="8910882" y="4831008"/>
            <a:ext cx="249413" cy="5499"/>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0E7C7C8-66B1-3FA1-C740-235FEE6A96EE}"/>
              </a:ext>
            </a:extLst>
          </p:cNvPr>
          <p:cNvSpPr txBox="1"/>
          <p:nvPr/>
        </p:nvSpPr>
        <p:spPr>
          <a:xfrm>
            <a:off x="460544" y="5952797"/>
            <a:ext cx="7381814" cy="400110"/>
          </a:xfrm>
          <a:prstGeom prst="rect">
            <a:avLst/>
          </a:prstGeom>
          <a:noFill/>
        </p:spPr>
        <p:txBody>
          <a:bodyPr wrap="square" rtlCol="0">
            <a:spAutoFit/>
          </a:bodyPr>
          <a:lstStyle/>
          <a:p>
            <a:r>
              <a:rPr lang="en-SE" sz="2000">
                <a:solidFill>
                  <a:schemeClr val="accent2"/>
                </a:solidFill>
                <a:latin typeface="Avenir Book" panose="02000503020000020003" pitchFamily="2" charset="0"/>
                <a:ea typeface="+mj-ea"/>
                <a:cs typeface="+mj-cs"/>
              </a:rPr>
              <a:t>To compute </a:t>
            </a:r>
            <a:r>
              <a:rPr lang="en-SE" sz="2000" b="1" i="1">
                <a:solidFill>
                  <a:schemeClr val="accent2"/>
                </a:solidFill>
                <a:latin typeface="Avenir Book" panose="02000503020000020003" pitchFamily="2" charset="0"/>
                <a:ea typeface="+mj-ea"/>
                <a:cs typeface="+mj-cs"/>
              </a:rPr>
              <a:t>in </a:t>
            </a:r>
            <a:r>
              <a:rPr lang="en-SE" sz="2000" i="1">
                <a:solidFill>
                  <a:schemeClr val="accent2"/>
                </a:solidFill>
                <a:latin typeface="Avenir Book" panose="02000503020000020003" pitchFamily="2" charset="0"/>
                <a:ea typeface="+mj-ea"/>
                <a:cs typeface="+mj-cs"/>
              </a:rPr>
              <a:t>and </a:t>
            </a:r>
            <a:r>
              <a:rPr lang="en-SE" sz="2000" b="1" i="1">
                <a:solidFill>
                  <a:schemeClr val="accent2"/>
                </a:solidFill>
                <a:latin typeface="Avenir Book" panose="02000503020000020003" pitchFamily="2" charset="0"/>
                <a:ea typeface="+mj-ea"/>
                <a:cs typeface="+mj-cs"/>
              </a:rPr>
              <a:t>out </a:t>
            </a:r>
            <a:r>
              <a:rPr lang="en-SE" sz="2000" i="1">
                <a:solidFill>
                  <a:schemeClr val="accent2"/>
                </a:solidFill>
                <a:latin typeface="Avenir Book" panose="02000503020000020003" pitchFamily="2" charset="0"/>
                <a:ea typeface="+mj-ea"/>
                <a:cs typeface="+mj-cs"/>
              </a:rPr>
              <a:t>we have to compute a fixpoint! How ?!  </a:t>
            </a:r>
            <a:endParaRPr lang="en-SE" sz="2000" b="1" i="1">
              <a:solidFill>
                <a:srgbClr val="178DAD"/>
              </a:solidFill>
              <a:latin typeface="Avenir Book" panose="02000503020000020003" pitchFamily="2" charset="0"/>
              <a:ea typeface="+mj-ea"/>
              <a:cs typeface="+mj-cs"/>
            </a:endParaRPr>
          </a:p>
        </p:txBody>
      </p:sp>
      <p:sp>
        <p:nvSpPr>
          <p:cNvPr id="34" name="TextBox 33">
            <a:extLst>
              <a:ext uri="{FF2B5EF4-FFF2-40B4-BE49-F238E27FC236}">
                <a16:creationId xmlns:a16="http://schemas.microsoft.com/office/drawing/2014/main" id="{CD033BFF-2DD3-F1FD-50DE-921EEBE87435}"/>
              </a:ext>
            </a:extLst>
          </p:cNvPr>
          <p:cNvSpPr txBox="1"/>
          <p:nvPr/>
        </p:nvSpPr>
        <p:spPr>
          <a:xfrm>
            <a:off x="5920018" y="3013542"/>
            <a:ext cx="469341"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out</a:t>
            </a:r>
            <a:endParaRPr lang="en-SE" sz="1400">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D8B47ACF-14B0-A3A9-0220-42768A485D62}"/>
              </a:ext>
            </a:extLst>
          </p:cNvPr>
          <p:cNvSpPr/>
          <p:nvPr/>
        </p:nvSpPr>
        <p:spPr>
          <a:xfrm>
            <a:off x="5613262" y="2813695"/>
            <a:ext cx="237885" cy="249200"/>
          </a:xfrm>
          <a:prstGeom prst="ellipse">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7" name="Oval 36">
            <a:extLst>
              <a:ext uri="{FF2B5EF4-FFF2-40B4-BE49-F238E27FC236}">
                <a16:creationId xmlns:a16="http://schemas.microsoft.com/office/drawing/2014/main" id="{2509D3A4-D336-BEF4-2680-8F353F5DC292}"/>
              </a:ext>
            </a:extLst>
          </p:cNvPr>
          <p:cNvSpPr/>
          <p:nvPr/>
        </p:nvSpPr>
        <p:spPr>
          <a:xfrm>
            <a:off x="6056680" y="3959196"/>
            <a:ext cx="222411" cy="227723"/>
          </a:xfrm>
          <a:prstGeom prst="ellipse">
            <a:avLst/>
          </a:prstGeom>
          <a:solidFill>
            <a:srgbClr val="FF2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8" name="Oval 37">
            <a:extLst>
              <a:ext uri="{FF2B5EF4-FFF2-40B4-BE49-F238E27FC236}">
                <a16:creationId xmlns:a16="http://schemas.microsoft.com/office/drawing/2014/main" id="{EE022058-9AF5-6243-BD44-67B8D86DAD04}"/>
              </a:ext>
            </a:extLst>
          </p:cNvPr>
          <p:cNvSpPr/>
          <p:nvPr/>
        </p:nvSpPr>
        <p:spPr>
          <a:xfrm>
            <a:off x="7482426" y="4805790"/>
            <a:ext cx="222411" cy="227723"/>
          </a:xfrm>
          <a:prstGeom prst="ellipse">
            <a:avLst/>
          </a:prstGeom>
          <a:solidFill>
            <a:srgbClr val="FF2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9" name="Oval 38">
            <a:extLst>
              <a:ext uri="{FF2B5EF4-FFF2-40B4-BE49-F238E27FC236}">
                <a16:creationId xmlns:a16="http://schemas.microsoft.com/office/drawing/2014/main" id="{CD99A949-DC57-567D-8837-E5E3CF11A964}"/>
              </a:ext>
            </a:extLst>
          </p:cNvPr>
          <p:cNvSpPr/>
          <p:nvPr/>
        </p:nvSpPr>
        <p:spPr>
          <a:xfrm>
            <a:off x="9160295" y="4722645"/>
            <a:ext cx="222411" cy="227723"/>
          </a:xfrm>
          <a:prstGeom prst="ellipse">
            <a:avLst/>
          </a:prstGeom>
          <a:solidFill>
            <a:srgbClr val="FF2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0" name="Oval 39">
            <a:extLst>
              <a:ext uri="{FF2B5EF4-FFF2-40B4-BE49-F238E27FC236}">
                <a16:creationId xmlns:a16="http://schemas.microsoft.com/office/drawing/2014/main" id="{CF280D0B-58D7-C9AF-8406-7C6EEE643549}"/>
              </a:ext>
            </a:extLst>
          </p:cNvPr>
          <p:cNvSpPr/>
          <p:nvPr/>
        </p:nvSpPr>
        <p:spPr>
          <a:xfrm>
            <a:off x="11119782" y="4703792"/>
            <a:ext cx="222411" cy="227723"/>
          </a:xfrm>
          <a:prstGeom prst="ellipse">
            <a:avLst/>
          </a:prstGeom>
          <a:solidFill>
            <a:srgbClr val="FF2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41" name="Curved Connector 40">
            <a:extLst>
              <a:ext uri="{FF2B5EF4-FFF2-40B4-BE49-F238E27FC236}">
                <a16:creationId xmlns:a16="http://schemas.microsoft.com/office/drawing/2014/main" id="{D4957D7E-487E-3880-032C-16E0477834DA}"/>
              </a:ext>
            </a:extLst>
          </p:cNvPr>
          <p:cNvCxnSpPr>
            <a:cxnSpLocks/>
            <a:stCxn id="36" idx="6"/>
            <a:endCxn id="46" idx="2"/>
          </p:cNvCxnSpPr>
          <p:nvPr/>
        </p:nvCxnSpPr>
        <p:spPr>
          <a:xfrm flipV="1">
            <a:off x="5851147" y="2936282"/>
            <a:ext cx="183191" cy="2013"/>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8FF774BF-6133-7E44-5B92-C741F410964C}"/>
              </a:ext>
            </a:extLst>
          </p:cNvPr>
          <p:cNvCxnSpPr>
            <a:cxnSpLocks/>
            <a:stCxn id="38" idx="6"/>
            <a:endCxn id="61" idx="2"/>
          </p:cNvCxnSpPr>
          <p:nvPr/>
        </p:nvCxnSpPr>
        <p:spPr>
          <a:xfrm flipV="1">
            <a:off x="7704837" y="4831008"/>
            <a:ext cx="983634" cy="88644"/>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353D6F3D-1F60-BBA2-CCDB-D46A82B94BFE}"/>
              </a:ext>
            </a:extLst>
          </p:cNvPr>
          <p:cNvCxnSpPr>
            <a:cxnSpLocks/>
            <a:stCxn id="39" idx="6"/>
            <a:endCxn id="49" idx="2"/>
          </p:cNvCxnSpPr>
          <p:nvPr/>
        </p:nvCxnSpPr>
        <p:spPr>
          <a:xfrm flipV="1">
            <a:off x="9382706" y="4811287"/>
            <a:ext cx="1345894" cy="2522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a:extLst>
              <a:ext uri="{FF2B5EF4-FFF2-40B4-BE49-F238E27FC236}">
                <a16:creationId xmlns:a16="http://schemas.microsoft.com/office/drawing/2014/main" id="{FD9E3F94-7680-1028-EF49-7A3C1D875D25}"/>
              </a:ext>
            </a:extLst>
          </p:cNvPr>
          <p:cNvCxnSpPr>
            <a:cxnSpLocks/>
            <a:stCxn id="49" idx="6"/>
            <a:endCxn id="40" idx="2"/>
          </p:cNvCxnSpPr>
          <p:nvPr/>
        </p:nvCxnSpPr>
        <p:spPr>
          <a:xfrm>
            <a:off x="10977016" y="4811287"/>
            <a:ext cx="142766" cy="6367"/>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9E6A144-1375-D9B7-FEF3-3D6CF683DE95}"/>
              </a:ext>
            </a:extLst>
          </p:cNvPr>
          <p:cNvCxnSpPr>
            <a:cxnSpLocks/>
            <a:stCxn id="40" idx="4"/>
            <a:endCxn id="47" idx="4"/>
          </p:cNvCxnSpPr>
          <p:nvPr/>
        </p:nvCxnSpPr>
        <p:spPr>
          <a:xfrm rot="5400000" flipH="1">
            <a:off x="8149266" y="1849793"/>
            <a:ext cx="751816" cy="5411628"/>
          </a:xfrm>
          <a:prstGeom prst="curvedConnector3">
            <a:avLst>
              <a:gd name="adj1" fmla="val -10313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30CA680-67F2-F43A-03DC-C9EAC8A86E4A}"/>
              </a:ext>
            </a:extLst>
          </p:cNvPr>
          <p:cNvSpPr txBox="1"/>
          <p:nvPr/>
        </p:nvSpPr>
        <p:spPr>
          <a:xfrm>
            <a:off x="5371607" y="4187594"/>
            <a:ext cx="358528"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in</a:t>
            </a:r>
            <a:endParaRPr lang="en-SE" sz="1400">
              <a:latin typeface="Calibri" panose="020F0502020204030204" pitchFamily="34" charset="0"/>
              <a:cs typeface="Calibri" panose="020F0502020204030204" pitchFamily="34" charset="0"/>
            </a:endParaRPr>
          </a:p>
        </p:txBody>
      </p:sp>
      <p:sp>
        <p:nvSpPr>
          <p:cNvPr id="99" name="TextBox 98">
            <a:extLst>
              <a:ext uri="{FF2B5EF4-FFF2-40B4-BE49-F238E27FC236}">
                <a16:creationId xmlns:a16="http://schemas.microsoft.com/office/drawing/2014/main" id="{E8D4FA10-EF60-3920-C1B0-596BDA922312}"/>
              </a:ext>
            </a:extLst>
          </p:cNvPr>
          <p:cNvSpPr txBox="1"/>
          <p:nvPr/>
        </p:nvSpPr>
        <p:spPr>
          <a:xfrm>
            <a:off x="5892766" y="4186619"/>
            <a:ext cx="469341"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out</a:t>
            </a:r>
            <a:endParaRPr lang="en-SE" sz="1400">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373B75C5-CCF8-B4AD-64C9-DF2F9F63AAAD}"/>
              </a:ext>
            </a:extLst>
          </p:cNvPr>
          <p:cNvSpPr txBox="1"/>
          <p:nvPr/>
        </p:nvSpPr>
        <p:spPr>
          <a:xfrm>
            <a:off x="6984259" y="4946815"/>
            <a:ext cx="358528"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in</a:t>
            </a:r>
            <a:endParaRPr lang="en-SE" sz="1400">
              <a:latin typeface="Calibri" panose="020F0502020204030204" pitchFamily="34" charset="0"/>
              <a:cs typeface="Calibri" panose="020F0502020204030204" pitchFamily="34" charset="0"/>
            </a:endParaRPr>
          </a:p>
        </p:txBody>
      </p:sp>
      <p:sp>
        <p:nvSpPr>
          <p:cNvPr id="101" name="TextBox 100">
            <a:extLst>
              <a:ext uri="{FF2B5EF4-FFF2-40B4-BE49-F238E27FC236}">
                <a16:creationId xmlns:a16="http://schemas.microsoft.com/office/drawing/2014/main" id="{C48EA0D2-31F4-03CD-CAD0-AA572A217AFB}"/>
              </a:ext>
            </a:extLst>
          </p:cNvPr>
          <p:cNvSpPr txBox="1"/>
          <p:nvPr/>
        </p:nvSpPr>
        <p:spPr>
          <a:xfrm>
            <a:off x="7373016" y="4963506"/>
            <a:ext cx="469341"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out</a:t>
            </a:r>
            <a:endParaRPr lang="en-SE" sz="1400">
              <a:latin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4A17A65A-1F97-351E-0C27-BA4A6185F64D}"/>
              </a:ext>
            </a:extLst>
          </p:cNvPr>
          <p:cNvSpPr txBox="1"/>
          <p:nvPr/>
        </p:nvSpPr>
        <p:spPr>
          <a:xfrm>
            <a:off x="8565097" y="4953816"/>
            <a:ext cx="358528"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in</a:t>
            </a:r>
            <a:endParaRPr lang="en-SE" sz="1400">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B487ED0C-8D80-B001-F65B-E0CB06714D93}"/>
              </a:ext>
            </a:extLst>
          </p:cNvPr>
          <p:cNvSpPr txBox="1"/>
          <p:nvPr/>
        </p:nvSpPr>
        <p:spPr>
          <a:xfrm>
            <a:off x="8998333" y="4976219"/>
            <a:ext cx="469341"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out</a:t>
            </a:r>
            <a:endParaRPr lang="en-SE" sz="1400">
              <a:latin typeface="Calibri" panose="020F0502020204030204" pitchFamily="34" charset="0"/>
              <a:cs typeface="Calibri" panose="020F0502020204030204" pitchFamily="34" charset="0"/>
            </a:endParaRPr>
          </a:p>
        </p:txBody>
      </p:sp>
      <p:sp>
        <p:nvSpPr>
          <p:cNvPr id="108" name="TextBox 107">
            <a:extLst>
              <a:ext uri="{FF2B5EF4-FFF2-40B4-BE49-F238E27FC236}">
                <a16:creationId xmlns:a16="http://schemas.microsoft.com/office/drawing/2014/main" id="{23DB9D3F-60B8-6341-4098-CE2F5271496A}"/>
              </a:ext>
            </a:extLst>
          </p:cNvPr>
          <p:cNvSpPr txBox="1"/>
          <p:nvPr/>
        </p:nvSpPr>
        <p:spPr>
          <a:xfrm>
            <a:off x="10541483" y="4851568"/>
            <a:ext cx="358528"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in</a:t>
            </a:r>
            <a:endParaRPr lang="en-SE" sz="1400">
              <a:latin typeface="Calibri" panose="020F0502020204030204" pitchFamily="34" charset="0"/>
              <a:cs typeface="Calibri" panose="020F0502020204030204" pitchFamily="34" charset="0"/>
            </a:endParaRPr>
          </a:p>
        </p:txBody>
      </p:sp>
      <p:sp>
        <p:nvSpPr>
          <p:cNvPr id="109" name="TextBox 108">
            <a:extLst>
              <a:ext uri="{FF2B5EF4-FFF2-40B4-BE49-F238E27FC236}">
                <a16:creationId xmlns:a16="http://schemas.microsoft.com/office/drawing/2014/main" id="{9EE74FE7-4F46-37A3-4086-E743960A3A64}"/>
              </a:ext>
            </a:extLst>
          </p:cNvPr>
          <p:cNvSpPr txBox="1"/>
          <p:nvPr/>
        </p:nvSpPr>
        <p:spPr>
          <a:xfrm>
            <a:off x="11177672" y="4866232"/>
            <a:ext cx="469341"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out</a:t>
            </a:r>
            <a:endParaRPr lang="en-SE" sz="1400">
              <a:latin typeface="Calibri" panose="020F0502020204030204" pitchFamily="34" charset="0"/>
              <a:cs typeface="Calibri" panose="020F0502020204030204" pitchFamily="34" charset="0"/>
            </a:endParaRPr>
          </a:p>
        </p:txBody>
      </p:sp>
      <p:grpSp>
        <p:nvGrpSpPr>
          <p:cNvPr id="84" name="Group 83">
            <a:extLst>
              <a:ext uri="{FF2B5EF4-FFF2-40B4-BE49-F238E27FC236}">
                <a16:creationId xmlns:a16="http://schemas.microsoft.com/office/drawing/2014/main" id="{29B0AB4D-021D-E1BE-06AF-4CF10B35FA98}"/>
              </a:ext>
            </a:extLst>
          </p:cNvPr>
          <p:cNvGrpSpPr/>
          <p:nvPr/>
        </p:nvGrpSpPr>
        <p:grpSpPr>
          <a:xfrm>
            <a:off x="3943171" y="1403712"/>
            <a:ext cx="7730670" cy="3281996"/>
            <a:chOff x="5343228" y="1746035"/>
            <a:chExt cx="6216669" cy="2571587"/>
          </a:xfrm>
        </p:grpSpPr>
        <p:sp>
          <p:nvSpPr>
            <p:cNvPr id="86" name="Rounded Rectangle 85">
              <a:extLst>
                <a:ext uri="{FF2B5EF4-FFF2-40B4-BE49-F238E27FC236}">
                  <a16:creationId xmlns:a16="http://schemas.microsoft.com/office/drawing/2014/main" id="{791D7932-1726-DED0-2FEA-0EA55B13142C}"/>
                </a:ext>
              </a:extLst>
            </p:cNvPr>
            <p:cNvSpPr/>
            <p:nvPr/>
          </p:nvSpPr>
          <p:spPr>
            <a:xfrm>
              <a:off x="8374272" y="1746035"/>
              <a:ext cx="610452"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fib</a:t>
              </a:r>
              <a:endParaRPr kumimoji="0" lang="en-SE"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endParaRPr>
            </a:p>
          </p:txBody>
        </p:sp>
        <p:sp>
          <p:nvSpPr>
            <p:cNvPr id="87" name="Rounded Rectangle 86">
              <a:extLst>
                <a:ext uri="{FF2B5EF4-FFF2-40B4-BE49-F238E27FC236}">
                  <a16:creationId xmlns:a16="http://schemas.microsoft.com/office/drawing/2014/main" id="{F7C46AFD-07C9-93AB-A3E5-365FF600A9E6}"/>
                </a:ext>
              </a:extLst>
            </p:cNvPr>
            <p:cNvSpPr/>
            <p:nvPr/>
          </p:nvSpPr>
          <p:spPr>
            <a:xfrm>
              <a:off x="5343228" y="2469455"/>
              <a:ext cx="1046142" cy="364264"/>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int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a</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1</a:t>
              </a:r>
              <a:endParaRPr kumimoji="0" lang="en-SE"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endParaRPr>
            </a:p>
          </p:txBody>
        </p:sp>
        <p:sp>
          <p:nvSpPr>
            <p:cNvPr id="88" name="Rounded Rectangle 87">
              <a:extLst>
                <a:ext uri="{FF2B5EF4-FFF2-40B4-BE49-F238E27FC236}">
                  <a16:creationId xmlns:a16="http://schemas.microsoft.com/office/drawing/2014/main" id="{DFB55D3A-B10F-2D22-CF73-9A0969ECC79C}"/>
                </a:ext>
              </a:extLst>
            </p:cNvPr>
            <p:cNvSpPr/>
            <p:nvPr/>
          </p:nvSpPr>
          <p:spPr>
            <a:xfrm>
              <a:off x="7760625" y="2465752"/>
              <a:ext cx="854674"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A726A4"/>
                  </a:solidFill>
                  <a:effectLst/>
                  <a:uLnTx/>
                  <a:uFillTx/>
                  <a:latin typeface="Courier New" panose="02070309020205020404" pitchFamily="49" charset="0"/>
                  <a:ea typeface="+mn-ea"/>
                  <a:cs typeface="Courier New" panose="02070309020205020404" pitchFamily="49" charset="0"/>
                </a:rPr>
                <a:t>while</a:t>
              </a:r>
              <a:endParaRPr kumimoji="0" lang="en-SE" sz="1100" b="1" i="0" u="none" strike="noStrike" kern="1200" cap="none" spc="0" normalizeH="0" baseline="0" noProof="0">
                <a:ln>
                  <a:noFill/>
                </a:ln>
                <a:solidFill>
                  <a:srgbClr val="A726A4"/>
                </a:solidFill>
                <a:effectLst/>
                <a:uLnTx/>
                <a:uFillTx/>
                <a:latin typeface="Courier New" panose="02070309020205020404" pitchFamily="49" charset="0"/>
                <a:ea typeface="+mn-ea"/>
                <a:cs typeface="Courier New" panose="02070309020205020404" pitchFamily="49" charset="0"/>
              </a:endParaRPr>
            </a:p>
          </p:txBody>
        </p:sp>
        <p:sp>
          <p:nvSpPr>
            <p:cNvPr id="90" name="Rounded Rectangle 89">
              <a:extLst>
                <a:ext uri="{FF2B5EF4-FFF2-40B4-BE49-F238E27FC236}">
                  <a16:creationId xmlns:a16="http://schemas.microsoft.com/office/drawing/2014/main" id="{4AE7E54F-7D54-EF8B-4E0C-B9BA14A0FA2A}"/>
                </a:ext>
              </a:extLst>
            </p:cNvPr>
            <p:cNvSpPr/>
            <p:nvPr/>
          </p:nvSpPr>
          <p:spPr>
            <a:xfrm>
              <a:off x="6716296" y="3307706"/>
              <a:ext cx="925999" cy="364264"/>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n</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&gt;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0</a:t>
              </a:r>
              <a:endParaRPr kumimoji="0" lang="en-SE"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endParaRPr>
            </a:p>
          </p:txBody>
        </p:sp>
        <p:sp>
          <p:nvSpPr>
            <p:cNvPr id="91" name="Rounded Rectangle 90">
              <a:extLst>
                <a:ext uri="{FF2B5EF4-FFF2-40B4-BE49-F238E27FC236}">
                  <a16:creationId xmlns:a16="http://schemas.microsoft.com/office/drawing/2014/main" id="{9EC40541-41BF-FC14-4ACE-E92A2DE831C5}"/>
                </a:ext>
              </a:extLst>
            </p:cNvPr>
            <p:cNvSpPr/>
            <p:nvPr/>
          </p:nvSpPr>
          <p:spPr>
            <a:xfrm>
              <a:off x="9070856" y="3949832"/>
              <a:ext cx="703160" cy="364264"/>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a</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b</a:t>
              </a:r>
              <a:endParaRPr kumimoji="0" lang="en-SE"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endParaRPr>
            </a:p>
          </p:txBody>
        </p:sp>
        <p:sp>
          <p:nvSpPr>
            <p:cNvPr id="93" name="Rounded Rectangle 92">
              <a:extLst>
                <a:ext uri="{FF2B5EF4-FFF2-40B4-BE49-F238E27FC236}">
                  <a16:creationId xmlns:a16="http://schemas.microsoft.com/office/drawing/2014/main" id="{DB3D1D93-B4D6-3D6F-B16C-63575BA4C3C6}"/>
                </a:ext>
              </a:extLst>
            </p:cNvPr>
            <p:cNvSpPr/>
            <p:nvPr/>
          </p:nvSpPr>
          <p:spPr>
            <a:xfrm>
              <a:off x="7393144" y="3953358"/>
              <a:ext cx="1153810" cy="364264"/>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int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tmp</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a</a:t>
              </a:r>
              <a:endParaRPr kumimoji="0" lang="en-SE"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endParaRPr>
            </a:p>
          </p:txBody>
        </p:sp>
        <p:sp>
          <p:nvSpPr>
            <p:cNvPr id="94" name="Rounded Rectangle 93">
              <a:extLst>
                <a:ext uri="{FF2B5EF4-FFF2-40B4-BE49-F238E27FC236}">
                  <a16:creationId xmlns:a16="http://schemas.microsoft.com/office/drawing/2014/main" id="{A5D83E81-4E42-7606-B2CB-F50825935F63}"/>
                </a:ext>
              </a:extLst>
            </p:cNvPr>
            <p:cNvSpPr/>
            <p:nvPr/>
          </p:nvSpPr>
          <p:spPr>
            <a:xfrm>
              <a:off x="10338992" y="3952591"/>
              <a:ext cx="1153809" cy="364264"/>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a</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tmp</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b</a:t>
              </a:r>
              <a:endParaRPr kumimoji="0" lang="en-SE"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endParaRPr>
            </a:p>
          </p:txBody>
        </p:sp>
        <p:sp>
          <p:nvSpPr>
            <p:cNvPr id="95" name="Rounded Rectangle 94">
              <a:extLst>
                <a:ext uri="{FF2B5EF4-FFF2-40B4-BE49-F238E27FC236}">
                  <a16:creationId xmlns:a16="http://schemas.microsoft.com/office/drawing/2014/main" id="{3795D873-0494-5A80-CE1A-7B718B2463B0}"/>
                </a:ext>
              </a:extLst>
            </p:cNvPr>
            <p:cNvSpPr/>
            <p:nvPr/>
          </p:nvSpPr>
          <p:spPr>
            <a:xfrm>
              <a:off x="10633897" y="2467275"/>
              <a:ext cx="926000"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srgbClr val="E16C75"/>
                  </a:solidFill>
                  <a:latin typeface="Courier New" panose="02070309020205020404" pitchFamily="49" charset="0"/>
                  <a:cs typeface="Courier New" panose="02070309020205020404" pitchFamily="49" charset="0"/>
                </a:rPr>
                <a:t>...</a:t>
              </a:r>
              <a:endParaRPr kumimoji="0" lang="en-SE"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endParaRPr>
            </a:p>
          </p:txBody>
        </p:sp>
        <p:sp>
          <p:nvSpPr>
            <p:cNvPr id="96" name="Rounded Rectangle 95">
              <a:extLst>
                <a:ext uri="{FF2B5EF4-FFF2-40B4-BE49-F238E27FC236}">
                  <a16:creationId xmlns:a16="http://schemas.microsoft.com/office/drawing/2014/main" id="{3B5E48CF-4B16-7957-24EE-1A7F8EE91744}"/>
                </a:ext>
              </a:extLst>
            </p:cNvPr>
            <p:cNvSpPr/>
            <p:nvPr/>
          </p:nvSpPr>
          <p:spPr>
            <a:xfrm>
              <a:off x="6558523" y="2468417"/>
              <a:ext cx="984190" cy="364264"/>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int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b</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1 </a:t>
              </a:r>
              <a:endParaRPr kumimoji="0" lang="en-SE"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endParaRPr>
            </a:p>
          </p:txBody>
        </p:sp>
        <p:cxnSp>
          <p:nvCxnSpPr>
            <p:cNvPr id="97" name="Elbow Connector 96">
              <a:extLst>
                <a:ext uri="{FF2B5EF4-FFF2-40B4-BE49-F238E27FC236}">
                  <a16:creationId xmlns:a16="http://schemas.microsoft.com/office/drawing/2014/main" id="{B351B477-413A-B71F-3F64-C483E7B6C7A9}"/>
                </a:ext>
              </a:extLst>
            </p:cNvPr>
            <p:cNvCxnSpPr>
              <a:cxnSpLocks/>
              <a:stCxn id="86" idx="2"/>
              <a:endCxn id="87" idx="0"/>
            </p:cNvCxnSpPr>
            <p:nvPr/>
          </p:nvCxnSpPr>
          <p:spPr>
            <a:xfrm rot="5400000">
              <a:off x="7093321" y="883278"/>
              <a:ext cx="359156" cy="28131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a:extLst>
                <a:ext uri="{FF2B5EF4-FFF2-40B4-BE49-F238E27FC236}">
                  <a16:creationId xmlns:a16="http://schemas.microsoft.com/office/drawing/2014/main" id="{06EB2236-6B55-EB7A-2FDB-1E8E720395DB}"/>
                </a:ext>
              </a:extLst>
            </p:cNvPr>
            <p:cNvCxnSpPr>
              <a:cxnSpLocks/>
              <a:stCxn id="86" idx="2"/>
              <a:endCxn id="96" idx="0"/>
            </p:cNvCxnSpPr>
            <p:nvPr/>
          </p:nvCxnSpPr>
          <p:spPr>
            <a:xfrm rot="5400000">
              <a:off x="7685999" y="1474918"/>
              <a:ext cx="358118" cy="162888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6CFA974B-C6FE-053B-2DAA-A9AA9FF0BCE6}"/>
                </a:ext>
              </a:extLst>
            </p:cNvPr>
            <p:cNvCxnSpPr>
              <a:cxnSpLocks/>
              <a:stCxn id="86" idx="2"/>
              <a:endCxn id="88" idx="0"/>
            </p:cNvCxnSpPr>
            <p:nvPr/>
          </p:nvCxnSpPr>
          <p:spPr>
            <a:xfrm rot="5400000">
              <a:off x="8256004" y="2042257"/>
              <a:ext cx="355453" cy="49153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a:extLst>
                <a:ext uri="{FF2B5EF4-FFF2-40B4-BE49-F238E27FC236}">
                  <a16:creationId xmlns:a16="http://schemas.microsoft.com/office/drawing/2014/main" id="{7E878045-9244-DA85-2A95-D0A77BF37516}"/>
                </a:ext>
              </a:extLst>
            </p:cNvPr>
            <p:cNvCxnSpPr>
              <a:cxnSpLocks/>
              <a:stCxn id="86" idx="2"/>
              <a:endCxn id="95" idx="0"/>
            </p:cNvCxnSpPr>
            <p:nvPr/>
          </p:nvCxnSpPr>
          <p:spPr>
            <a:xfrm rot="16200000" flipH="1">
              <a:off x="9709709" y="1080087"/>
              <a:ext cx="356976" cy="241739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C55B7FAF-F9AE-B008-D405-4789CC59D16F}"/>
                </a:ext>
              </a:extLst>
            </p:cNvPr>
            <p:cNvCxnSpPr>
              <a:cxnSpLocks/>
              <a:stCxn id="88" idx="2"/>
              <a:endCxn id="90" idx="0"/>
            </p:cNvCxnSpPr>
            <p:nvPr/>
          </p:nvCxnSpPr>
          <p:spPr>
            <a:xfrm rot="5400000">
              <a:off x="7444784" y="2564528"/>
              <a:ext cx="477690" cy="100866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6FE210F0-8CCB-0601-B429-BDF289B99091}"/>
                </a:ext>
              </a:extLst>
            </p:cNvPr>
            <p:cNvCxnSpPr>
              <a:cxnSpLocks/>
              <a:stCxn id="88" idx="2"/>
              <a:endCxn id="93" idx="0"/>
            </p:cNvCxnSpPr>
            <p:nvPr/>
          </p:nvCxnSpPr>
          <p:spPr>
            <a:xfrm rot="5400000">
              <a:off x="7517335" y="3282731"/>
              <a:ext cx="1123342" cy="21791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A6B83A4B-E3F4-A0C1-1F70-46A6CC5BC234}"/>
                </a:ext>
              </a:extLst>
            </p:cNvPr>
            <p:cNvCxnSpPr>
              <a:cxnSpLocks/>
              <a:stCxn id="88" idx="2"/>
              <a:endCxn id="91" idx="0"/>
            </p:cNvCxnSpPr>
            <p:nvPr/>
          </p:nvCxnSpPr>
          <p:spPr>
            <a:xfrm rot="16200000" flipH="1">
              <a:off x="8245291" y="2772687"/>
              <a:ext cx="1119816" cy="123447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a:extLst>
                <a:ext uri="{FF2B5EF4-FFF2-40B4-BE49-F238E27FC236}">
                  <a16:creationId xmlns:a16="http://schemas.microsoft.com/office/drawing/2014/main" id="{3ADF1DF7-E827-4D15-E99C-D73C49E4EF01}"/>
                </a:ext>
              </a:extLst>
            </p:cNvPr>
            <p:cNvCxnSpPr>
              <a:cxnSpLocks/>
              <a:stCxn id="88" idx="2"/>
              <a:endCxn id="94" idx="0"/>
            </p:cNvCxnSpPr>
            <p:nvPr/>
          </p:nvCxnSpPr>
          <p:spPr>
            <a:xfrm rot="16200000" flipH="1">
              <a:off x="8990642" y="2027335"/>
              <a:ext cx="1122575" cy="272793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82C33A19-4718-B105-A4FB-D9E6C3016528}"/>
              </a:ext>
            </a:extLst>
          </p:cNvPr>
          <p:cNvSpPr/>
          <p:nvPr/>
        </p:nvSpPr>
        <p:spPr>
          <a:xfrm>
            <a:off x="4687876" y="2832107"/>
            <a:ext cx="237885" cy="249200"/>
          </a:xfrm>
          <a:prstGeom prst="ellipse">
            <a:avLst/>
          </a:prstGeom>
          <a:solidFill>
            <a:srgbClr val="FF2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5" name="TextBox 124">
            <a:extLst>
              <a:ext uri="{FF2B5EF4-FFF2-40B4-BE49-F238E27FC236}">
                <a16:creationId xmlns:a16="http://schemas.microsoft.com/office/drawing/2014/main" id="{3CAF099D-EF10-4B6C-AAFC-1D2F98B462B7}"/>
              </a:ext>
            </a:extLst>
          </p:cNvPr>
          <p:cNvSpPr txBox="1"/>
          <p:nvPr/>
        </p:nvSpPr>
        <p:spPr>
          <a:xfrm>
            <a:off x="4192615" y="3050362"/>
            <a:ext cx="358528"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in</a:t>
            </a:r>
            <a:endParaRPr lang="en-SE" sz="1400">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2B35258C-2880-8AB7-4BF8-6A6269DD0709}"/>
              </a:ext>
            </a:extLst>
          </p:cNvPr>
          <p:cNvSpPr txBox="1"/>
          <p:nvPr/>
        </p:nvSpPr>
        <p:spPr>
          <a:xfrm>
            <a:off x="4573556" y="3033967"/>
            <a:ext cx="469341" cy="307777"/>
          </a:xfrm>
          <a:prstGeom prst="rect">
            <a:avLst/>
          </a:prstGeom>
          <a:noFill/>
        </p:spPr>
        <p:txBody>
          <a:bodyPr wrap="square" rtlCol="0">
            <a:spAutoFit/>
          </a:bodyPr>
          <a:lstStyle/>
          <a:p>
            <a:pPr algn="ctr"/>
            <a:r>
              <a:rPr lang="en-GB" sz="1400" i="1">
                <a:latin typeface="Calibri" panose="020F0502020204030204" pitchFamily="34" charset="0"/>
                <a:cs typeface="Calibri" panose="020F0502020204030204" pitchFamily="34" charset="0"/>
              </a:rPr>
              <a:t>out</a:t>
            </a:r>
            <a:endParaRPr lang="en-SE" sz="1400">
              <a:latin typeface="Calibri" panose="020F0502020204030204" pitchFamily="34" charset="0"/>
              <a:cs typeface="Calibri" panose="020F0502020204030204" pitchFamily="34" charset="0"/>
            </a:endParaRPr>
          </a:p>
        </p:txBody>
      </p:sp>
      <p:sp>
        <p:nvSpPr>
          <p:cNvPr id="127" name="Oval 126">
            <a:extLst>
              <a:ext uri="{FF2B5EF4-FFF2-40B4-BE49-F238E27FC236}">
                <a16:creationId xmlns:a16="http://schemas.microsoft.com/office/drawing/2014/main" id="{03372FF9-ED4E-6FCA-B250-A2F62C3B7EE2}"/>
              </a:ext>
            </a:extLst>
          </p:cNvPr>
          <p:cNvSpPr/>
          <p:nvPr/>
        </p:nvSpPr>
        <p:spPr>
          <a:xfrm>
            <a:off x="4266800" y="2834120"/>
            <a:ext cx="237885" cy="249200"/>
          </a:xfrm>
          <a:prstGeom prst="ellipse">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28" name="Curved Connector 127">
            <a:extLst>
              <a:ext uri="{FF2B5EF4-FFF2-40B4-BE49-F238E27FC236}">
                <a16:creationId xmlns:a16="http://schemas.microsoft.com/office/drawing/2014/main" id="{EE5F94CC-D3DD-160A-7F8B-48A059DE0A8C}"/>
              </a:ext>
            </a:extLst>
          </p:cNvPr>
          <p:cNvCxnSpPr>
            <a:cxnSpLocks/>
            <a:stCxn id="127" idx="6"/>
            <a:endCxn id="124" idx="2"/>
          </p:cNvCxnSpPr>
          <p:nvPr/>
        </p:nvCxnSpPr>
        <p:spPr>
          <a:xfrm flipV="1">
            <a:off x="4504685" y="2956707"/>
            <a:ext cx="183191" cy="2013"/>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B03272BB-1E32-1591-9358-2D6665396D0D}"/>
              </a:ext>
            </a:extLst>
          </p:cNvPr>
          <p:cNvCxnSpPr>
            <a:cxnSpLocks/>
            <a:stCxn id="124" idx="6"/>
            <a:endCxn id="36" idx="2"/>
          </p:cNvCxnSpPr>
          <p:nvPr/>
        </p:nvCxnSpPr>
        <p:spPr>
          <a:xfrm flipV="1">
            <a:off x="4925761" y="2938295"/>
            <a:ext cx="687501" cy="1841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3" name="Picture 132" descr="A screenshot of a computer&#10;&#10;Description automatically generated">
            <a:extLst>
              <a:ext uri="{FF2B5EF4-FFF2-40B4-BE49-F238E27FC236}">
                <a16:creationId xmlns:a16="http://schemas.microsoft.com/office/drawing/2014/main" id="{F947D550-9BD6-8A28-93CB-7C8A0B6AA4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452" y="2007419"/>
            <a:ext cx="3188437" cy="3401000"/>
          </a:xfrm>
          <a:prstGeom prst="rect">
            <a:avLst/>
          </a:prstGeom>
        </p:spPr>
      </p:pic>
      <p:sp>
        <p:nvSpPr>
          <p:cNvPr id="3" name="TextBox 2">
            <a:extLst>
              <a:ext uri="{FF2B5EF4-FFF2-40B4-BE49-F238E27FC236}">
                <a16:creationId xmlns:a16="http://schemas.microsoft.com/office/drawing/2014/main" id="{44BE9A1A-3AD4-8C81-F10A-C8453F9A2021}"/>
              </a:ext>
            </a:extLst>
          </p:cNvPr>
          <p:cNvSpPr txBox="1"/>
          <p:nvPr/>
        </p:nvSpPr>
        <p:spPr>
          <a:xfrm>
            <a:off x="7678684" y="5976539"/>
            <a:ext cx="2131353" cy="369332"/>
          </a:xfrm>
          <a:prstGeom prst="rect">
            <a:avLst/>
          </a:prstGeom>
          <a:noFill/>
        </p:spPr>
        <p:txBody>
          <a:bodyPr wrap="none" rtlCol="0">
            <a:spAutoFit/>
          </a:bodyPr>
          <a:lstStyle/>
          <a:p>
            <a:r>
              <a:rPr lang="en-SE" sz="1800" b="1" i="1">
                <a:solidFill>
                  <a:srgbClr val="178DAD"/>
                </a:solidFill>
                <a:latin typeface="Avenir Book" panose="02000503020000020003" pitchFamily="2" charset="0"/>
                <a:ea typeface="+mj-ea"/>
                <a:cs typeface="+mj-cs"/>
              </a:rPr>
              <a:t>Circular Attributes</a:t>
            </a:r>
            <a:endParaRPr lang="en-SE"/>
          </a:p>
        </p:txBody>
      </p:sp>
      <p:sp>
        <p:nvSpPr>
          <p:cNvPr id="4" name="TextBox 3">
            <a:extLst>
              <a:ext uri="{FF2B5EF4-FFF2-40B4-BE49-F238E27FC236}">
                <a16:creationId xmlns:a16="http://schemas.microsoft.com/office/drawing/2014/main" id="{C454DDAA-8524-67D1-AAAA-5A38D3F54449}"/>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25</a:t>
            </a:fld>
            <a:endParaRPr lang="en-SE">
              <a:solidFill>
                <a:schemeClr val="bg1"/>
              </a:solidFill>
            </a:endParaRPr>
          </a:p>
        </p:txBody>
      </p:sp>
    </p:spTree>
    <p:extLst>
      <p:ext uri="{BB962C8B-B14F-4D97-AF65-F5344CB8AC3E}">
        <p14:creationId xmlns:p14="http://schemas.microsoft.com/office/powerpoint/2010/main" val="286190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8"/>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101"/>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5"/>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12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9"/>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107"/>
                                        </p:tgtEl>
                                        <p:attrNameLst>
                                          <p:attrName>style.visibility</p:attrName>
                                        </p:attrNameLst>
                                      </p:cBhvr>
                                      <p:to>
                                        <p:strVal val="visible"/>
                                      </p:to>
                                    </p:set>
                                  </p:childTnLst>
                                </p:cTn>
                              </p:par>
                              <p:par>
                                <p:cTn id="121" presetID="1" presetClass="entr" presetSubtype="0" fill="hold" grpId="1" nodeType="withEffect">
                                  <p:stCondLst>
                                    <p:cond delay="0"/>
                                  </p:stCondLst>
                                  <p:childTnLst>
                                    <p:set>
                                      <p:cBhvr>
                                        <p:cTn id="122" dur="1" fill="hold">
                                          <p:stCondLst>
                                            <p:cond delay="0"/>
                                          </p:stCondLst>
                                        </p:cTn>
                                        <p:tgtEl>
                                          <p:spTgt spid="127"/>
                                        </p:tgtEl>
                                        <p:attrNameLst>
                                          <p:attrName>style.visibility</p:attrName>
                                        </p:attrNameLst>
                                      </p:cBhvr>
                                      <p:to>
                                        <p:strVal val="visible"/>
                                      </p:to>
                                    </p:set>
                                  </p:childTnLst>
                                </p:cTn>
                              </p:par>
                              <p:par>
                                <p:cTn id="123" presetID="1" presetClass="entr" presetSubtype="0" fill="hold" grpId="1" nodeType="withEffect">
                                  <p:stCondLst>
                                    <p:cond delay="0"/>
                                  </p:stCondLst>
                                  <p:childTnLst>
                                    <p:set>
                                      <p:cBhvr>
                                        <p:cTn id="124" dur="1" fill="hold">
                                          <p:stCondLst>
                                            <p:cond delay="0"/>
                                          </p:stCondLst>
                                        </p:cTn>
                                        <p:tgtEl>
                                          <p:spTgt spid="108"/>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0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9" presetClass="exit" presetSubtype="0" fill="hold" nodeType="clickEffect">
                                  <p:stCondLst>
                                    <p:cond delay="0"/>
                                  </p:stCondLst>
                                  <p:childTnLst>
                                    <p:animEffect transition="out" filter="dissolve">
                                      <p:cBhvr>
                                        <p:cTn id="130" dur="500"/>
                                        <p:tgtEl>
                                          <p:spTgt spid="84"/>
                                        </p:tgtEl>
                                      </p:cBhvr>
                                    </p:animEffect>
                                    <p:set>
                                      <p:cBhvr>
                                        <p:cTn id="131" dur="1" fill="hold">
                                          <p:stCondLst>
                                            <p:cond delay="499"/>
                                          </p:stCondLst>
                                        </p:cTn>
                                        <p:tgtEl>
                                          <p:spTgt spid="84"/>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10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7" grpId="0"/>
      <p:bldP spid="61" grpId="0" animBg="1"/>
      <p:bldP spid="106" grpId="0"/>
      <p:bldP spid="34" grpId="0"/>
      <p:bldP spid="34" grpId="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98" grpId="0"/>
      <p:bldP spid="98" grpId="1"/>
      <p:bldP spid="99" grpId="0"/>
      <p:bldP spid="99" grpId="1"/>
      <p:bldP spid="100" grpId="0"/>
      <p:bldP spid="100" grpId="1"/>
      <p:bldP spid="101" grpId="0"/>
      <p:bldP spid="101" grpId="1"/>
      <p:bldP spid="102" grpId="0"/>
      <p:bldP spid="102" grpId="1"/>
      <p:bldP spid="107" grpId="0"/>
      <p:bldP spid="107" grpId="1"/>
      <p:bldP spid="108" grpId="0"/>
      <p:bldP spid="108" grpId="1"/>
      <p:bldP spid="109" grpId="0"/>
      <p:bldP spid="109" grpId="1"/>
      <p:bldP spid="124" grpId="0" animBg="1"/>
      <p:bldP spid="125" grpId="0"/>
      <p:bldP spid="126" grpId="0"/>
      <p:bldP spid="126" grpId="1"/>
      <p:bldP spid="127" grpId="0" animBg="1"/>
      <p:bldP spid="127" grpId="1"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8" name="Title 7">
            <a:extLst>
              <a:ext uri="{FF2B5EF4-FFF2-40B4-BE49-F238E27FC236}">
                <a16:creationId xmlns:a16="http://schemas.microsoft.com/office/drawing/2014/main" id="{1CCE5DBE-438F-E92E-8754-584E7748FC22}"/>
              </a:ext>
            </a:extLst>
          </p:cNvPr>
          <p:cNvSpPr>
            <a:spLocks noGrp="1"/>
          </p:cNvSpPr>
          <p:nvPr>
            <p:ph type="title"/>
          </p:nvPr>
        </p:nvSpPr>
        <p:spPr>
          <a:xfrm>
            <a:off x="598811" y="365125"/>
            <a:ext cx="10754989" cy="1325563"/>
          </a:xfrm>
        </p:spPr>
        <p:txBody>
          <a:bodyPr>
            <a:normAutofit/>
          </a:bodyPr>
          <a:lstStyle/>
          <a:p>
            <a:r>
              <a:rPr lang="en-SE">
                <a:latin typeface="Avenir Book" panose="02000503020000020003" pitchFamily="2" charset="0"/>
              </a:rPr>
              <a:t>How can we </a:t>
            </a:r>
            <a:r>
              <a:rPr lang="en-SE" b="1" i="1">
                <a:solidFill>
                  <a:srgbClr val="4E8F00"/>
                </a:solidFill>
                <a:latin typeface="Avenir Book" panose="02000503020000020003" pitchFamily="2" charset="0"/>
              </a:rPr>
              <a:t>efficiently</a:t>
            </a:r>
            <a:r>
              <a:rPr lang="en-SE">
                <a:latin typeface="Avenir Book" panose="02000503020000020003" pitchFamily="2" charset="0"/>
              </a:rPr>
              <a:t> compute a demand-driven fixed-point attribute ?</a:t>
            </a:r>
          </a:p>
        </p:txBody>
      </p:sp>
      <p:graphicFrame>
        <p:nvGraphicFramePr>
          <p:cNvPr id="10" name="Table 9">
            <a:extLst>
              <a:ext uri="{FF2B5EF4-FFF2-40B4-BE49-F238E27FC236}">
                <a16:creationId xmlns:a16="http://schemas.microsoft.com/office/drawing/2014/main" id="{84EBB733-6757-B2D9-F72D-2E9F385B37B3}"/>
              </a:ext>
            </a:extLst>
          </p:cNvPr>
          <p:cNvGraphicFramePr>
            <a:graphicFrameLocks noGrp="1"/>
          </p:cNvGraphicFramePr>
          <p:nvPr>
            <p:extLst>
              <p:ext uri="{D42A27DB-BD31-4B8C-83A1-F6EECF244321}">
                <p14:modId xmlns:p14="http://schemas.microsoft.com/office/powerpoint/2010/main" val="49449186"/>
              </p:ext>
            </p:extLst>
          </p:nvPr>
        </p:nvGraphicFramePr>
        <p:xfrm>
          <a:off x="661916" y="1690688"/>
          <a:ext cx="11116103" cy="4573632"/>
        </p:xfrm>
        <a:graphic>
          <a:graphicData uri="http://schemas.openxmlformats.org/drawingml/2006/table">
            <a:tbl>
              <a:tblPr firstRow="1" bandRow="1">
                <a:tableStyleId>{BC89EF96-8CEA-46FF-86C4-4CE0E7609802}</a:tableStyleId>
              </a:tblPr>
              <a:tblGrid>
                <a:gridCol w="3192584">
                  <a:extLst>
                    <a:ext uri="{9D8B030D-6E8A-4147-A177-3AD203B41FA5}">
                      <a16:colId xmlns:a16="http://schemas.microsoft.com/office/drawing/2014/main" val="1782731986"/>
                    </a:ext>
                  </a:extLst>
                </a:gridCol>
                <a:gridCol w="2365467">
                  <a:extLst>
                    <a:ext uri="{9D8B030D-6E8A-4147-A177-3AD203B41FA5}">
                      <a16:colId xmlns:a16="http://schemas.microsoft.com/office/drawing/2014/main" val="2974598583"/>
                    </a:ext>
                  </a:extLst>
                </a:gridCol>
                <a:gridCol w="2779026">
                  <a:extLst>
                    <a:ext uri="{9D8B030D-6E8A-4147-A177-3AD203B41FA5}">
                      <a16:colId xmlns:a16="http://schemas.microsoft.com/office/drawing/2014/main" val="603017567"/>
                    </a:ext>
                  </a:extLst>
                </a:gridCol>
                <a:gridCol w="2779026">
                  <a:extLst>
                    <a:ext uri="{9D8B030D-6E8A-4147-A177-3AD203B41FA5}">
                      <a16:colId xmlns:a16="http://schemas.microsoft.com/office/drawing/2014/main" val="230175913"/>
                    </a:ext>
                  </a:extLst>
                </a:gridCol>
              </a:tblGrid>
              <a:tr h="904673">
                <a:tc>
                  <a:txBody>
                    <a:bodyPr/>
                    <a:lstStyle/>
                    <a:p>
                      <a:pPr algn="ctr"/>
                      <a:r>
                        <a:rPr lang="en-SE" b="0" i="0">
                          <a:latin typeface="Avenir Light" panose="020B0402020203020204" pitchFamily="34" charset="77"/>
                        </a:rPr>
                        <a:t>Year and Author</a:t>
                      </a:r>
                    </a:p>
                  </a:txBody>
                  <a:tcPr anchor="ctr"/>
                </a:tc>
                <a:tc>
                  <a:txBody>
                    <a:bodyPr/>
                    <a:lstStyle/>
                    <a:p>
                      <a:pPr algn="ctr"/>
                      <a:r>
                        <a:rPr lang="en-SE" b="0" i="0">
                          <a:latin typeface="Avenir Light" panose="020B0402020203020204" pitchFamily="34" charset="77"/>
                        </a:rPr>
                        <a:t>Support </a:t>
                      </a:r>
                      <a:br>
                        <a:rPr lang="en-SE" b="0" i="0">
                          <a:latin typeface="Avenir Light" panose="020B0402020203020204" pitchFamily="34" charset="77"/>
                        </a:rPr>
                      </a:br>
                      <a:r>
                        <a:rPr lang="en-SE" b="0" i="0">
                          <a:latin typeface="Avenir Light" panose="020B0402020203020204" pitchFamily="34" charset="77"/>
                        </a:rPr>
                        <a:t>Circular Attributes</a:t>
                      </a:r>
                    </a:p>
                  </a:txBody>
                  <a:tcPr anchor="ctr"/>
                </a:tc>
                <a:tc>
                  <a:txBody>
                    <a:bodyPr/>
                    <a:lstStyle/>
                    <a:p>
                      <a:pPr algn="ctr"/>
                      <a:r>
                        <a:rPr lang="en-SE" b="0" i="0">
                          <a:latin typeface="Avenir Light" panose="020B0402020203020204" pitchFamily="34" charset="77"/>
                        </a:rPr>
                        <a:t>Demand-Driven</a:t>
                      </a:r>
                      <a:br>
                        <a:rPr lang="en-SE" b="0" i="0">
                          <a:latin typeface="Avenir Light" panose="020B0402020203020204" pitchFamily="34" charset="77"/>
                        </a:rPr>
                      </a:br>
                      <a:r>
                        <a:rPr lang="en-SE" b="0" i="0">
                          <a:latin typeface="Avenir Light" panose="020B0402020203020204" pitchFamily="34" charset="77"/>
                        </a:rPr>
                        <a:t>Algorithm</a:t>
                      </a:r>
                    </a:p>
                  </a:txBody>
                  <a:tcPr anchor="ctr"/>
                </a:tc>
                <a:tc>
                  <a:txBody>
                    <a:bodyPr/>
                    <a:lstStyle/>
                    <a:p>
                      <a:pPr algn="ctr"/>
                      <a:r>
                        <a:rPr lang="en-SE" b="0" i="0">
                          <a:latin typeface="Avenir Light" panose="020B0402020203020204" pitchFamily="34" charset="77"/>
                        </a:rPr>
                        <a:t>Support </a:t>
                      </a:r>
                      <a:br>
                        <a:rPr lang="en-SE" b="0" i="0">
                          <a:latin typeface="Avenir Light" panose="020B0402020203020204" pitchFamily="34" charset="77"/>
                        </a:rPr>
                      </a:br>
                      <a:r>
                        <a:rPr lang="en-SE" b="0" i="0">
                          <a:latin typeface="Avenir Light" panose="020B0402020203020204" pitchFamily="34" charset="77"/>
                        </a:rPr>
                        <a:t>RAGs</a:t>
                      </a:r>
                    </a:p>
                  </a:txBody>
                  <a:tcPr anchor="ctr"/>
                </a:tc>
                <a:extLst>
                  <a:ext uri="{0D108BD9-81ED-4DB2-BD59-A6C34878D82A}">
                    <a16:rowId xmlns:a16="http://schemas.microsoft.com/office/drawing/2014/main" val="1092976990"/>
                  </a:ext>
                </a:extLst>
              </a:tr>
              <a:tr h="524137">
                <a:tc>
                  <a:txBody>
                    <a:bodyPr/>
                    <a:lstStyle/>
                    <a:p>
                      <a:r>
                        <a:rPr lang="en-SE" b="0" i="0">
                          <a:latin typeface="Avenir Light" panose="020B0402020203020204" pitchFamily="34" charset="77"/>
                        </a:rPr>
                        <a:t>1968 - Knuth </a:t>
                      </a:r>
                    </a:p>
                  </a:txBody>
                  <a:tcPr anchor="ctr">
                    <a:noFill/>
                  </a:tcPr>
                </a:tc>
                <a:tc>
                  <a:txBody>
                    <a:bodyPr/>
                    <a:lstStyle/>
                    <a:p>
                      <a:pPr algn="ctr"/>
                      <a:endParaRPr lang="en-SE" b="0" i="0">
                        <a:latin typeface="Avenir Light" panose="020B0402020203020204" pitchFamily="34" charset="77"/>
                      </a:endParaRPr>
                    </a:p>
                  </a:txBody>
                  <a:tcPr>
                    <a:noFill/>
                  </a:tcPr>
                </a:tc>
                <a:tc>
                  <a:txBody>
                    <a:bodyPr/>
                    <a:lstStyle/>
                    <a:p>
                      <a:pPr algn="ctr" fontAlgn="ctr"/>
                      <a:endParaRPr lang="en-SE" b="0" i="0">
                        <a:solidFill>
                          <a:srgbClr val="4E8F00"/>
                        </a:solidFill>
                        <a:latin typeface="Avenir Light" panose="020B0402020203020204" pitchFamily="34" charset="77"/>
                      </a:endParaRPr>
                    </a:p>
                  </a:txBody>
                  <a:tcPr anchor="ctr">
                    <a:noFill/>
                  </a:tcPr>
                </a:tc>
                <a:tc>
                  <a:txBody>
                    <a:bodyPr/>
                    <a:lstStyle/>
                    <a:p>
                      <a:pPr algn="ctr"/>
                      <a:endParaRPr lang="en-SE" b="0" i="0">
                        <a:solidFill>
                          <a:srgbClr val="C00000"/>
                        </a:solidFill>
                        <a:latin typeface="Avenir Light" panose="020B0402020203020204" pitchFamily="34" charset="77"/>
                      </a:endParaRPr>
                    </a:p>
                  </a:txBody>
                  <a:tcPr anchor="ctr">
                    <a:noFill/>
                  </a:tcPr>
                </a:tc>
                <a:extLst>
                  <a:ext uri="{0D108BD9-81ED-4DB2-BD59-A6C34878D82A}">
                    <a16:rowId xmlns:a16="http://schemas.microsoft.com/office/drawing/2014/main" val="1637886005"/>
                  </a:ext>
                </a:extLst>
              </a:tr>
              <a:tr h="524137">
                <a:tc>
                  <a:txBody>
                    <a:bodyPr/>
                    <a:lstStyle/>
                    <a:p>
                      <a:r>
                        <a:rPr lang="en-SE" b="0" i="0">
                          <a:latin typeface="Avenir Light" panose="020B0402020203020204" pitchFamily="34" charset="77"/>
                        </a:rPr>
                        <a:t>1986 – Farrow &amp; Jones et al.</a:t>
                      </a:r>
                    </a:p>
                  </a:txBody>
                  <a:tcPr anchor="ctr">
                    <a:noFill/>
                  </a:tcPr>
                </a:tc>
                <a:tc>
                  <a:txBody>
                    <a:bodyPr/>
                    <a:lstStyle/>
                    <a:p>
                      <a:pPr algn="ctr"/>
                      <a:endParaRPr lang="en-SE" b="0" i="0">
                        <a:latin typeface="Avenir Light" panose="020B0402020203020204" pitchFamily="34" charset="77"/>
                      </a:endParaRPr>
                    </a:p>
                  </a:txBody>
                  <a:tcPr>
                    <a:noFill/>
                  </a:tcPr>
                </a:tc>
                <a:tc>
                  <a:txBody>
                    <a:bodyPr/>
                    <a:lstStyle/>
                    <a:p>
                      <a:pPr algn="ctr"/>
                      <a:endParaRPr lang="en-SE" b="0" i="0">
                        <a:solidFill>
                          <a:srgbClr val="C00000"/>
                        </a:solidFill>
                        <a:latin typeface="Avenir Light" panose="020B0402020203020204" pitchFamily="34" charset="77"/>
                      </a:endParaRPr>
                    </a:p>
                  </a:txBody>
                  <a:tcPr anchor="ctr">
                    <a:noFill/>
                  </a:tcPr>
                </a:tc>
                <a:tc>
                  <a:txBody>
                    <a:bodyPr/>
                    <a:lstStyle/>
                    <a:p>
                      <a:pPr algn="ctr"/>
                      <a:endParaRPr lang="en-SE" b="0" i="0">
                        <a:solidFill>
                          <a:srgbClr val="4E8F00"/>
                        </a:solidFill>
                        <a:latin typeface="Avenir Light" panose="020B0402020203020204" pitchFamily="34" charset="77"/>
                      </a:endParaRPr>
                    </a:p>
                  </a:txBody>
                  <a:tcPr anchor="ctr">
                    <a:noFill/>
                  </a:tcPr>
                </a:tc>
                <a:extLst>
                  <a:ext uri="{0D108BD9-81ED-4DB2-BD59-A6C34878D82A}">
                    <a16:rowId xmlns:a16="http://schemas.microsoft.com/office/drawing/2014/main" val="3390255760"/>
                  </a:ext>
                </a:extLst>
              </a:tr>
              <a:tr h="524137">
                <a:tc>
                  <a:txBody>
                    <a:bodyPr/>
                    <a:lstStyle/>
                    <a:p>
                      <a:r>
                        <a:rPr lang="en-SE" b="0" i="0">
                          <a:latin typeface="Avenir Light" panose="020B0402020203020204" pitchFamily="34" charset="77"/>
                        </a:rPr>
                        <a:t>1996 – Boyland</a:t>
                      </a:r>
                    </a:p>
                  </a:txBody>
                  <a:tcPr anchor="ctr">
                    <a:noFill/>
                  </a:tcPr>
                </a:tc>
                <a:tc>
                  <a:txBody>
                    <a:bodyPr/>
                    <a:lstStyle/>
                    <a:p>
                      <a:pPr algn="ctr"/>
                      <a:endParaRPr lang="en-SE" b="0" i="0">
                        <a:latin typeface="Avenir Light" panose="020B0402020203020204" pitchFamily="34" charset="77"/>
                      </a:endParaRPr>
                    </a:p>
                  </a:txBody>
                  <a:tcPr>
                    <a:noFill/>
                  </a:tcPr>
                </a:tc>
                <a:tc>
                  <a:txBody>
                    <a:bodyPr/>
                    <a:lstStyle/>
                    <a:p>
                      <a:pPr algn="ctr"/>
                      <a:endParaRPr lang="en-SE" b="0" i="0" dirty="0">
                        <a:latin typeface="Avenir Light" panose="020B0402020203020204" pitchFamily="34" charset="77"/>
                      </a:endParaRPr>
                    </a:p>
                  </a:txBody>
                  <a:tcPr anchor="ctr">
                    <a:noFill/>
                  </a:tcPr>
                </a:tc>
                <a:tc>
                  <a:txBody>
                    <a:bodyPr/>
                    <a:lstStyle/>
                    <a:p>
                      <a:pPr algn="ctr"/>
                      <a:endParaRPr lang="en-SE" b="0" i="0" dirty="0">
                        <a:solidFill>
                          <a:schemeClr val="tx1"/>
                        </a:solidFill>
                        <a:latin typeface="Avenir Light" panose="020B0402020203020204" pitchFamily="34" charset="77"/>
                      </a:endParaRPr>
                    </a:p>
                  </a:txBody>
                  <a:tcPr anchor="ctr">
                    <a:noFill/>
                  </a:tcPr>
                </a:tc>
                <a:extLst>
                  <a:ext uri="{0D108BD9-81ED-4DB2-BD59-A6C34878D82A}">
                    <a16:rowId xmlns:a16="http://schemas.microsoft.com/office/drawing/2014/main" val="3872786692"/>
                  </a:ext>
                </a:extLst>
              </a:tr>
              <a:tr h="524137">
                <a:tc>
                  <a:txBody>
                    <a:bodyPr/>
                    <a:lstStyle/>
                    <a:p>
                      <a:r>
                        <a:rPr lang="en-SE" b="0" i="0" dirty="0">
                          <a:latin typeface="Avenir Light" panose="020B0402020203020204" pitchFamily="34" charset="77"/>
                        </a:rPr>
                        <a:t>2002 – Sasaki &amp; Sassa</a:t>
                      </a:r>
                    </a:p>
                  </a:txBody>
                  <a:tcPr anchor="ctr">
                    <a:noFill/>
                  </a:tcPr>
                </a:tc>
                <a:tc>
                  <a:txBody>
                    <a:bodyPr/>
                    <a:lstStyle/>
                    <a:p>
                      <a:pPr algn="ctr"/>
                      <a:endParaRPr lang="en-SE" b="0" i="0">
                        <a:latin typeface="Avenir Light" panose="020B0402020203020204" pitchFamily="34" charset="77"/>
                      </a:endParaRPr>
                    </a:p>
                  </a:txBody>
                  <a:tcPr>
                    <a:noFill/>
                  </a:tcPr>
                </a:tc>
                <a:tc>
                  <a:txBody>
                    <a:bodyPr/>
                    <a:lstStyle/>
                    <a:p>
                      <a:pPr algn="ctr"/>
                      <a:endParaRPr lang="en-SE" b="0" i="0">
                        <a:latin typeface="Avenir Light" panose="020B0402020203020204" pitchFamily="34"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E" b="0" i="0" dirty="0">
                        <a:solidFill>
                          <a:schemeClr val="tx1"/>
                        </a:solidFill>
                        <a:latin typeface="Avenir Light" panose="020B0402020203020204" pitchFamily="34" charset="77"/>
                      </a:endParaRPr>
                    </a:p>
                  </a:txBody>
                  <a:tcPr anchor="ctr">
                    <a:noFill/>
                  </a:tcPr>
                </a:tc>
                <a:extLst>
                  <a:ext uri="{0D108BD9-81ED-4DB2-BD59-A6C34878D82A}">
                    <a16:rowId xmlns:a16="http://schemas.microsoft.com/office/drawing/2014/main" val="2571514505"/>
                  </a:ext>
                </a:extLst>
              </a:tr>
              <a:tr h="524137">
                <a:tc>
                  <a:txBody>
                    <a:bodyPr/>
                    <a:lstStyle/>
                    <a:p>
                      <a:r>
                        <a:rPr lang="en-SE" b="0" i="0">
                          <a:latin typeface="Avenir Light" panose="020B0402020203020204" pitchFamily="34" charset="77"/>
                        </a:rPr>
                        <a:t>2003 – Magnusson et al.</a:t>
                      </a:r>
                    </a:p>
                  </a:txBody>
                  <a:tcPr anchor="ctr">
                    <a:noFill/>
                  </a:tcPr>
                </a:tc>
                <a:tc>
                  <a:txBody>
                    <a:bodyPr/>
                    <a:lstStyle/>
                    <a:p>
                      <a:pPr algn="ctr"/>
                      <a:endParaRPr lang="en-SE" b="0" i="0">
                        <a:latin typeface="Avenir Light" panose="020B0402020203020204" pitchFamily="34" charset="77"/>
                      </a:endParaRPr>
                    </a:p>
                  </a:txBody>
                  <a:tcPr>
                    <a:noFill/>
                  </a:tcPr>
                </a:tc>
                <a:tc>
                  <a:txBody>
                    <a:bodyPr/>
                    <a:lstStyle/>
                    <a:p>
                      <a:pPr algn="ctr"/>
                      <a:endParaRPr lang="en-SE" b="0" i="0">
                        <a:latin typeface="Avenir Light" panose="020B0402020203020204" pitchFamily="34" charset="77"/>
                      </a:endParaRPr>
                    </a:p>
                  </a:txBody>
                  <a:tcPr anchor="ctr">
                    <a:noFill/>
                  </a:tcPr>
                </a:tc>
                <a:tc>
                  <a:txBody>
                    <a:bodyPr/>
                    <a:lstStyle/>
                    <a:p>
                      <a:pPr algn="ctr"/>
                      <a:endParaRPr lang="en-SE" b="0" i="0" dirty="0">
                        <a:solidFill>
                          <a:srgbClr val="C00000"/>
                        </a:solidFill>
                        <a:latin typeface="Avenir Light" panose="020B0402020203020204" pitchFamily="34" charset="77"/>
                      </a:endParaRPr>
                    </a:p>
                  </a:txBody>
                  <a:tcPr anchor="ctr">
                    <a:noFill/>
                  </a:tcPr>
                </a:tc>
                <a:extLst>
                  <a:ext uri="{0D108BD9-81ED-4DB2-BD59-A6C34878D82A}">
                    <a16:rowId xmlns:a16="http://schemas.microsoft.com/office/drawing/2014/main" val="3051040686"/>
                  </a:ext>
                </a:extLst>
              </a:tr>
              <a:tr h="524137">
                <a:tc>
                  <a:txBody>
                    <a:bodyPr/>
                    <a:lstStyle/>
                    <a:p>
                      <a:r>
                        <a:rPr lang="en-SE" b="0" i="0">
                          <a:latin typeface="Avenir Light" panose="020B0402020203020204" pitchFamily="34" charset="77"/>
                        </a:rPr>
                        <a:t>2017 – Öqvist et al.</a:t>
                      </a:r>
                    </a:p>
                  </a:txBody>
                  <a:tcPr anchor="ctr">
                    <a:noFill/>
                  </a:tcPr>
                </a:tc>
                <a:tc>
                  <a:txBody>
                    <a:bodyPr/>
                    <a:lstStyle/>
                    <a:p>
                      <a:pPr algn="ctr"/>
                      <a:endParaRPr lang="en-SE" b="0" i="0">
                        <a:latin typeface="Avenir Light" panose="020B0402020203020204" pitchFamily="34" charset="77"/>
                      </a:endParaRPr>
                    </a:p>
                  </a:txBody>
                  <a:tcPr>
                    <a:noFill/>
                  </a:tcPr>
                </a:tc>
                <a:tc>
                  <a:txBody>
                    <a:bodyPr/>
                    <a:lstStyle/>
                    <a:p>
                      <a:pPr algn="ctr"/>
                      <a:endParaRPr lang="en-SE" b="0" i="0">
                        <a:latin typeface="Avenir Light" panose="020B0402020203020204" pitchFamily="34" charset="77"/>
                      </a:endParaRPr>
                    </a:p>
                  </a:txBody>
                  <a:tcPr anchor="ctr">
                    <a:noFill/>
                  </a:tcPr>
                </a:tc>
                <a:tc>
                  <a:txBody>
                    <a:bodyPr/>
                    <a:lstStyle/>
                    <a:p>
                      <a:pPr algn="ctr"/>
                      <a:endParaRPr lang="en-SE" b="0" i="0">
                        <a:solidFill>
                          <a:srgbClr val="C00000"/>
                        </a:solidFill>
                        <a:latin typeface="Avenir Light" panose="020B0402020203020204" pitchFamily="34" charset="77"/>
                      </a:endParaRPr>
                    </a:p>
                  </a:txBody>
                  <a:tcPr anchor="ctr">
                    <a:noFill/>
                  </a:tcPr>
                </a:tc>
                <a:extLst>
                  <a:ext uri="{0D108BD9-81ED-4DB2-BD59-A6C34878D82A}">
                    <a16:rowId xmlns:a16="http://schemas.microsoft.com/office/drawing/2014/main" val="1016406316"/>
                  </a:ext>
                </a:extLst>
              </a:tr>
              <a:tr h="524137">
                <a:tc>
                  <a:txBody>
                    <a:bodyPr/>
                    <a:lstStyle/>
                    <a:p>
                      <a:r>
                        <a:rPr lang="en-SE" b="0" i="0">
                          <a:latin typeface="Avenir Light" panose="020B0402020203020204" pitchFamily="34" charset="77"/>
                        </a:rPr>
                        <a:t>2024 – Paper IV</a:t>
                      </a:r>
                    </a:p>
                  </a:txBody>
                  <a:tcPr anchor="ctr">
                    <a:noFill/>
                  </a:tcPr>
                </a:tc>
                <a:tc>
                  <a:txBody>
                    <a:bodyPr/>
                    <a:lstStyle/>
                    <a:p>
                      <a:pPr algn="ctr"/>
                      <a:endParaRPr lang="en-SE" b="0" i="0">
                        <a:latin typeface="Avenir Light" panose="020B0402020203020204" pitchFamily="34" charset="77"/>
                      </a:endParaRPr>
                    </a:p>
                  </a:txBody>
                  <a:tcPr>
                    <a:noFill/>
                  </a:tcPr>
                </a:tc>
                <a:tc>
                  <a:txBody>
                    <a:bodyPr/>
                    <a:lstStyle/>
                    <a:p>
                      <a:pPr algn="ctr"/>
                      <a:endParaRPr lang="en-SE" b="0" i="0">
                        <a:latin typeface="Avenir Light" panose="020B0402020203020204" pitchFamily="34" charset="77"/>
                      </a:endParaRPr>
                    </a:p>
                  </a:txBody>
                  <a:tcPr anchor="ctr">
                    <a:noFill/>
                  </a:tcPr>
                </a:tc>
                <a:tc>
                  <a:txBody>
                    <a:bodyPr/>
                    <a:lstStyle/>
                    <a:p>
                      <a:pPr algn="ctr"/>
                      <a:endParaRPr lang="en-SE" b="0" i="0" dirty="0">
                        <a:solidFill>
                          <a:srgbClr val="C00000"/>
                        </a:solidFill>
                        <a:latin typeface="Avenir Light" panose="020B0402020203020204" pitchFamily="34" charset="77"/>
                      </a:endParaRPr>
                    </a:p>
                  </a:txBody>
                  <a:tcPr anchor="ctr">
                    <a:noFill/>
                  </a:tcPr>
                </a:tc>
                <a:extLst>
                  <a:ext uri="{0D108BD9-81ED-4DB2-BD59-A6C34878D82A}">
                    <a16:rowId xmlns:a16="http://schemas.microsoft.com/office/drawing/2014/main" val="1598247929"/>
                  </a:ext>
                </a:extLst>
              </a:tr>
            </a:tbl>
          </a:graphicData>
        </a:graphic>
      </p:graphicFrame>
      <p:grpSp>
        <p:nvGrpSpPr>
          <p:cNvPr id="39" name="Group 38">
            <a:extLst>
              <a:ext uri="{FF2B5EF4-FFF2-40B4-BE49-F238E27FC236}">
                <a16:creationId xmlns:a16="http://schemas.microsoft.com/office/drawing/2014/main" id="{53947261-BD1B-FD06-C697-A65C95BA3338}"/>
              </a:ext>
            </a:extLst>
          </p:cNvPr>
          <p:cNvGrpSpPr/>
          <p:nvPr/>
        </p:nvGrpSpPr>
        <p:grpSpPr>
          <a:xfrm>
            <a:off x="4821586" y="2669462"/>
            <a:ext cx="5792244" cy="332490"/>
            <a:chOff x="4821586" y="2669462"/>
            <a:chExt cx="5792244" cy="332490"/>
          </a:xfrm>
        </p:grpSpPr>
        <p:pic>
          <p:nvPicPr>
            <p:cNvPr id="11" name="Picture 10">
              <a:extLst>
                <a:ext uri="{FF2B5EF4-FFF2-40B4-BE49-F238E27FC236}">
                  <a16:creationId xmlns:a16="http://schemas.microsoft.com/office/drawing/2014/main" id="{2F4C4A4B-3266-B654-C2DD-5220088CD83D}"/>
                </a:ext>
              </a:extLst>
            </p:cNvPr>
            <p:cNvPicPr>
              <a:picLocks noChangeAspect="1"/>
            </p:cNvPicPr>
            <p:nvPr/>
          </p:nvPicPr>
          <p:blipFill>
            <a:blip r:embed="rId6"/>
            <a:stretch>
              <a:fillRect/>
            </a:stretch>
          </p:blipFill>
          <p:spPr>
            <a:xfrm>
              <a:off x="4821586" y="2669462"/>
              <a:ext cx="329635" cy="329635"/>
            </a:xfrm>
            <a:prstGeom prst="rect">
              <a:avLst/>
            </a:prstGeom>
          </p:spPr>
        </p:pic>
        <p:pic>
          <p:nvPicPr>
            <p:cNvPr id="13" name="Picture 12">
              <a:extLst>
                <a:ext uri="{FF2B5EF4-FFF2-40B4-BE49-F238E27FC236}">
                  <a16:creationId xmlns:a16="http://schemas.microsoft.com/office/drawing/2014/main" id="{5881A5EC-E1E6-E6C8-AF9F-7BB14532DB98}"/>
                </a:ext>
              </a:extLst>
            </p:cNvPr>
            <p:cNvPicPr>
              <a:picLocks noChangeAspect="1"/>
            </p:cNvPicPr>
            <p:nvPr/>
          </p:nvPicPr>
          <p:blipFill>
            <a:blip r:embed="rId6"/>
            <a:stretch>
              <a:fillRect/>
            </a:stretch>
          </p:blipFill>
          <p:spPr>
            <a:xfrm>
              <a:off x="7217996" y="2672317"/>
              <a:ext cx="329635" cy="329635"/>
            </a:xfrm>
            <a:prstGeom prst="rect">
              <a:avLst/>
            </a:prstGeom>
          </p:spPr>
        </p:pic>
        <p:pic>
          <p:nvPicPr>
            <p:cNvPr id="14" name="Picture 13">
              <a:extLst>
                <a:ext uri="{FF2B5EF4-FFF2-40B4-BE49-F238E27FC236}">
                  <a16:creationId xmlns:a16="http://schemas.microsoft.com/office/drawing/2014/main" id="{82202F37-ACFF-E9D7-355C-371350EADBD6}"/>
                </a:ext>
              </a:extLst>
            </p:cNvPr>
            <p:cNvPicPr>
              <a:picLocks noChangeAspect="1"/>
            </p:cNvPicPr>
            <p:nvPr/>
          </p:nvPicPr>
          <p:blipFill>
            <a:blip r:embed="rId6"/>
            <a:stretch>
              <a:fillRect/>
            </a:stretch>
          </p:blipFill>
          <p:spPr>
            <a:xfrm>
              <a:off x="10284195" y="2671778"/>
              <a:ext cx="329635" cy="329635"/>
            </a:xfrm>
            <a:prstGeom prst="rect">
              <a:avLst/>
            </a:prstGeom>
          </p:spPr>
        </p:pic>
      </p:grpSp>
      <p:grpSp>
        <p:nvGrpSpPr>
          <p:cNvPr id="40" name="Group 39">
            <a:extLst>
              <a:ext uri="{FF2B5EF4-FFF2-40B4-BE49-F238E27FC236}">
                <a16:creationId xmlns:a16="http://schemas.microsoft.com/office/drawing/2014/main" id="{6BCF970A-4891-A2D0-7A66-7154493F8F99}"/>
              </a:ext>
            </a:extLst>
          </p:cNvPr>
          <p:cNvGrpSpPr/>
          <p:nvPr/>
        </p:nvGrpSpPr>
        <p:grpSpPr>
          <a:xfrm>
            <a:off x="4806286" y="3256447"/>
            <a:ext cx="5807542" cy="346341"/>
            <a:chOff x="4806286" y="3256447"/>
            <a:chExt cx="5807542" cy="346341"/>
          </a:xfrm>
        </p:grpSpPr>
        <p:pic>
          <p:nvPicPr>
            <p:cNvPr id="12" name="Picture 11">
              <a:extLst>
                <a:ext uri="{FF2B5EF4-FFF2-40B4-BE49-F238E27FC236}">
                  <a16:creationId xmlns:a16="http://schemas.microsoft.com/office/drawing/2014/main" id="{0D893738-ED27-37D2-2373-C5A057FD3557}"/>
                </a:ext>
              </a:extLst>
            </p:cNvPr>
            <p:cNvPicPr>
              <a:picLocks noChangeAspect="1"/>
            </p:cNvPicPr>
            <p:nvPr/>
          </p:nvPicPr>
          <p:blipFill>
            <a:blip r:embed="rId6"/>
            <a:stretch>
              <a:fillRect/>
            </a:stretch>
          </p:blipFill>
          <p:spPr>
            <a:xfrm>
              <a:off x="7217996" y="3256448"/>
              <a:ext cx="329635" cy="329635"/>
            </a:xfrm>
            <a:prstGeom prst="rect">
              <a:avLst/>
            </a:prstGeom>
          </p:spPr>
        </p:pic>
        <p:pic>
          <p:nvPicPr>
            <p:cNvPr id="15" name="Picture 14">
              <a:extLst>
                <a:ext uri="{FF2B5EF4-FFF2-40B4-BE49-F238E27FC236}">
                  <a16:creationId xmlns:a16="http://schemas.microsoft.com/office/drawing/2014/main" id="{C48854CD-385B-B8A1-B106-8BB3CC85D599}"/>
                </a:ext>
              </a:extLst>
            </p:cNvPr>
            <p:cNvPicPr>
              <a:picLocks noChangeAspect="1"/>
            </p:cNvPicPr>
            <p:nvPr/>
          </p:nvPicPr>
          <p:blipFill>
            <a:blip r:embed="rId6"/>
            <a:stretch>
              <a:fillRect/>
            </a:stretch>
          </p:blipFill>
          <p:spPr>
            <a:xfrm>
              <a:off x="10284193" y="3256447"/>
              <a:ext cx="329635" cy="329635"/>
            </a:xfrm>
            <a:prstGeom prst="rect">
              <a:avLst/>
            </a:prstGeom>
          </p:spPr>
        </p:pic>
        <p:pic>
          <p:nvPicPr>
            <p:cNvPr id="19" name="Picture 18">
              <a:extLst>
                <a:ext uri="{FF2B5EF4-FFF2-40B4-BE49-F238E27FC236}">
                  <a16:creationId xmlns:a16="http://schemas.microsoft.com/office/drawing/2014/main" id="{B2EC3708-18D8-2EA5-3030-C48A02139625}"/>
                </a:ext>
              </a:extLst>
            </p:cNvPr>
            <p:cNvPicPr>
              <a:picLocks noChangeAspect="1"/>
            </p:cNvPicPr>
            <p:nvPr/>
          </p:nvPicPr>
          <p:blipFill>
            <a:blip r:embed="rId7"/>
            <a:stretch>
              <a:fillRect/>
            </a:stretch>
          </p:blipFill>
          <p:spPr>
            <a:xfrm>
              <a:off x="4806286" y="3257770"/>
              <a:ext cx="329635" cy="345018"/>
            </a:xfrm>
            <a:prstGeom prst="rect">
              <a:avLst/>
            </a:prstGeom>
          </p:spPr>
        </p:pic>
      </p:grpSp>
      <p:grpSp>
        <p:nvGrpSpPr>
          <p:cNvPr id="49" name="Group 48">
            <a:extLst>
              <a:ext uri="{FF2B5EF4-FFF2-40B4-BE49-F238E27FC236}">
                <a16:creationId xmlns:a16="http://schemas.microsoft.com/office/drawing/2014/main" id="{EDC6AB71-4AE8-9E00-54BC-769C64839272}"/>
              </a:ext>
            </a:extLst>
          </p:cNvPr>
          <p:cNvGrpSpPr/>
          <p:nvPr/>
        </p:nvGrpSpPr>
        <p:grpSpPr>
          <a:xfrm>
            <a:off x="4806284" y="4791412"/>
            <a:ext cx="5807544" cy="369332"/>
            <a:chOff x="4806284" y="4791412"/>
            <a:chExt cx="5807544" cy="369332"/>
          </a:xfrm>
        </p:grpSpPr>
        <p:grpSp>
          <p:nvGrpSpPr>
            <p:cNvPr id="43" name="Group 42">
              <a:extLst>
                <a:ext uri="{FF2B5EF4-FFF2-40B4-BE49-F238E27FC236}">
                  <a16:creationId xmlns:a16="http://schemas.microsoft.com/office/drawing/2014/main" id="{95447D3C-9B17-B969-595D-65CD71E4676C}"/>
                </a:ext>
              </a:extLst>
            </p:cNvPr>
            <p:cNvGrpSpPr/>
            <p:nvPr/>
          </p:nvGrpSpPr>
          <p:grpSpPr>
            <a:xfrm>
              <a:off x="4806284" y="4797712"/>
              <a:ext cx="5807544" cy="345018"/>
              <a:chOff x="4806284" y="4797712"/>
              <a:chExt cx="5807544" cy="345018"/>
            </a:xfrm>
          </p:grpSpPr>
          <p:pic>
            <p:nvPicPr>
              <p:cNvPr id="24" name="Picture 23">
                <a:extLst>
                  <a:ext uri="{FF2B5EF4-FFF2-40B4-BE49-F238E27FC236}">
                    <a16:creationId xmlns:a16="http://schemas.microsoft.com/office/drawing/2014/main" id="{81F5A019-2A07-07E0-5DF2-3FBA8A0D2DCA}"/>
                  </a:ext>
                </a:extLst>
              </p:cNvPr>
              <p:cNvPicPr>
                <a:picLocks noChangeAspect="1"/>
              </p:cNvPicPr>
              <p:nvPr/>
            </p:nvPicPr>
            <p:blipFill>
              <a:blip r:embed="rId7"/>
              <a:stretch>
                <a:fillRect/>
              </a:stretch>
            </p:blipFill>
            <p:spPr>
              <a:xfrm>
                <a:off x="4806284" y="4797712"/>
                <a:ext cx="329635" cy="345018"/>
              </a:xfrm>
              <a:prstGeom prst="rect">
                <a:avLst/>
              </a:prstGeom>
            </p:spPr>
          </p:pic>
          <p:pic>
            <p:nvPicPr>
              <p:cNvPr id="25" name="Picture 24">
                <a:extLst>
                  <a:ext uri="{FF2B5EF4-FFF2-40B4-BE49-F238E27FC236}">
                    <a16:creationId xmlns:a16="http://schemas.microsoft.com/office/drawing/2014/main" id="{9FCF82EB-CC4E-1769-662F-A87D8D85EF3C}"/>
                  </a:ext>
                </a:extLst>
              </p:cNvPr>
              <p:cNvPicPr>
                <a:picLocks noChangeAspect="1"/>
              </p:cNvPicPr>
              <p:nvPr/>
            </p:nvPicPr>
            <p:blipFill>
              <a:blip r:embed="rId7"/>
              <a:stretch>
                <a:fillRect/>
              </a:stretch>
            </p:blipFill>
            <p:spPr>
              <a:xfrm>
                <a:off x="6287978" y="4797712"/>
                <a:ext cx="329635" cy="345018"/>
              </a:xfrm>
              <a:prstGeom prst="rect">
                <a:avLst/>
              </a:prstGeom>
            </p:spPr>
          </p:pic>
          <p:pic>
            <p:nvPicPr>
              <p:cNvPr id="26" name="Picture 25">
                <a:extLst>
                  <a:ext uri="{FF2B5EF4-FFF2-40B4-BE49-F238E27FC236}">
                    <a16:creationId xmlns:a16="http://schemas.microsoft.com/office/drawing/2014/main" id="{A5E66C63-87DF-4471-6ADE-FC2EEB4E9C44}"/>
                  </a:ext>
                </a:extLst>
              </p:cNvPr>
              <p:cNvPicPr>
                <a:picLocks noChangeAspect="1"/>
              </p:cNvPicPr>
              <p:nvPr/>
            </p:nvPicPr>
            <p:blipFill>
              <a:blip r:embed="rId7"/>
              <a:stretch>
                <a:fillRect/>
              </a:stretch>
            </p:blipFill>
            <p:spPr>
              <a:xfrm>
                <a:off x="10284193" y="4797712"/>
                <a:ext cx="329635" cy="345018"/>
              </a:xfrm>
              <a:prstGeom prst="rect">
                <a:avLst/>
              </a:prstGeom>
            </p:spPr>
          </p:pic>
        </p:grpSp>
        <p:sp>
          <p:nvSpPr>
            <p:cNvPr id="46" name="TextBox 45">
              <a:extLst>
                <a:ext uri="{FF2B5EF4-FFF2-40B4-BE49-F238E27FC236}">
                  <a16:creationId xmlns:a16="http://schemas.microsoft.com/office/drawing/2014/main" id="{EE919369-E8EB-FA67-FF89-8713B3B03C44}"/>
                </a:ext>
              </a:extLst>
            </p:cNvPr>
            <p:cNvSpPr txBox="1"/>
            <p:nvPr/>
          </p:nvSpPr>
          <p:spPr>
            <a:xfrm>
              <a:off x="6811904" y="4791412"/>
              <a:ext cx="1531188" cy="369332"/>
            </a:xfrm>
            <a:prstGeom prst="rect">
              <a:avLst/>
            </a:prstGeom>
            <a:noFill/>
          </p:spPr>
          <p:txBody>
            <a:bodyPr wrap="none" rtlCol="0">
              <a:spAutoFit/>
            </a:bodyPr>
            <a:lstStyle/>
            <a:p>
              <a:r>
                <a:rPr lang="en-SE" b="0" i="0" dirty="0">
                  <a:latin typeface="Avenir Light" panose="020B0402020203020204" pitchFamily="34" charset="77"/>
                </a:rPr>
                <a:t>BasicStacked</a:t>
              </a:r>
              <a:endParaRPr lang="en-SE" dirty="0"/>
            </a:p>
          </p:txBody>
        </p:sp>
      </p:grpSp>
      <p:grpSp>
        <p:nvGrpSpPr>
          <p:cNvPr id="50" name="Group 49">
            <a:extLst>
              <a:ext uri="{FF2B5EF4-FFF2-40B4-BE49-F238E27FC236}">
                <a16:creationId xmlns:a16="http://schemas.microsoft.com/office/drawing/2014/main" id="{6AD8E23F-0BA5-99B6-E0A8-ECBABAD651DD}"/>
              </a:ext>
            </a:extLst>
          </p:cNvPr>
          <p:cNvGrpSpPr/>
          <p:nvPr/>
        </p:nvGrpSpPr>
        <p:grpSpPr>
          <a:xfrm>
            <a:off x="4821585" y="5299178"/>
            <a:ext cx="5810833" cy="381557"/>
            <a:chOff x="4821585" y="5299178"/>
            <a:chExt cx="5810833" cy="381557"/>
          </a:xfrm>
        </p:grpSpPr>
        <p:grpSp>
          <p:nvGrpSpPr>
            <p:cNvPr id="44" name="Group 43">
              <a:extLst>
                <a:ext uri="{FF2B5EF4-FFF2-40B4-BE49-F238E27FC236}">
                  <a16:creationId xmlns:a16="http://schemas.microsoft.com/office/drawing/2014/main" id="{2F926A9E-F610-C4EA-F11B-3FD855DDA5FD}"/>
                </a:ext>
              </a:extLst>
            </p:cNvPr>
            <p:cNvGrpSpPr/>
            <p:nvPr/>
          </p:nvGrpSpPr>
          <p:grpSpPr>
            <a:xfrm>
              <a:off x="4821585" y="5299178"/>
              <a:ext cx="5810833" cy="361441"/>
              <a:chOff x="4821585" y="5299178"/>
              <a:chExt cx="5810833" cy="361441"/>
            </a:xfrm>
          </p:grpSpPr>
          <p:pic>
            <p:nvPicPr>
              <p:cNvPr id="28" name="Picture 27">
                <a:extLst>
                  <a:ext uri="{FF2B5EF4-FFF2-40B4-BE49-F238E27FC236}">
                    <a16:creationId xmlns:a16="http://schemas.microsoft.com/office/drawing/2014/main" id="{3BF09B36-3CA2-E985-9C3D-FDAE047C3037}"/>
                  </a:ext>
                </a:extLst>
              </p:cNvPr>
              <p:cNvPicPr>
                <a:picLocks noChangeAspect="1"/>
              </p:cNvPicPr>
              <p:nvPr/>
            </p:nvPicPr>
            <p:blipFill>
              <a:blip r:embed="rId7"/>
              <a:stretch>
                <a:fillRect/>
              </a:stretch>
            </p:blipFill>
            <p:spPr>
              <a:xfrm>
                <a:off x="4821585" y="5299178"/>
                <a:ext cx="329635" cy="345018"/>
              </a:xfrm>
              <a:prstGeom prst="rect">
                <a:avLst/>
              </a:prstGeom>
            </p:spPr>
          </p:pic>
          <p:pic>
            <p:nvPicPr>
              <p:cNvPr id="29" name="Picture 28">
                <a:extLst>
                  <a:ext uri="{FF2B5EF4-FFF2-40B4-BE49-F238E27FC236}">
                    <a16:creationId xmlns:a16="http://schemas.microsoft.com/office/drawing/2014/main" id="{9B599157-5159-4196-ADB6-965854A8676B}"/>
                  </a:ext>
                </a:extLst>
              </p:cNvPr>
              <p:cNvPicPr>
                <a:picLocks noChangeAspect="1"/>
              </p:cNvPicPr>
              <p:nvPr/>
            </p:nvPicPr>
            <p:blipFill>
              <a:blip r:embed="rId7"/>
              <a:stretch>
                <a:fillRect/>
              </a:stretch>
            </p:blipFill>
            <p:spPr>
              <a:xfrm>
                <a:off x="6287978" y="5315601"/>
                <a:ext cx="329635" cy="345018"/>
              </a:xfrm>
              <a:prstGeom prst="rect">
                <a:avLst/>
              </a:prstGeom>
            </p:spPr>
          </p:pic>
          <p:pic>
            <p:nvPicPr>
              <p:cNvPr id="30" name="Picture 29">
                <a:extLst>
                  <a:ext uri="{FF2B5EF4-FFF2-40B4-BE49-F238E27FC236}">
                    <a16:creationId xmlns:a16="http://schemas.microsoft.com/office/drawing/2014/main" id="{255A2266-CCD2-BF1F-9795-BAFE420EC367}"/>
                  </a:ext>
                </a:extLst>
              </p:cNvPr>
              <p:cNvPicPr>
                <a:picLocks noChangeAspect="1"/>
              </p:cNvPicPr>
              <p:nvPr/>
            </p:nvPicPr>
            <p:blipFill>
              <a:blip r:embed="rId7"/>
              <a:stretch>
                <a:fillRect/>
              </a:stretch>
            </p:blipFill>
            <p:spPr>
              <a:xfrm>
                <a:off x="10302783" y="5315601"/>
                <a:ext cx="329635" cy="345018"/>
              </a:xfrm>
              <a:prstGeom prst="rect">
                <a:avLst/>
              </a:prstGeom>
            </p:spPr>
          </p:pic>
        </p:grpSp>
        <p:sp>
          <p:nvSpPr>
            <p:cNvPr id="47" name="TextBox 46">
              <a:extLst>
                <a:ext uri="{FF2B5EF4-FFF2-40B4-BE49-F238E27FC236}">
                  <a16:creationId xmlns:a16="http://schemas.microsoft.com/office/drawing/2014/main" id="{14068E9F-7766-498A-A3DC-57B03C924CC6}"/>
                </a:ext>
              </a:extLst>
            </p:cNvPr>
            <p:cNvSpPr txBox="1"/>
            <p:nvPr/>
          </p:nvSpPr>
          <p:spPr>
            <a:xfrm>
              <a:off x="6565450" y="5311403"/>
              <a:ext cx="2099164" cy="369332"/>
            </a:xfrm>
            <a:prstGeom prst="rect">
              <a:avLst/>
            </a:prstGeom>
            <a:noFill/>
          </p:spPr>
          <p:txBody>
            <a:bodyPr wrap="none" rtlCol="0">
              <a:spAutoFit/>
            </a:bodyPr>
            <a:lstStyle/>
            <a:p>
              <a:r>
                <a:rPr lang="en-SE" b="0" i="0">
                  <a:latin typeface="Avenir Light" panose="020B0402020203020204" pitchFamily="34" charset="77"/>
                </a:rPr>
                <a:t>RelaxedMonolithic</a:t>
              </a:r>
              <a:endParaRPr lang="en-SE"/>
            </a:p>
          </p:txBody>
        </p:sp>
      </p:grpSp>
      <p:grpSp>
        <p:nvGrpSpPr>
          <p:cNvPr id="51" name="Group 50">
            <a:extLst>
              <a:ext uri="{FF2B5EF4-FFF2-40B4-BE49-F238E27FC236}">
                <a16:creationId xmlns:a16="http://schemas.microsoft.com/office/drawing/2014/main" id="{C7F081A9-14E8-7BE2-0FB8-B41B26488930}"/>
              </a:ext>
            </a:extLst>
          </p:cNvPr>
          <p:cNvGrpSpPr/>
          <p:nvPr/>
        </p:nvGrpSpPr>
        <p:grpSpPr>
          <a:xfrm>
            <a:off x="4806287" y="5826408"/>
            <a:ext cx="5807543" cy="372418"/>
            <a:chOff x="4806287" y="5826408"/>
            <a:chExt cx="5807543" cy="372418"/>
          </a:xfrm>
        </p:grpSpPr>
        <p:grpSp>
          <p:nvGrpSpPr>
            <p:cNvPr id="45" name="Group 44">
              <a:extLst>
                <a:ext uri="{FF2B5EF4-FFF2-40B4-BE49-F238E27FC236}">
                  <a16:creationId xmlns:a16="http://schemas.microsoft.com/office/drawing/2014/main" id="{9E7DCC11-2AED-110A-FCC4-5500E363C6E4}"/>
                </a:ext>
              </a:extLst>
            </p:cNvPr>
            <p:cNvGrpSpPr/>
            <p:nvPr/>
          </p:nvGrpSpPr>
          <p:grpSpPr>
            <a:xfrm>
              <a:off x="4806287" y="5826408"/>
              <a:ext cx="5807543" cy="372418"/>
              <a:chOff x="4806287" y="5826408"/>
              <a:chExt cx="5807543" cy="372418"/>
            </a:xfrm>
          </p:grpSpPr>
          <p:pic>
            <p:nvPicPr>
              <p:cNvPr id="31" name="Picture 30">
                <a:extLst>
                  <a:ext uri="{FF2B5EF4-FFF2-40B4-BE49-F238E27FC236}">
                    <a16:creationId xmlns:a16="http://schemas.microsoft.com/office/drawing/2014/main" id="{9A6ACD6E-0977-8444-67C4-BA396D16AFD0}"/>
                  </a:ext>
                </a:extLst>
              </p:cNvPr>
              <p:cNvPicPr>
                <a:picLocks noChangeAspect="1"/>
              </p:cNvPicPr>
              <p:nvPr/>
            </p:nvPicPr>
            <p:blipFill>
              <a:blip r:embed="rId7"/>
              <a:stretch>
                <a:fillRect/>
              </a:stretch>
            </p:blipFill>
            <p:spPr>
              <a:xfrm>
                <a:off x="4806287" y="5826408"/>
                <a:ext cx="329635" cy="345018"/>
              </a:xfrm>
              <a:prstGeom prst="rect">
                <a:avLst/>
              </a:prstGeom>
            </p:spPr>
          </p:pic>
          <p:pic>
            <p:nvPicPr>
              <p:cNvPr id="32" name="Picture 31">
                <a:extLst>
                  <a:ext uri="{FF2B5EF4-FFF2-40B4-BE49-F238E27FC236}">
                    <a16:creationId xmlns:a16="http://schemas.microsoft.com/office/drawing/2014/main" id="{478CD078-A28B-C399-8342-A894D6ADF072}"/>
                  </a:ext>
                </a:extLst>
              </p:cNvPr>
              <p:cNvPicPr>
                <a:picLocks noChangeAspect="1"/>
              </p:cNvPicPr>
              <p:nvPr/>
            </p:nvPicPr>
            <p:blipFill>
              <a:blip r:embed="rId7"/>
              <a:stretch>
                <a:fillRect/>
              </a:stretch>
            </p:blipFill>
            <p:spPr>
              <a:xfrm>
                <a:off x="6302948" y="5829707"/>
                <a:ext cx="329635" cy="345018"/>
              </a:xfrm>
              <a:prstGeom prst="rect">
                <a:avLst/>
              </a:prstGeom>
            </p:spPr>
          </p:pic>
          <p:pic>
            <p:nvPicPr>
              <p:cNvPr id="33" name="Picture 32">
                <a:extLst>
                  <a:ext uri="{FF2B5EF4-FFF2-40B4-BE49-F238E27FC236}">
                    <a16:creationId xmlns:a16="http://schemas.microsoft.com/office/drawing/2014/main" id="{D6EFBBF4-9E5A-755B-9150-93C67421B304}"/>
                  </a:ext>
                </a:extLst>
              </p:cNvPr>
              <p:cNvPicPr>
                <a:picLocks noChangeAspect="1"/>
              </p:cNvPicPr>
              <p:nvPr/>
            </p:nvPicPr>
            <p:blipFill>
              <a:blip r:embed="rId7"/>
              <a:stretch>
                <a:fillRect/>
              </a:stretch>
            </p:blipFill>
            <p:spPr>
              <a:xfrm>
                <a:off x="10284195" y="5853808"/>
                <a:ext cx="329635" cy="345018"/>
              </a:xfrm>
              <a:prstGeom prst="rect">
                <a:avLst/>
              </a:prstGeom>
            </p:spPr>
          </p:pic>
        </p:grpSp>
        <p:sp>
          <p:nvSpPr>
            <p:cNvPr id="48" name="TextBox 47">
              <a:extLst>
                <a:ext uri="{FF2B5EF4-FFF2-40B4-BE49-F238E27FC236}">
                  <a16:creationId xmlns:a16="http://schemas.microsoft.com/office/drawing/2014/main" id="{26F2EA5B-BE3B-9582-331B-8292B20342D9}"/>
                </a:ext>
              </a:extLst>
            </p:cNvPr>
            <p:cNvSpPr txBox="1"/>
            <p:nvPr/>
          </p:nvSpPr>
          <p:spPr>
            <a:xfrm>
              <a:off x="6716052" y="5826408"/>
              <a:ext cx="1821332" cy="369332"/>
            </a:xfrm>
            <a:prstGeom prst="rect">
              <a:avLst/>
            </a:prstGeom>
            <a:noFill/>
          </p:spPr>
          <p:txBody>
            <a:bodyPr wrap="none" rtlCol="0">
              <a:spAutoFit/>
            </a:bodyPr>
            <a:lstStyle/>
            <a:p>
              <a:r>
                <a:rPr lang="en-SE" b="0" i="0">
                  <a:latin typeface="Avenir Light" panose="020B0402020203020204" pitchFamily="34" charset="77"/>
                </a:rPr>
                <a:t>RelaxedStacked</a:t>
              </a:r>
              <a:endParaRPr lang="en-SE"/>
            </a:p>
          </p:txBody>
        </p:sp>
      </p:grpSp>
      <p:sp>
        <p:nvSpPr>
          <p:cNvPr id="53" name="TextBox 52">
            <a:extLst>
              <a:ext uri="{FF2B5EF4-FFF2-40B4-BE49-F238E27FC236}">
                <a16:creationId xmlns:a16="http://schemas.microsoft.com/office/drawing/2014/main" id="{51B2C4A2-6E1E-581D-4EAD-1E8073C4EC6F}"/>
              </a:ext>
            </a:extLst>
          </p:cNvPr>
          <p:cNvSpPr txBox="1"/>
          <p:nvPr/>
        </p:nvSpPr>
        <p:spPr>
          <a:xfrm>
            <a:off x="8531778" y="4795172"/>
            <a:ext cx="588224" cy="461665"/>
          </a:xfrm>
          <a:prstGeom prst="rect">
            <a:avLst/>
          </a:prstGeom>
          <a:noFill/>
        </p:spPr>
        <p:txBody>
          <a:bodyPr wrap="square">
            <a:spAutoFit/>
          </a:bodyPr>
          <a:lstStyle/>
          <a:p>
            <a:r>
              <a:rPr lang="en-SE" sz="2400" b="1">
                <a:latin typeface="Courier New" panose="02070309020205020404" pitchFamily="49" charset="0"/>
                <a:cs typeface="Courier New" panose="02070309020205020404" pitchFamily="49" charset="0"/>
              </a:rPr>
              <a:t>⚠️</a:t>
            </a:r>
            <a:endParaRPr lang="en-SE" sz="2400"/>
          </a:p>
        </p:txBody>
      </p:sp>
      <p:sp>
        <p:nvSpPr>
          <p:cNvPr id="54" name="TextBox 53">
            <a:extLst>
              <a:ext uri="{FF2B5EF4-FFF2-40B4-BE49-F238E27FC236}">
                <a16:creationId xmlns:a16="http://schemas.microsoft.com/office/drawing/2014/main" id="{37BBEBBE-7827-8784-FE68-2D0D5D0EA9A6}"/>
              </a:ext>
            </a:extLst>
          </p:cNvPr>
          <p:cNvSpPr txBox="1"/>
          <p:nvPr/>
        </p:nvSpPr>
        <p:spPr>
          <a:xfrm>
            <a:off x="8537384" y="5286058"/>
            <a:ext cx="588224" cy="461665"/>
          </a:xfrm>
          <a:prstGeom prst="rect">
            <a:avLst/>
          </a:prstGeom>
          <a:noFill/>
        </p:spPr>
        <p:txBody>
          <a:bodyPr wrap="square">
            <a:spAutoFit/>
          </a:bodyPr>
          <a:lstStyle/>
          <a:p>
            <a:r>
              <a:rPr lang="en-SE" sz="2400" b="1">
                <a:latin typeface="Courier New" panose="02070309020205020404" pitchFamily="49" charset="0"/>
                <a:cs typeface="Courier New" panose="02070309020205020404" pitchFamily="49" charset="0"/>
              </a:rPr>
              <a:t>⚠️</a:t>
            </a:r>
            <a:endParaRPr lang="en-SE" sz="2400"/>
          </a:p>
        </p:txBody>
      </p:sp>
      <p:sp>
        <p:nvSpPr>
          <p:cNvPr id="2" name="TextBox 1">
            <a:extLst>
              <a:ext uri="{FF2B5EF4-FFF2-40B4-BE49-F238E27FC236}">
                <a16:creationId xmlns:a16="http://schemas.microsoft.com/office/drawing/2014/main" id="{44E59FDB-BFAA-0359-CEBE-01EF53EBE2C0}"/>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26</a:t>
            </a:fld>
            <a:endParaRPr lang="en-SE">
              <a:solidFill>
                <a:schemeClr val="bg1"/>
              </a:solidFill>
            </a:endParaRPr>
          </a:p>
        </p:txBody>
      </p:sp>
      <p:grpSp>
        <p:nvGrpSpPr>
          <p:cNvPr id="58" name="Group 57">
            <a:extLst>
              <a:ext uri="{FF2B5EF4-FFF2-40B4-BE49-F238E27FC236}">
                <a16:creationId xmlns:a16="http://schemas.microsoft.com/office/drawing/2014/main" id="{A8E406C1-631F-201C-97F7-36FBC9D93605}"/>
              </a:ext>
            </a:extLst>
          </p:cNvPr>
          <p:cNvGrpSpPr/>
          <p:nvPr/>
        </p:nvGrpSpPr>
        <p:grpSpPr>
          <a:xfrm>
            <a:off x="4806286" y="3687325"/>
            <a:ext cx="6627257" cy="450289"/>
            <a:chOff x="4806286" y="3687325"/>
            <a:chExt cx="6627257" cy="450289"/>
          </a:xfrm>
        </p:grpSpPr>
        <p:grpSp>
          <p:nvGrpSpPr>
            <p:cNvPr id="41" name="Group 40">
              <a:extLst>
                <a:ext uri="{FF2B5EF4-FFF2-40B4-BE49-F238E27FC236}">
                  <a16:creationId xmlns:a16="http://schemas.microsoft.com/office/drawing/2014/main" id="{CE2459AD-F8E1-0096-984D-5D39BD3F2B19}"/>
                </a:ext>
              </a:extLst>
            </p:cNvPr>
            <p:cNvGrpSpPr/>
            <p:nvPr/>
          </p:nvGrpSpPr>
          <p:grpSpPr>
            <a:xfrm>
              <a:off x="4806286" y="3687325"/>
              <a:ext cx="2807681" cy="450289"/>
              <a:chOff x="4806286" y="3687325"/>
              <a:chExt cx="2807681" cy="450289"/>
            </a:xfrm>
          </p:grpSpPr>
          <p:pic>
            <p:nvPicPr>
              <p:cNvPr id="20" name="Picture 19">
                <a:extLst>
                  <a:ext uri="{FF2B5EF4-FFF2-40B4-BE49-F238E27FC236}">
                    <a16:creationId xmlns:a16="http://schemas.microsoft.com/office/drawing/2014/main" id="{3BACE53F-72E7-B030-D0AB-562AC789C6AF}"/>
                  </a:ext>
                </a:extLst>
              </p:cNvPr>
              <p:cNvPicPr>
                <a:picLocks noChangeAspect="1"/>
              </p:cNvPicPr>
              <p:nvPr/>
            </p:nvPicPr>
            <p:blipFill>
              <a:blip r:embed="rId7"/>
              <a:stretch>
                <a:fillRect/>
              </a:stretch>
            </p:blipFill>
            <p:spPr>
              <a:xfrm>
                <a:off x="4806286" y="3734154"/>
                <a:ext cx="329635" cy="345018"/>
              </a:xfrm>
              <a:prstGeom prst="rect">
                <a:avLst/>
              </a:prstGeom>
            </p:spPr>
          </p:pic>
          <p:pic>
            <p:nvPicPr>
              <p:cNvPr id="22" name="Picture 21" descr="Close with solid fill">
                <a:extLst>
                  <a:ext uri="{FF2B5EF4-FFF2-40B4-BE49-F238E27FC236}">
                    <a16:creationId xmlns:a16="http://schemas.microsoft.com/office/drawing/2014/main" id="{707A1A6C-63BA-2070-FA2D-FDDEC0798CB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163678" y="3687325"/>
                <a:ext cx="450289" cy="450289"/>
              </a:xfrm>
              <a:prstGeom prst="rect">
                <a:avLst/>
              </a:prstGeom>
            </p:spPr>
          </p:pic>
        </p:grpSp>
        <p:pic>
          <p:nvPicPr>
            <p:cNvPr id="38" name="Picture 37">
              <a:extLst>
                <a:ext uri="{FF2B5EF4-FFF2-40B4-BE49-F238E27FC236}">
                  <a16:creationId xmlns:a16="http://schemas.microsoft.com/office/drawing/2014/main" id="{86B87C94-BFC3-9A4D-7335-8EF4E1451C53}"/>
                </a:ext>
              </a:extLst>
            </p:cNvPr>
            <p:cNvPicPr>
              <a:picLocks noChangeAspect="1"/>
            </p:cNvPicPr>
            <p:nvPr/>
          </p:nvPicPr>
          <p:blipFill>
            <a:blip r:embed="rId7"/>
            <a:stretch>
              <a:fillRect/>
            </a:stretch>
          </p:blipFill>
          <p:spPr>
            <a:xfrm>
              <a:off x="9075224" y="3746240"/>
              <a:ext cx="329635" cy="345018"/>
            </a:xfrm>
            <a:prstGeom prst="rect">
              <a:avLst/>
            </a:prstGeom>
          </p:spPr>
        </p:pic>
        <p:sp>
          <p:nvSpPr>
            <p:cNvPr id="55" name="TextBox 54">
              <a:extLst>
                <a:ext uri="{FF2B5EF4-FFF2-40B4-BE49-F238E27FC236}">
                  <a16:creationId xmlns:a16="http://schemas.microsoft.com/office/drawing/2014/main" id="{DE9D52BF-24DE-0D74-8A9B-1C0353B0EB59}"/>
                </a:ext>
              </a:extLst>
            </p:cNvPr>
            <p:cNvSpPr txBox="1"/>
            <p:nvPr/>
          </p:nvSpPr>
          <p:spPr>
            <a:xfrm>
              <a:off x="9464478" y="3743076"/>
              <a:ext cx="1969065" cy="369332"/>
            </a:xfrm>
            <a:prstGeom prst="rect">
              <a:avLst/>
            </a:prstGeom>
            <a:noFill/>
          </p:spPr>
          <p:txBody>
            <a:bodyPr wrap="none" rtlCol="0">
              <a:spAutoFit/>
            </a:bodyPr>
            <a:lstStyle/>
            <a:p>
              <a:pPr marL="0" algn="ctr" rtl="0" eaLnBrk="1" latinLnBrk="0" hangingPunct="1"/>
              <a:r>
                <a:rPr lang="en-GB" sz="1800" b="0" i="0" kern="1200" dirty="0">
                  <a:solidFill>
                    <a:srgbClr val="000000"/>
                  </a:solidFill>
                  <a:effectLst/>
                  <a:latin typeface="Avenir Light" panose="020B0402020203020204" pitchFamily="34" charset="77"/>
                  <a:ea typeface="+mn-ea"/>
                  <a:cs typeface="+mn-cs"/>
                </a:rPr>
                <a:t>R</a:t>
              </a:r>
              <a:r>
                <a:rPr lang="en-SE" sz="1800" b="0" i="0" kern="1200" dirty="0">
                  <a:solidFill>
                    <a:srgbClr val="000000"/>
                  </a:solidFill>
                  <a:effectLst/>
                  <a:latin typeface="Avenir Light" panose="020B0402020203020204" pitchFamily="34" charset="77"/>
                  <a:ea typeface="+mn-ea"/>
                  <a:cs typeface="+mn-cs"/>
                </a:rPr>
                <a:t>emote Attribute</a:t>
              </a:r>
              <a:endParaRPr lang="en-SE" dirty="0">
                <a:effectLst/>
              </a:endParaRPr>
            </a:p>
          </p:txBody>
        </p:sp>
      </p:grpSp>
      <p:grpSp>
        <p:nvGrpSpPr>
          <p:cNvPr id="59" name="Group 58">
            <a:extLst>
              <a:ext uri="{FF2B5EF4-FFF2-40B4-BE49-F238E27FC236}">
                <a16:creationId xmlns:a16="http://schemas.microsoft.com/office/drawing/2014/main" id="{FF83FA0A-167C-E0F8-1991-7098044FD2C3}"/>
              </a:ext>
            </a:extLst>
          </p:cNvPr>
          <p:cNvGrpSpPr/>
          <p:nvPr/>
        </p:nvGrpSpPr>
        <p:grpSpPr>
          <a:xfrm>
            <a:off x="4806285" y="4236447"/>
            <a:ext cx="6372624" cy="379053"/>
            <a:chOff x="4806285" y="4236447"/>
            <a:chExt cx="6372624" cy="379053"/>
          </a:xfrm>
        </p:grpSpPr>
        <p:grpSp>
          <p:nvGrpSpPr>
            <p:cNvPr id="42" name="Group 41">
              <a:extLst>
                <a:ext uri="{FF2B5EF4-FFF2-40B4-BE49-F238E27FC236}">
                  <a16:creationId xmlns:a16="http://schemas.microsoft.com/office/drawing/2014/main" id="{A7724C88-AA18-FDFA-66E4-DB9C4660DAC8}"/>
                </a:ext>
              </a:extLst>
            </p:cNvPr>
            <p:cNvGrpSpPr/>
            <p:nvPr/>
          </p:nvGrpSpPr>
          <p:grpSpPr>
            <a:xfrm>
              <a:off x="4806285" y="4269528"/>
              <a:ext cx="2741346" cy="345972"/>
              <a:chOff x="4806285" y="4269528"/>
              <a:chExt cx="2741346" cy="345972"/>
            </a:xfrm>
          </p:grpSpPr>
          <p:pic>
            <p:nvPicPr>
              <p:cNvPr id="18" name="Picture 17">
                <a:extLst>
                  <a:ext uri="{FF2B5EF4-FFF2-40B4-BE49-F238E27FC236}">
                    <a16:creationId xmlns:a16="http://schemas.microsoft.com/office/drawing/2014/main" id="{FDC27DF7-FFB8-C56E-108C-BBBB1E73CE86}"/>
                  </a:ext>
                </a:extLst>
              </p:cNvPr>
              <p:cNvPicPr>
                <a:picLocks noChangeAspect="1"/>
              </p:cNvPicPr>
              <p:nvPr/>
            </p:nvPicPr>
            <p:blipFill>
              <a:blip r:embed="rId6"/>
              <a:stretch>
                <a:fillRect/>
              </a:stretch>
            </p:blipFill>
            <p:spPr>
              <a:xfrm>
                <a:off x="7217996" y="4269528"/>
                <a:ext cx="329635" cy="329635"/>
              </a:xfrm>
              <a:prstGeom prst="rect">
                <a:avLst/>
              </a:prstGeom>
            </p:spPr>
          </p:pic>
          <p:pic>
            <p:nvPicPr>
              <p:cNvPr id="23" name="Picture 22">
                <a:extLst>
                  <a:ext uri="{FF2B5EF4-FFF2-40B4-BE49-F238E27FC236}">
                    <a16:creationId xmlns:a16="http://schemas.microsoft.com/office/drawing/2014/main" id="{67BF3DA6-16F2-CC6A-84F2-ECA253D0F4D1}"/>
                  </a:ext>
                </a:extLst>
              </p:cNvPr>
              <p:cNvPicPr>
                <a:picLocks noChangeAspect="1"/>
              </p:cNvPicPr>
              <p:nvPr/>
            </p:nvPicPr>
            <p:blipFill>
              <a:blip r:embed="rId7"/>
              <a:stretch>
                <a:fillRect/>
              </a:stretch>
            </p:blipFill>
            <p:spPr>
              <a:xfrm>
                <a:off x="4806285" y="4270482"/>
                <a:ext cx="329635" cy="345018"/>
              </a:xfrm>
              <a:prstGeom prst="rect">
                <a:avLst/>
              </a:prstGeom>
            </p:spPr>
          </p:pic>
        </p:grpSp>
        <p:pic>
          <p:nvPicPr>
            <p:cNvPr id="52" name="Picture 51">
              <a:extLst>
                <a:ext uri="{FF2B5EF4-FFF2-40B4-BE49-F238E27FC236}">
                  <a16:creationId xmlns:a16="http://schemas.microsoft.com/office/drawing/2014/main" id="{503DE978-8B64-9DAC-3B64-30D9A1CD1CB4}"/>
                </a:ext>
              </a:extLst>
            </p:cNvPr>
            <p:cNvPicPr>
              <a:picLocks noChangeAspect="1"/>
            </p:cNvPicPr>
            <p:nvPr/>
          </p:nvPicPr>
          <p:blipFill>
            <a:blip r:embed="rId7"/>
            <a:stretch>
              <a:fillRect/>
            </a:stretch>
          </p:blipFill>
          <p:spPr>
            <a:xfrm>
              <a:off x="9091207" y="4248604"/>
              <a:ext cx="329635" cy="345018"/>
            </a:xfrm>
            <a:prstGeom prst="rect">
              <a:avLst/>
            </a:prstGeom>
          </p:spPr>
        </p:pic>
        <p:sp>
          <p:nvSpPr>
            <p:cNvPr id="57" name="TextBox 56">
              <a:extLst>
                <a:ext uri="{FF2B5EF4-FFF2-40B4-BE49-F238E27FC236}">
                  <a16:creationId xmlns:a16="http://schemas.microsoft.com/office/drawing/2014/main" id="{C2270FCD-D1A3-BEA5-F4FB-AB6ED6D64B7E}"/>
                </a:ext>
              </a:extLst>
            </p:cNvPr>
            <p:cNvSpPr txBox="1"/>
            <p:nvPr/>
          </p:nvSpPr>
          <p:spPr>
            <a:xfrm>
              <a:off x="9622073" y="4236447"/>
              <a:ext cx="1556836" cy="369332"/>
            </a:xfrm>
            <a:prstGeom prst="rect">
              <a:avLst/>
            </a:prstGeom>
            <a:noFill/>
          </p:spPr>
          <p:txBody>
            <a:bodyPr wrap="none" rtlCol="0">
              <a:spAutoFit/>
            </a:bodyPr>
            <a:lstStyle/>
            <a:p>
              <a:r>
                <a:rPr lang="en-SE" b="0" i="0" dirty="0">
                  <a:latin typeface="Avenir Light" panose="020B0402020203020204" pitchFamily="34" charset="77"/>
                </a:rPr>
                <a:t>Remote Links</a:t>
              </a:r>
              <a:endParaRPr lang="en-SE" dirty="0"/>
            </a:p>
          </p:txBody>
        </p:sp>
      </p:grpSp>
    </p:spTree>
    <p:extLst>
      <p:ext uri="{BB962C8B-B14F-4D97-AF65-F5344CB8AC3E}">
        <p14:creationId xmlns:p14="http://schemas.microsoft.com/office/powerpoint/2010/main" val="216568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BE246-9AC9-54C0-27C5-95576E2AB798}"/>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2204D8EA-52BC-F147-F096-25F9EFAB3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55108823-21CF-EB1B-BFC2-21D97F4111BF}"/>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96C59AB0-2D87-5644-CCFB-B553240E65A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3" name="TextBox 2">
            <a:extLst>
              <a:ext uri="{FF2B5EF4-FFF2-40B4-BE49-F238E27FC236}">
                <a16:creationId xmlns:a16="http://schemas.microsoft.com/office/drawing/2014/main" id="{426D3168-2C67-8D02-C70C-8BDEEC2EB636}"/>
              </a:ext>
            </a:extLst>
          </p:cNvPr>
          <p:cNvSpPr txBox="1"/>
          <p:nvPr/>
        </p:nvSpPr>
        <p:spPr>
          <a:xfrm>
            <a:off x="518159" y="1692010"/>
            <a:ext cx="7862364" cy="4985980"/>
          </a:xfrm>
          <a:prstGeom prst="rect">
            <a:avLst/>
          </a:prstGeom>
          <a:noFill/>
        </p:spPr>
        <p:txBody>
          <a:bodyPr wrap="square" rtlCol="0">
            <a:spAutoFit/>
          </a:bodyPr>
          <a:lstStyle/>
          <a:p>
            <a:r>
              <a:rPr lang="en-SE">
                <a:solidFill>
                  <a:schemeClr val="accent2"/>
                </a:solidFill>
                <a:latin typeface="Avenir Book" panose="02000503020000020003" pitchFamily="2" charset="0"/>
                <a:ea typeface="+mj-ea"/>
                <a:cs typeface="+mj-cs"/>
              </a:rPr>
              <a:t>It supports two kind of attributes:</a:t>
            </a:r>
          </a:p>
          <a:p>
            <a:endParaRPr lang="en-SE">
              <a:solidFill>
                <a:schemeClr val="accent2"/>
              </a:solidFill>
              <a:latin typeface="Avenir Book" panose="02000503020000020003" pitchFamily="2" charset="0"/>
              <a:ea typeface="+mj-ea"/>
              <a:cs typeface="+mj-cs"/>
            </a:endParaRPr>
          </a:p>
          <a:p>
            <a:pPr marL="342900" indent="-342900">
              <a:buFont typeface="Arial" panose="020B0604020202020204" pitchFamily="34" charset="0"/>
              <a:buChar char="•"/>
            </a:pPr>
            <a:r>
              <a:rPr lang="en-SE" sz="2000" b="1">
                <a:latin typeface="Avenir Book" panose="02000503020000020003" pitchFamily="2" charset="0"/>
              </a:rPr>
              <a:t> </a:t>
            </a:r>
            <a:r>
              <a:rPr lang="en-SE" sz="2000" b="1">
                <a:solidFill>
                  <a:srgbClr val="C00000"/>
                </a:solidFill>
                <a:latin typeface="Avenir Book" panose="02000503020000020003" pitchFamily="2" charset="0"/>
              </a:rPr>
              <a:t>Circular (C)</a:t>
            </a:r>
            <a:r>
              <a:rPr lang="en-SE" sz="2000">
                <a:latin typeface="Avenir Book" panose="02000503020000020003" pitchFamily="2" charset="0"/>
              </a:rPr>
              <a:t>:</a:t>
            </a:r>
          </a:p>
          <a:p>
            <a:pPr marL="800100" lvl="1" indent="-342900">
              <a:buFont typeface="Arial" panose="020B0604020202020204" pitchFamily="34" charset="0"/>
              <a:buChar char="•"/>
            </a:pPr>
            <a:r>
              <a:rPr lang="en-SE">
                <a:solidFill>
                  <a:schemeClr val="accent2"/>
                </a:solidFill>
                <a:latin typeface="Avenir Book" panose="02000503020000020003" pitchFamily="2" charset="0"/>
              </a:rPr>
              <a:t>Trigger a circular evaluation, i.e, fixed-point computation</a:t>
            </a:r>
            <a:endParaRPr lang="en-SE">
              <a:solidFill>
                <a:schemeClr val="accent2"/>
              </a:solidFill>
              <a:latin typeface="Avenir Book" panose="02000503020000020003" pitchFamily="2" charset="0"/>
              <a:ea typeface="+mj-ea"/>
              <a:cs typeface="+mj-cs"/>
            </a:endParaRPr>
          </a:p>
          <a:p>
            <a:endParaRPr lang="en-SE">
              <a:solidFill>
                <a:schemeClr val="accent2"/>
              </a:solidFill>
              <a:latin typeface="Avenir Book" panose="02000503020000020003" pitchFamily="2" charset="0"/>
              <a:ea typeface="+mj-ea"/>
              <a:cs typeface="+mj-cs"/>
            </a:endParaRPr>
          </a:p>
          <a:p>
            <a:endParaRPr lang="en-SE">
              <a:solidFill>
                <a:schemeClr val="accent2"/>
              </a:solidFill>
              <a:latin typeface="Avenir Book" panose="02000503020000020003" pitchFamily="2" charset="0"/>
              <a:ea typeface="+mj-ea"/>
              <a:cs typeface="+mj-cs"/>
            </a:endParaRPr>
          </a:p>
          <a:p>
            <a:pPr marL="342900" indent="-342900">
              <a:buFont typeface="Arial" panose="020B0604020202020204" pitchFamily="34" charset="0"/>
              <a:buChar char="•"/>
            </a:pPr>
            <a:r>
              <a:rPr lang="en-SE" sz="2000" b="1">
                <a:latin typeface="Avenir Book" panose="02000503020000020003" pitchFamily="2" charset="0"/>
                <a:ea typeface="+mj-ea"/>
                <a:cs typeface="+mj-cs"/>
              </a:rPr>
              <a:t> </a:t>
            </a:r>
            <a:r>
              <a:rPr lang="en-SE" sz="2000" b="1">
                <a:solidFill>
                  <a:srgbClr val="00B050"/>
                </a:solidFill>
                <a:latin typeface="Avenir Book" panose="02000503020000020003" pitchFamily="2" charset="0"/>
                <a:ea typeface="+mj-ea"/>
                <a:cs typeface="+mj-cs"/>
              </a:rPr>
              <a:t>Non-Circular (NC)</a:t>
            </a:r>
            <a:r>
              <a:rPr lang="en-SE" sz="2000">
                <a:latin typeface="Avenir Book" panose="02000503020000020003" pitchFamily="2" charset="0"/>
                <a:ea typeface="+mj-ea"/>
                <a:cs typeface="+mj-cs"/>
              </a:rPr>
              <a:t>:</a:t>
            </a:r>
          </a:p>
          <a:p>
            <a:pPr marL="914400" lvl="3" indent="-342900">
              <a:buFont typeface="Arial" panose="020B0604020202020204" pitchFamily="34" charset="0"/>
              <a:buChar char="•"/>
            </a:pPr>
            <a:r>
              <a:rPr lang="en-SE">
                <a:solidFill>
                  <a:schemeClr val="accent2"/>
                </a:solidFill>
                <a:latin typeface="Avenir Book" panose="02000503020000020003" pitchFamily="2" charset="0"/>
                <a:ea typeface="+mj-ea"/>
                <a:cs typeface="+mj-cs"/>
              </a:rPr>
              <a:t>Not in circular evaluation:</a:t>
            </a:r>
          </a:p>
          <a:p>
            <a:pPr marL="1371600" lvl="4" indent="-342900">
              <a:buFont typeface="Arial" panose="020B0604020202020204" pitchFamily="34" charset="0"/>
              <a:buChar char="•"/>
            </a:pPr>
            <a:r>
              <a:rPr lang="en-SE">
                <a:solidFill>
                  <a:schemeClr val="accent2"/>
                </a:solidFill>
                <a:latin typeface="Avenir Book" panose="02000503020000020003" pitchFamily="2" charset="0"/>
                <a:ea typeface="+mj-ea"/>
                <a:cs typeface="+mj-cs"/>
              </a:rPr>
              <a:t>Evaluated and cached immediately</a:t>
            </a:r>
          </a:p>
          <a:p>
            <a:pPr marL="1371600" lvl="4" indent="-34290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marL="914400" lvl="3" indent="-342900">
              <a:buFont typeface="Arial" panose="020B0604020202020204" pitchFamily="34" charset="0"/>
              <a:buChar char="•"/>
            </a:pPr>
            <a:r>
              <a:rPr lang="en-SE">
                <a:solidFill>
                  <a:schemeClr val="accent2"/>
                </a:solidFill>
                <a:latin typeface="Avenir Book" panose="02000503020000020003" pitchFamily="2" charset="0"/>
                <a:ea typeface="+mj-ea"/>
                <a:cs typeface="+mj-cs"/>
              </a:rPr>
              <a:t>In circular evaluation:</a:t>
            </a:r>
          </a:p>
          <a:p>
            <a:pPr marL="1371600" lvl="4" indent="-342900">
              <a:buFont typeface="Arial" panose="020B0604020202020204" pitchFamily="34" charset="0"/>
              <a:buChar char="•"/>
            </a:pPr>
            <a:r>
              <a:rPr lang="en-SE">
                <a:solidFill>
                  <a:schemeClr val="accent2"/>
                </a:solidFill>
                <a:latin typeface="Avenir Book" panose="02000503020000020003" pitchFamily="2" charset="0"/>
                <a:ea typeface="+mj-ea"/>
                <a:cs typeface="+mj-cs"/>
              </a:rPr>
              <a:t>Circular evaluation temporarly paused</a:t>
            </a:r>
          </a:p>
          <a:p>
            <a:pPr marL="1371600" lvl="4" indent="-342900">
              <a:buFont typeface="Arial" panose="020B0604020202020204" pitchFamily="34" charset="0"/>
              <a:buChar char="•"/>
            </a:pPr>
            <a:r>
              <a:rPr lang="en-SE">
                <a:solidFill>
                  <a:schemeClr val="accent2"/>
                </a:solidFill>
                <a:latin typeface="Avenir Book" panose="02000503020000020003" pitchFamily="2" charset="0"/>
                <a:ea typeface="+mj-ea"/>
                <a:cs typeface="+mj-cs"/>
              </a:rPr>
              <a:t>Evaluated and cached immediately</a:t>
            </a:r>
          </a:p>
          <a:p>
            <a:pPr lvl="1"/>
            <a:endParaRPr lang="en-SE" sz="2000">
              <a:latin typeface="Avenir Book" panose="02000503020000020003" pitchFamily="2" charset="0"/>
              <a:ea typeface="+mj-ea"/>
              <a:cs typeface="+mj-cs"/>
            </a:endParaRPr>
          </a:p>
          <a:p>
            <a:endParaRPr lang="en-SE" sz="2000">
              <a:latin typeface="Avenir Book" panose="02000503020000020003" pitchFamily="2" charset="0"/>
              <a:ea typeface="+mj-ea"/>
              <a:cs typeface="+mj-cs"/>
            </a:endParaRPr>
          </a:p>
          <a:p>
            <a:pPr marL="342900" indent="-342900">
              <a:buFont typeface="Arial" panose="020B0604020202020204" pitchFamily="34" charset="0"/>
              <a:buChar char="•"/>
            </a:pPr>
            <a:r>
              <a:rPr lang="en-SE">
                <a:solidFill>
                  <a:schemeClr val="accent2"/>
                </a:solidFill>
                <a:latin typeface="Avenir Book" panose="02000503020000020003" pitchFamily="2" charset="0"/>
                <a:ea typeface="+mj-ea"/>
                <a:cs typeface="+mj-cs"/>
              </a:rPr>
              <a:t>The user needs to manually annotate all </a:t>
            </a:r>
            <a:r>
              <a:rPr lang="en-SE" sz="2000" b="1">
                <a:solidFill>
                  <a:srgbClr val="C00000"/>
                </a:solidFill>
                <a:latin typeface="Avenir Book" panose="02000503020000020003" pitchFamily="2" charset="0"/>
              </a:rPr>
              <a:t>Circular</a:t>
            </a:r>
            <a:r>
              <a:rPr lang="en-SE">
                <a:solidFill>
                  <a:schemeClr val="accent2"/>
                </a:solidFill>
                <a:latin typeface="Avenir Book" panose="02000503020000020003" pitchFamily="2" charset="0"/>
                <a:ea typeface="+mj-ea"/>
                <a:cs typeface="+mj-cs"/>
              </a:rPr>
              <a:t> </a:t>
            </a:r>
            <a:r>
              <a:rPr lang="en-SE">
                <a:solidFill>
                  <a:schemeClr val="accent2"/>
                </a:solidFill>
                <a:latin typeface="Avenir Book" panose="02000503020000020003" pitchFamily="2" charset="0"/>
              </a:rPr>
              <a:t>attributes</a:t>
            </a:r>
            <a:endParaRPr lang="en-SE">
              <a:solidFill>
                <a:schemeClr val="accent2"/>
              </a:solidFill>
              <a:latin typeface="Avenir Book" panose="02000503020000020003" pitchFamily="2" charset="0"/>
              <a:ea typeface="+mj-ea"/>
              <a:cs typeface="+mj-cs"/>
            </a:endParaRPr>
          </a:p>
          <a:p>
            <a:endParaRPr lang="en-SE" sz="2000">
              <a:latin typeface="Avenir Book" panose="02000503020000020003" pitchFamily="2" charset="0"/>
              <a:ea typeface="+mj-ea"/>
              <a:cs typeface="+mj-cs"/>
            </a:endParaRPr>
          </a:p>
        </p:txBody>
      </p:sp>
      <p:sp>
        <p:nvSpPr>
          <p:cNvPr id="2" name="Oval 1">
            <a:extLst>
              <a:ext uri="{FF2B5EF4-FFF2-40B4-BE49-F238E27FC236}">
                <a16:creationId xmlns:a16="http://schemas.microsoft.com/office/drawing/2014/main" id="{AB351082-24D5-3B2F-7950-5B788CD304A0}"/>
              </a:ext>
            </a:extLst>
          </p:cNvPr>
          <p:cNvSpPr/>
          <p:nvPr/>
        </p:nvSpPr>
        <p:spPr>
          <a:xfrm>
            <a:off x="8221700" y="2210775"/>
            <a:ext cx="847431" cy="82538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i="1">
                <a:solidFill>
                  <a:schemeClr val="tx1"/>
                </a:solidFill>
              </a:rPr>
              <a:t>in</a:t>
            </a:r>
          </a:p>
        </p:txBody>
      </p:sp>
      <p:sp>
        <p:nvSpPr>
          <p:cNvPr id="4" name="Oval 3">
            <a:extLst>
              <a:ext uri="{FF2B5EF4-FFF2-40B4-BE49-F238E27FC236}">
                <a16:creationId xmlns:a16="http://schemas.microsoft.com/office/drawing/2014/main" id="{A58FC297-F7DD-9262-0FB4-9CAF1AFA2444}"/>
              </a:ext>
            </a:extLst>
          </p:cNvPr>
          <p:cNvSpPr/>
          <p:nvPr/>
        </p:nvSpPr>
        <p:spPr>
          <a:xfrm>
            <a:off x="9758720" y="2210775"/>
            <a:ext cx="847431" cy="82538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i="1">
                <a:solidFill>
                  <a:schemeClr val="tx1"/>
                </a:solidFill>
              </a:rPr>
              <a:t>out</a:t>
            </a:r>
          </a:p>
        </p:txBody>
      </p:sp>
      <p:sp>
        <p:nvSpPr>
          <p:cNvPr id="8" name="Oval 7">
            <a:extLst>
              <a:ext uri="{FF2B5EF4-FFF2-40B4-BE49-F238E27FC236}">
                <a16:creationId xmlns:a16="http://schemas.microsoft.com/office/drawing/2014/main" id="{1605539A-949D-35BB-9BA1-55B5122301D4}"/>
              </a:ext>
            </a:extLst>
          </p:cNvPr>
          <p:cNvSpPr/>
          <p:nvPr/>
        </p:nvSpPr>
        <p:spPr>
          <a:xfrm>
            <a:off x="7524241" y="4264013"/>
            <a:ext cx="770095"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600" i="1">
                <a:solidFill>
                  <a:schemeClr val="tx1"/>
                </a:solidFill>
              </a:rPr>
              <a:t>gen</a:t>
            </a:r>
          </a:p>
        </p:txBody>
      </p:sp>
      <p:sp>
        <p:nvSpPr>
          <p:cNvPr id="9" name="Oval 8">
            <a:extLst>
              <a:ext uri="{FF2B5EF4-FFF2-40B4-BE49-F238E27FC236}">
                <a16:creationId xmlns:a16="http://schemas.microsoft.com/office/drawing/2014/main" id="{9212C4F9-53F1-9E86-1A45-354CE8D2CB1E}"/>
              </a:ext>
            </a:extLst>
          </p:cNvPr>
          <p:cNvSpPr/>
          <p:nvPr/>
        </p:nvSpPr>
        <p:spPr>
          <a:xfrm>
            <a:off x="8995195" y="4260215"/>
            <a:ext cx="770094"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i="1">
                <a:solidFill>
                  <a:schemeClr val="tx1"/>
                </a:solidFill>
              </a:rPr>
              <a:t>kill</a:t>
            </a:r>
          </a:p>
        </p:txBody>
      </p:sp>
      <p:sp>
        <p:nvSpPr>
          <p:cNvPr id="10" name="Oval 9">
            <a:extLst>
              <a:ext uri="{FF2B5EF4-FFF2-40B4-BE49-F238E27FC236}">
                <a16:creationId xmlns:a16="http://schemas.microsoft.com/office/drawing/2014/main" id="{A78601ED-D9B2-C888-DE06-80DDAF6D08A6}"/>
              </a:ext>
            </a:extLst>
          </p:cNvPr>
          <p:cNvSpPr/>
          <p:nvPr/>
        </p:nvSpPr>
        <p:spPr>
          <a:xfrm>
            <a:off x="10306072" y="4239377"/>
            <a:ext cx="847431"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600" i="1">
                <a:solidFill>
                  <a:schemeClr val="tx1"/>
                </a:solidFill>
              </a:rPr>
              <a:t>succ</a:t>
            </a:r>
          </a:p>
        </p:txBody>
      </p:sp>
      <p:cxnSp>
        <p:nvCxnSpPr>
          <p:cNvPr id="11" name="Curved Connector 10">
            <a:extLst>
              <a:ext uri="{FF2B5EF4-FFF2-40B4-BE49-F238E27FC236}">
                <a16:creationId xmlns:a16="http://schemas.microsoft.com/office/drawing/2014/main" id="{A3611CB5-E1A2-299B-B315-8BEE7A5D4009}"/>
              </a:ext>
            </a:extLst>
          </p:cNvPr>
          <p:cNvCxnSpPr>
            <a:cxnSpLocks/>
            <a:stCxn id="2" idx="7"/>
            <a:endCxn id="4" idx="1"/>
          </p:cNvCxnSpPr>
          <p:nvPr/>
        </p:nvCxnSpPr>
        <p:spPr>
          <a:xfrm rot="5400000" flipH="1" flipV="1">
            <a:off x="9413925" y="1862753"/>
            <a:ext cx="12700" cy="937795"/>
          </a:xfrm>
          <a:prstGeom prst="curvedConnector3">
            <a:avLst>
              <a:gd name="adj1" fmla="val 16048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0BEBC9E2-0C37-3C38-42E9-CDC82D419EC9}"/>
              </a:ext>
            </a:extLst>
          </p:cNvPr>
          <p:cNvCxnSpPr>
            <a:cxnSpLocks/>
            <a:stCxn id="4" idx="3"/>
            <a:endCxn id="2" idx="5"/>
          </p:cNvCxnSpPr>
          <p:nvPr/>
        </p:nvCxnSpPr>
        <p:spPr>
          <a:xfrm rot="5400000">
            <a:off x="9413926" y="2446392"/>
            <a:ext cx="12700" cy="937795"/>
          </a:xfrm>
          <a:prstGeom prst="curvedConnector3">
            <a:avLst>
              <a:gd name="adj1" fmla="val 9676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A9E7326-4065-2295-839D-880D7A1F6766}"/>
              </a:ext>
            </a:extLst>
          </p:cNvPr>
          <p:cNvCxnSpPr>
            <a:cxnSpLocks/>
            <a:stCxn id="2" idx="5"/>
            <a:endCxn id="9" idx="0"/>
          </p:cNvCxnSpPr>
          <p:nvPr/>
        </p:nvCxnSpPr>
        <p:spPr>
          <a:xfrm>
            <a:off x="8945028" y="2915289"/>
            <a:ext cx="435214" cy="1344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E5C59F-9A1B-0CCF-E4BA-7B648FA46C10}"/>
              </a:ext>
            </a:extLst>
          </p:cNvPr>
          <p:cNvCxnSpPr>
            <a:cxnSpLocks/>
            <a:stCxn id="2" idx="3"/>
            <a:endCxn id="8" idx="0"/>
          </p:cNvCxnSpPr>
          <p:nvPr/>
        </p:nvCxnSpPr>
        <p:spPr>
          <a:xfrm flipH="1">
            <a:off x="7909289" y="2915289"/>
            <a:ext cx="436514" cy="1348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4BC81B8-14E9-3581-86D5-0B27A17DE3D1}"/>
              </a:ext>
            </a:extLst>
          </p:cNvPr>
          <p:cNvCxnSpPr>
            <a:cxnSpLocks/>
            <a:stCxn id="4" idx="4"/>
            <a:endCxn id="10" idx="0"/>
          </p:cNvCxnSpPr>
          <p:nvPr/>
        </p:nvCxnSpPr>
        <p:spPr>
          <a:xfrm>
            <a:off x="10182436" y="3036164"/>
            <a:ext cx="547352" cy="1203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1FAFEF2-BE25-C38B-99FA-C4B97262F31B}"/>
              </a:ext>
            </a:extLst>
          </p:cNvPr>
          <p:cNvSpPr/>
          <p:nvPr/>
        </p:nvSpPr>
        <p:spPr>
          <a:xfrm>
            <a:off x="9560532" y="1204648"/>
            <a:ext cx="1243807"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600" i="1">
                <a:solidFill>
                  <a:schemeClr val="tx1"/>
                </a:solidFill>
              </a:rPr>
              <a:t>isDead</a:t>
            </a:r>
          </a:p>
        </p:txBody>
      </p:sp>
      <p:cxnSp>
        <p:nvCxnSpPr>
          <p:cNvPr id="17" name="Straight Arrow Connector 16">
            <a:extLst>
              <a:ext uri="{FF2B5EF4-FFF2-40B4-BE49-F238E27FC236}">
                <a16:creationId xmlns:a16="http://schemas.microsoft.com/office/drawing/2014/main" id="{26936C3D-D957-B2B4-1813-90903F6E90DA}"/>
              </a:ext>
            </a:extLst>
          </p:cNvPr>
          <p:cNvCxnSpPr>
            <a:cxnSpLocks/>
            <a:stCxn id="16" idx="4"/>
            <a:endCxn id="4" idx="0"/>
          </p:cNvCxnSpPr>
          <p:nvPr/>
        </p:nvCxnSpPr>
        <p:spPr>
          <a:xfrm>
            <a:off x="10182436" y="1801601"/>
            <a:ext cx="0" cy="409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730890-28B6-8AD3-61A2-0DF8A7050D71}"/>
              </a:ext>
            </a:extLst>
          </p:cNvPr>
          <p:cNvSpPr txBox="1"/>
          <p:nvPr/>
        </p:nvSpPr>
        <p:spPr>
          <a:xfrm>
            <a:off x="7576215" y="4882516"/>
            <a:ext cx="575799" cy="400110"/>
          </a:xfrm>
          <a:prstGeom prst="rect">
            <a:avLst/>
          </a:prstGeom>
          <a:noFill/>
        </p:spPr>
        <p:txBody>
          <a:bodyPr wrap="none" rtlCol="0">
            <a:spAutoFit/>
          </a:bodyPr>
          <a:lstStyle/>
          <a:p>
            <a:r>
              <a:rPr lang="en-SE" sz="2000" b="1">
                <a:solidFill>
                  <a:srgbClr val="00B050"/>
                </a:solidFill>
                <a:latin typeface="Avenir Book" panose="02000503020000020003" pitchFamily="2" charset="0"/>
                <a:ea typeface="+mj-ea"/>
                <a:cs typeface="+mj-cs"/>
              </a:rPr>
              <a:t>NC</a:t>
            </a:r>
          </a:p>
        </p:txBody>
      </p:sp>
      <p:sp>
        <p:nvSpPr>
          <p:cNvPr id="20" name="TextBox 19">
            <a:extLst>
              <a:ext uri="{FF2B5EF4-FFF2-40B4-BE49-F238E27FC236}">
                <a16:creationId xmlns:a16="http://schemas.microsoft.com/office/drawing/2014/main" id="{08F9A46A-F839-BAA0-699B-12F661E7088A}"/>
              </a:ext>
            </a:extLst>
          </p:cNvPr>
          <p:cNvSpPr txBox="1"/>
          <p:nvPr/>
        </p:nvSpPr>
        <p:spPr>
          <a:xfrm>
            <a:off x="9069131" y="4882516"/>
            <a:ext cx="575799" cy="400110"/>
          </a:xfrm>
          <a:prstGeom prst="rect">
            <a:avLst/>
          </a:prstGeom>
          <a:noFill/>
        </p:spPr>
        <p:txBody>
          <a:bodyPr wrap="none" rtlCol="0">
            <a:spAutoFit/>
          </a:bodyPr>
          <a:lstStyle/>
          <a:p>
            <a:r>
              <a:rPr lang="en-SE" sz="2000" b="1">
                <a:solidFill>
                  <a:srgbClr val="00B050"/>
                </a:solidFill>
                <a:latin typeface="Avenir Book" panose="02000503020000020003" pitchFamily="2" charset="0"/>
                <a:ea typeface="+mj-ea"/>
                <a:cs typeface="+mj-cs"/>
              </a:rPr>
              <a:t>NC</a:t>
            </a:r>
          </a:p>
        </p:txBody>
      </p:sp>
      <p:sp>
        <p:nvSpPr>
          <p:cNvPr id="22" name="TextBox 21">
            <a:extLst>
              <a:ext uri="{FF2B5EF4-FFF2-40B4-BE49-F238E27FC236}">
                <a16:creationId xmlns:a16="http://schemas.microsoft.com/office/drawing/2014/main" id="{B2B84D91-8F2D-A3F0-94B0-F4FF002119B2}"/>
              </a:ext>
            </a:extLst>
          </p:cNvPr>
          <p:cNvSpPr txBox="1"/>
          <p:nvPr/>
        </p:nvSpPr>
        <p:spPr>
          <a:xfrm>
            <a:off x="10441887" y="4864711"/>
            <a:ext cx="575799" cy="400110"/>
          </a:xfrm>
          <a:prstGeom prst="rect">
            <a:avLst/>
          </a:prstGeom>
          <a:noFill/>
        </p:spPr>
        <p:txBody>
          <a:bodyPr wrap="none" rtlCol="0">
            <a:spAutoFit/>
          </a:bodyPr>
          <a:lstStyle/>
          <a:p>
            <a:r>
              <a:rPr lang="en-SE" sz="2000" b="1">
                <a:solidFill>
                  <a:srgbClr val="00B050"/>
                </a:solidFill>
                <a:latin typeface="Avenir Book" panose="02000503020000020003" pitchFamily="2" charset="0"/>
                <a:ea typeface="+mj-ea"/>
                <a:cs typeface="+mj-cs"/>
              </a:rPr>
              <a:t>NC</a:t>
            </a:r>
          </a:p>
        </p:txBody>
      </p:sp>
      <p:sp>
        <p:nvSpPr>
          <p:cNvPr id="23" name="TextBox 22">
            <a:extLst>
              <a:ext uri="{FF2B5EF4-FFF2-40B4-BE49-F238E27FC236}">
                <a16:creationId xmlns:a16="http://schemas.microsoft.com/office/drawing/2014/main" id="{57754FEA-354B-5DDD-1658-65FC539356BD}"/>
              </a:ext>
            </a:extLst>
          </p:cNvPr>
          <p:cNvSpPr txBox="1"/>
          <p:nvPr/>
        </p:nvSpPr>
        <p:spPr>
          <a:xfrm>
            <a:off x="10804339" y="1291900"/>
            <a:ext cx="575799" cy="400110"/>
          </a:xfrm>
          <a:prstGeom prst="rect">
            <a:avLst/>
          </a:prstGeom>
          <a:noFill/>
        </p:spPr>
        <p:txBody>
          <a:bodyPr wrap="none" rtlCol="0">
            <a:spAutoFit/>
          </a:bodyPr>
          <a:lstStyle/>
          <a:p>
            <a:r>
              <a:rPr lang="en-SE" sz="2000" b="1">
                <a:solidFill>
                  <a:srgbClr val="00B050"/>
                </a:solidFill>
                <a:latin typeface="Avenir Book" panose="02000503020000020003" pitchFamily="2" charset="0"/>
                <a:ea typeface="+mj-ea"/>
                <a:cs typeface="+mj-cs"/>
              </a:rPr>
              <a:t>NC</a:t>
            </a:r>
          </a:p>
        </p:txBody>
      </p:sp>
      <p:sp>
        <p:nvSpPr>
          <p:cNvPr id="24" name="TextBox 23">
            <a:extLst>
              <a:ext uri="{FF2B5EF4-FFF2-40B4-BE49-F238E27FC236}">
                <a16:creationId xmlns:a16="http://schemas.microsoft.com/office/drawing/2014/main" id="{F2273FEB-0934-F2A6-C07B-88DF94643EC9}"/>
              </a:ext>
            </a:extLst>
          </p:cNvPr>
          <p:cNvSpPr txBox="1"/>
          <p:nvPr/>
        </p:nvSpPr>
        <p:spPr>
          <a:xfrm>
            <a:off x="10560914" y="2406012"/>
            <a:ext cx="370614" cy="400110"/>
          </a:xfrm>
          <a:prstGeom prst="rect">
            <a:avLst/>
          </a:prstGeom>
          <a:noFill/>
        </p:spPr>
        <p:txBody>
          <a:bodyPr wrap="none" rtlCol="0">
            <a:spAutoFit/>
          </a:bodyPr>
          <a:lstStyle/>
          <a:p>
            <a:r>
              <a:rPr lang="en-SE" sz="2000" b="1">
                <a:solidFill>
                  <a:srgbClr val="C00000"/>
                </a:solidFill>
                <a:latin typeface="Avenir Book" panose="02000503020000020003" pitchFamily="2" charset="0"/>
                <a:ea typeface="+mj-ea"/>
                <a:cs typeface="+mj-cs"/>
              </a:rPr>
              <a:t>C</a:t>
            </a:r>
          </a:p>
        </p:txBody>
      </p:sp>
      <p:sp>
        <p:nvSpPr>
          <p:cNvPr id="25" name="TextBox 24">
            <a:extLst>
              <a:ext uri="{FF2B5EF4-FFF2-40B4-BE49-F238E27FC236}">
                <a16:creationId xmlns:a16="http://schemas.microsoft.com/office/drawing/2014/main" id="{BB54862D-3B54-8BDA-9F26-177C80CB498B}"/>
              </a:ext>
            </a:extLst>
          </p:cNvPr>
          <p:cNvSpPr txBox="1"/>
          <p:nvPr/>
        </p:nvSpPr>
        <p:spPr>
          <a:xfrm>
            <a:off x="7813230" y="2384413"/>
            <a:ext cx="370614" cy="400110"/>
          </a:xfrm>
          <a:prstGeom prst="rect">
            <a:avLst/>
          </a:prstGeom>
          <a:noFill/>
        </p:spPr>
        <p:txBody>
          <a:bodyPr wrap="none" rtlCol="0">
            <a:spAutoFit/>
          </a:bodyPr>
          <a:lstStyle/>
          <a:p>
            <a:r>
              <a:rPr lang="en-SE" sz="2000" b="1">
                <a:solidFill>
                  <a:srgbClr val="C00000"/>
                </a:solidFill>
                <a:latin typeface="Avenir Book" panose="02000503020000020003" pitchFamily="2" charset="0"/>
                <a:ea typeface="+mj-ea"/>
                <a:cs typeface="+mj-cs"/>
              </a:rPr>
              <a:t>C</a:t>
            </a:r>
          </a:p>
        </p:txBody>
      </p:sp>
      <p:sp>
        <p:nvSpPr>
          <p:cNvPr id="30" name="Title 6">
            <a:extLst>
              <a:ext uri="{FF2B5EF4-FFF2-40B4-BE49-F238E27FC236}">
                <a16:creationId xmlns:a16="http://schemas.microsoft.com/office/drawing/2014/main" id="{2600805D-DF9F-CAB3-BB36-A2AD308E4D40}"/>
              </a:ext>
            </a:extLst>
          </p:cNvPr>
          <p:cNvSpPr txBox="1">
            <a:spLocks/>
          </p:cNvSpPr>
          <p:nvPr/>
        </p:nvSpPr>
        <p:spPr>
          <a:xfrm>
            <a:off x="335857" y="428012"/>
            <a:ext cx="11520286" cy="903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3200">
                <a:latin typeface="Avenir Book" panose="02000503020000020003" pitchFamily="2" charset="0"/>
              </a:rPr>
              <a:t>The </a:t>
            </a:r>
            <a:r>
              <a:rPr lang="en-US" sz="3200" err="1">
                <a:latin typeface="Avenir Book" panose="02000503020000020003" pitchFamily="2" charset="0"/>
              </a:rPr>
              <a:t>BasicStacked</a:t>
            </a:r>
            <a:r>
              <a:rPr lang="en-US" sz="3200">
                <a:latin typeface="Avenir Book" panose="02000503020000020003" pitchFamily="2" charset="0"/>
              </a:rPr>
              <a:t> Algorithm</a:t>
            </a:r>
          </a:p>
        </p:txBody>
      </p:sp>
      <p:sp>
        <p:nvSpPr>
          <p:cNvPr id="18" name="TextBox 17">
            <a:extLst>
              <a:ext uri="{FF2B5EF4-FFF2-40B4-BE49-F238E27FC236}">
                <a16:creationId xmlns:a16="http://schemas.microsoft.com/office/drawing/2014/main" id="{208C047C-35FA-0C7B-035C-D1C038CAE21A}"/>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27</a:t>
            </a:fld>
            <a:endParaRPr lang="en-SE">
              <a:solidFill>
                <a:schemeClr val="bg1"/>
              </a:solidFill>
            </a:endParaRPr>
          </a:p>
        </p:txBody>
      </p:sp>
    </p:spTree>
    <p:extLst>
      <p:ext uri="{BB962C8B-B14F-4D97-AF65-F5344CB8AC3E}">
        <p14:creationId xmlns:p14="http://schemas.microsoft.com/office/powerpoint/2010/main" val="398502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2"/>
                                        </p:tgtEl>
                                        <p:attrNameLst>
                                          <p:attrName>fillcolor</p:attrName>
                                        </p:attrNameLst>
                                      </p:cBhvr>
                                      <p:to>
                                        <a:srgbClr val="C00000"/>
                                      </p:to>
                                    </p:animClr>
                                    <p:set>
                                      <p:cBhvr>
                                        <p:cTn id="31" dur="2000" fill="hold"/>
                                        <p:tgtEl>
                                          <p:spTgt spid="2"/>
                                        </p:tgtEl>
                                        <p:attrNameLst>
                                          <p:attrName>fill.type</p:attrName>
                                        </p:attrNameLst>
                                      </p:cBhvr>
                                      <p:to>
                                        <p:strVal val="solid"/>
                                      </p:to>
                                    </p:set>
                                    <p:set>
                                      <p:cBhvr>
                                        <p:cTn id="32" dur="2000" fill="hold"/>
                                        <p:tgtEl>
                                          <p:spTgt spid="2"/>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4"/>
                                        </p:tgtEl>
                                        <p:attrNameLst>
                                          <p:attrName>fillcolor</p:attrName>
                                        </p:attrNameLst>
                                      </p:cBhvr>
                                      <p:to>
                                        <a:srgbClr val="C00000"/>
                                      </p:to>
                                    </p:animClr>
                                    <p:set>
                                      <p:cBhvr>
                                        <p:cTn id="35" dur="2000" fill="hold"/>
                                        <p:tgtEl>
                                          <p:spTgt spid="4"/>
                                        </p:tgtEl>
                                        <p:attrNameLst>
                                          <p:attrName>fill.type</p:attrName>
                                        </p:attrNameLst>
                                      </p:cBhvr>
                                      <p:to>
                                        <p:strVal val="solid"/>
                                      </p:to>
                                    </p:set>
                                    <p:set>
                                      <p:cBhvr>
                                        <p:cTn id="36" dur="2000" fill="hold"/>
                                        <p:tgtEl>
                                          <p:spTgt spid="4"/>
                                        </p:tgtEl>
                                        <p:attrNameLst>
                                          <p:attrName>fill.on</p:attrName>
                                        </p:attrNameLst>
                                      </p:cBhvr>
                                      <p:to>
                                        <p:strVal val="true"/>
                                      </p:to>
                                    </p:set>
                                  </p:childTnLst>
                                </p:cTn>
                              </p:par>
                              <p:par>
                                <p:cTn id="37" presetID="3" presetClass="emph" presetSubtype="2" fill="hold" grpId="0" nodeType="withEffect">
                                  <p:stCondLst>
                                    <p:cond delay="0"/>
                                  </p:stCondLst>
                                  <p:childTnLst>
                                    <p:animClr clrSpc="rgb" dir="cw">
                                      <p:cBhvr override="childStyle">
                                        <p:cTn id="38" dur="2000" fill="hold"/>
                                        <p:tgtEl>
                                          <p:spTgt spid="4"/>
                                        </p:tgtEl>
                                        <p:attrNameLst>
                                          <p:attrName>style.color</p:attrName>
                                        </p:attrNameLst>
                                      </p:cBhvr>
                                      <p:to>
                                        <a:schemeClr val="bg1"/>
                                      </p:to>
                                    </p:animClr>
                                  </p:childTnLst>
                                </p:cTn>
                              </p:par>
                              <p:par>
                                <p:cTn id="39" presetID="3" presetClass="emph" presetSubtype="2" fill="hold" grpId="0" nodeType="withEffect">
                                  <p:stCondLst>
                                    <p:cond delay="0"/>
                                  </p:stCondLst>
                                  <p:childTnLst>
                                    <p:animClr clrSpc="rgb" dir="cw">
                                      <p:cBhvr override="childStyle">
                                        <p:cTn id="40" dur="2000" fill="hold"/>
                                        <p:tgtEl>
                                          <p:spTgt spid="2"/>
                                        </p:tgtEl>
                                        <p:attrNameLst>
                                          <p:attrName>style.color</p:attrName>
                                        </p:attrNameLst>
                                      </p:cBhvr>
                                      <p:to>
                                        <a:schemeClr val="bg1"/>
                                      </p:to>
                                    </p:animClr>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8"/>
                                        </p:tgtEl>
                                        <p:attrNameLst>
                                          <p:attrName>fillcolor</p:attrName>
                                        </p:attrNameLst>
                                      </p:cBhvr>
                                      <p:to>
                                        <a:srgbClr val="00B050"/>
                                      </p:to>
                                    </p:animClr>
                                    <p:set>
                                      <p:cBhvr>
                                        <p:cTn id="49" dur="2000" fill="hold"/>
                                        <p:tgtEl>
                                          <p:spTgt spid="8"/>
                                        </p:tgtEl>
                                        <p:attrNameLst>
                                          <p:attrName>fill.type</p:attrName>
                                        </p:attrNameLst>
                                      </p:cBhvr>
                                      <p:to>
                                        <p:strVal val="solid"/>
                                      </p:to>
                                    </p:set>
                                    <p:set>
                                      <p:cBhvr>
                                        <p:cTn id="50" dur="2000" fill="hold"/>
                                        <p:tgtEl>
                                          <p:spTgt spid="8"/>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2000" fill="hold"/>
                                        <p:tgtEl>
                                          <p:spTgt spid="9"/>
                                        </p:tgtEl>
                                        <p:attrNameLst>
                                          <p:attrName>fillcolor</p:attrName>
                                        </p:attrNameLst>
                                      </p:cBhvr>
                                      <p:to>
                                        <a:srgbClr val="00B050"/>
                                      </p:to>
                                    </p:animClr>
                                    <p:set>
                                      <p:cBhvr>
                                        <p:cTn id="53" dur="2000" fill="hold"/>
                                        <p:tgtEl>
                                          <p:spTgt spid="9"/>
                                        </p:tgtEl>
                                        <p:attrNameLst>
                                          <p:attrName>fill.type</p:attrName>
                                        </p:attrNameLst>
                                      </p:cBhvr>
                                      <p:to>
                                        <p:strVal val="solid"/>
                                      </p:to>
                                    </p:set>
                                    <p:set>
                                      <p:cBhvr>
                                        <p:cTn id="54" dur="2000" fill="hold"/>
                                        <p:tgtEl>
                                          <p:spTgt spid="9"/>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10"/>
                                        </p:tgtEl>
                                        <p:attrNameLst>
                                          <p:attrName>fillcolor</p:attrName>
                                        </p:attrNameLst>
                                      </p:cBhvr>
                                      <p:to>
                                        <a:srgbClr val="00B050"/>
                                      </p:to>
                                    </p:animClr>
                                    <p:set>
                                      <p:cBhvr>
                                        <p:cTn id="57" dur="2000" fill="hold"/>
                                        <p:tgtEl>
                                          <p:spTgt spid="10"/>
                                        </p:tgtEl>
                                        <p:attrNameLst>
                                          <p:attrName>fill.type</p:attrName>
                                        </p:attrNameLst>
                                      </p:cBhvr>
                                      <p:to>
                                        <p:strVal val="solid"/>
                                      </p:to>
                                    </p:set>
                                    <p:set>
                                      <p:cBhvr>
                                        <p:cTn id="58" dur="2000" fill="hold"/>
                                        <p:tgtEl>
                                          <p:spTgt spid="10"/>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16"/>
                                        </p:tgtEl>
                                        <p:attrNameLst>
                                          <p:attrName>fillcolor</p:attrName>
                                        </p:attrNameLst>
                                      </p:cBhvr>
                                      <p:to>
                                        <a:srgbClr val="00B050"/>
                                      </p:to>
                                    </p:animClr>
                                    <p:set>
                                      <p:cBhvr>
                                        <p:cTn id="61" dur="2000" fill="hold"/>
                                        <p:tgtEl>
                                          <p:spTgt spid="16"/>
                                        </p:tgtEl>
                                        <p:attrNameLst>
                                          <p:attrName>fill.type</p:attrName>
                                        </p:attrNameLst>
                                      </p:cBhvr>
                                      <p:to>
                                        <p:strVal val="solid"/>
                                      </p:to>
                                    </p:set>
                                    <p:set>
                                      <p:cBhvr>
                                        <p:cTn id="62" dur="2000" fill="hold"/>
                                        <p:tgtEl>
                                          <p:spTgt spid="16"/>
                                        </p:tgtEl>
                                        <p:attrNameLst>
                                          <p:attrName>fill.on</p:attrName>
                                        </p:attrNameLst>
                                      </p:cBhvr>
                                      <p:to>
                                        <p:strVal val="tru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9" grpId="0"/>
      <p:bldP spid="20" grpId="0"/>
      <p:bldP spid="22" grpId="0"/>
      <p:bldP spid="23"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BBEC3-EB2A-0023-C415-7B77A11EB745}"/>
            </a:ext>
          </a:extLst>
        </p:cNvPr>
        <p:cNvGrpSpPr/>
        <p:nvPr/>
      </p:nvGrpSpPr>
      <p:grpSpPr>
        <a:xfrm>
          <a:off x="0" y="0"/>
          <a:ext cx="0" cy="0"/>
          <a:chOff x="0" y="0"/>
          <a:chExt cx="0" cy="0"/>
        </a:xfrm>
      </p:grpSpPr>
      <p:pic>
        <p:nvPicPr>
          <p:cNvPr id="54" name="Picture 53" descr="A group of dots with different colors&#10;&#10;Description automatically generated">
            <a:extLst>
              <a:ext uri="{FF2B5EF4-FFF2-40B4-BE49-F238E27FC236}">
                <a16:creationId xmlns:a16="http://schemas.microsoft.com/office/drawing/2014/main" id="{CE56A5F2-A857-98B9-5286-8404B12F8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851" y="-8802"/>
            <a:ext cx="4307992" cy="5958292"/>
          </a:xfrm>
          <a:prstGeom prst="rect">
            <a:avLst/>
          </a:prstGeom>
        </p:spPr>
      </p:pic>
      <p:pic>
        <p:nvPicPr>
          <p:cNvPr id="21" name="Picture 20">
            <a:extLst>
              <a:ext uri="{FF2B5EF4-FFF2-40B4-BE49-F238E27FC236}">
                <a16:creationId xmlns:a16="http://schemas.microsoft.com/office/drawing/2014/main" id="{F696F23E-55F9-EB2C-EDF4-35C7534AC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5311598F-56BC-86DE-3F8B-DDC4EDD405F4}"/>
              </a:ext>
            </a:extLst>
          </p:cNvPr>
          <p:cNvSpPr>
            <a:spLocks noGrp="1"/>
          </p:cNvSpPr>
          <p:nvPr>
            <p:ph type="title"/>
          </p:nvPr>
        </p:nvSpPr>
        <p:spPr>
          <a:xfrm>
            <a:off x="335857" y="428012"/>
            <a:ext cx="11520286" cy="903865"/>
          </a:xfrm>
        </p:spPr>
        <p:txBody>
          <a:bodyPr>
            <a:normAutofit/>
          </a:bodyPr>
          <a:lstStyle/>
          <a:p>
            <a:r>
              <a:rPr lang="en-US" sz="3200">
                <a:latin typeface="Avenir Book" panose="02000503020000020003" pitchFamily="2" charset="0"/>
              </a:rPr>
              <a:t>The </a:t>
            </a:r>
            <a:r>
              <a:rPr lang="en-US" sz="3200" err="1">
                <a:latin typeface="Avenir Book" panose="02000503020000020003" pitchFamily="2" charset="0"/>
              </a:rPr>
              <a:t>BasicStacked</a:t>
            </a:r>
            <a:r>
              <a:rPr lang="en-US" sz="3200">
                <a:latin typeface="Avenir Book" panose="02000503020000020003" pitchFamily="2" charset="0"/>
              </a:rPr>
              <a:t> Algorithm</a:t>
            </a:r>
          </a:p>
        </p:txBody>
      </p:sp>
      <p:pic>
        <p:nvPicPr>
          <p:cNvPr id="5" name="Picture 4">
            <a:extLst>
              <a:ext uri="{FF2B5EF4-FFF2-40B4-BE49-F238E27FC236}">
                <a16:creationId xmlns:a16="http://schemas.microsoft.com/office/drawing/2014/main" id="{B20A6816-E726-13DC-5AA3-173F34283EED}"/>
              </a:ext>
            </a:extLst>
          </p:cNvPr>
          <p:cNvPicPr>
            <a:picLocks noChangeAspect="1"/>
          </p:cNvPicPr>
          <p:nvPr/>
        </p:nvPicPr>
        <p:blipFill>
          <a:blip r:embed="rId5"/>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D5E3BC2-617B-E97E-B3EF-88485011DB78}"/>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3" name="TextBox 2">
            <a:extLst>
              <a:ext uri="{FF2B5EF4-FFF2-40B4-BE49-F238E27FC236}">
                <a16:creationId xmlns:a16="http://schemas.microsoft.com/office/drawing/2014/main" id="{A2AD2AE1-9F0F-B91E-9B42-1D35BD7BB981}"/>
              </a:ext>
            </a:extLst>
          </p:cNvPr>
          <p:cNvSpPr txBox="1"/>
          <p:nvPr/>
        </p:nvSpPr>
        <p:spPr>
          <a:xfrm>
            <a:off x="321140" y="1768691"/>
            <a:ext cx="7862364" cy="3170099"/>
          </a:xfrm>
          <a:prstGeom prst="rect">
            <a:avLst/>
          </a:prstGeom>
          <a:noFill/>
        </p:spPr>
        <p:txBody>
          <a:bodyPr wrap="square" rtlCol="0">
            <a:spAutoFit/>
          </a:bodyPr>
          <a:lstStyle/>
          <a:p>
            <a:pPr marL="342900" indent="-342900">
              <a:buFont typeface="Arial" panose="020B0604020202020204" pitchFamily="34" charset="0"/>
              <a:buChar char="•"/>
            </a:pPr>
            <a:r>
              <a:rPr lang="en-SE" sz="2000">
                <a:latin typeface="Avenir Book" panose="02000503020000020003" pitchFamily="2" charset="0"/>
                <a:ea typeface="+mj-ea"/>
                <a:cs typeface="+mj-cs"/>
              </a:rPr>
              <a:t> </a:t>
            </a:r>
            <a:r>
              <a:rPr lang="en-SE" sz="2000" b="1">
                <a:solidFill>
                  <a:srgbClr val="C00000"/>
                </a:solidFill>
                <a:latin typeface="Avenir Book" panose="02000503020000020003" pitchFamily="2" charset="0"/>
                <a:ea typeface="+mj-ea"/>
                <a:cs typeface="+mj-cs"/>
              </a:rPr>
              <a:t>Main problems</a:t>
            </a:r>
            <a:r>
              <a:rPr lang="en-SE" sz="2000">
                <a:solidFill>
                  <a:srgbClr val="C00000"/>
                </a:solidFill>
                <a:latin typeface="Avenir Book" panose="02000503020000020003" pitchFamily="2" charset="0"/>
                <a:ea typeface="+mj-ea"/>
                <a:cs typeface="+mj-cs"/>
              </a:rPr>
              <a:t>: </a:t>
            </a:r>
          </a:p>
          <a:p>
            <a:pPr marL="342900" indent="-342900">
              <a:buFont typeface="Arial" panose="020B0604020202020204" pitchFamily="34" charset="0"/>
              <a:buChar char="•"/>
            </a:pPr>
            <a:endParaRPr lang="en-SE" sz="2000">
              <a:solidFill>
                <a:srgbClr val="C00000"/>
              </a:solidFill>
              <a:latin typeface="Avenir Book" panose="02000503020000020003" pitchFamily="2" charset="0"/>
              <a:ea typeface="+mj-ea"/>
              <a:cs typeface="+mj-cs"/>
            </a:endParaRPr>
          </a:p>
          <a:p>
            <a:pPr marL="800100" lvl="1" indent="-342900">
              <a:buFont typeface="Arial" panose="020B0604020202020204" pitchFamily="34" charset="0"/>
              <a:buChar char="•"/>
            </a:pPr>
            <a:r>
              <a:rPr lang="en-SE" sz="2000">
                <a:solidFill>
                  <a:schemeClr val="accent2"/>
                </a:solidFill>
                <a:latin typeface="Avenir Book" panose="02000503020000020003" pitchFamily="2" charset="0"/>
                <a:ea typeface="+mj-ea"/>
                <a:cs typeface="+mj-cs"/>
              </a:rPr>
              <a:t>Some attributes are rarely circular, but we still pay a costly fix-point.</a:t>
            </a:r>
          </a:p>
          <a:p>
            <a:pPr lvl="1"/>
            <a:endParaRPr lang="en-SE" sz="2000">
              <a:solidFill>
                <a:schemeClr val="accent2"/>
              </a:solidFill>
              <a:latin typeface="Avenir Book" panose="02000503020000020003" pitchFamily="2" charset="0"/>
              <a:ea typeface="+mj-ea"/>
              <a:cs typeface="+mj-cs"/>
            </a:endParaRPr>
          </a:p>
          <a:p>
            <a:pPr lvl="1"/>
            <a:endParaRPr lang="en-SE" sz="2000">
              <a:solidFill>
                <a:schemeClr val="accent2"/>
              </a:solidFill>
              <a:latin typeface="Avenir Book" panose="02000503020000020003" pitchFamily="2" charset="0"/>
              <a:ea typeface="+mj-ea"/>
              <a:cs typeface="+mj-cs"/>
            </a:endParaRPr>
          </a:p>
          <a:p>
            <a:pPr marL="800100" lvl="1" indent="-342900">
              <a:buFont typeface="Arial" panose="020B0604020202020204" pitchFamily="34" charset="0"/>
              <a:buChar char="•"/>
            </a:pPr>
            <a:r>
              <a:rPr lang="en-SE" sz="2000">
                <a:solidFill>
                  <a:schemeClr val="accent2"/>
                </a:solidFill>
                <a:latin typeface="Avenir Book" panose="02000503020000020003" pitchFamily="2" charset="0"/>
                <a:ea typeface="+mj-ea"/>
                <a:cs typeface="+mj-cs"/>
              </a:rPr>
              <a:t>Annotating each attribute is error-prone for large projects.</a:t>
            </a:r>
          </a:p>
          <a:p>
            <a:pPr marL="800100" lvl="1" indent="-342900">
              <a:buFont typeface="Arial" panose="020B0604020202020204" pitchFamily="34" charset="0"/>
              <a:buChar char="•"/>
            </a:pPr>
            <a:endParaRPr lang="en-SE" sz="2000">
              <a:solidFill>
                <a:schemeClr val="accent2"/>
              </a:solidFill>
              <a:latin typeface="Avenir Book" panose="02000503020000020003" pitchFamily="2" charset="0"/>
              <a:ea typeface="+mj-ea"/>
              <a:cs typeface="+mj-cs"/>
            </a:endParaRPr>
          </a:p>
          <a:p>
            <a:pPr marL="800100" lvl="1" indent="-342900">
              <a:buFont typeface="Arial" panose="020B0604020202020204" pitchFamily="34" charset="0"/>
              <a:buChar char="•"/>
            </a:pPr>
            <a:endParaRPr lang="en-SE" sz="2000">
              <a:solidFill>
                <a:schemeClr val="accent2"/>
              </a:solidFill>
              <a:latin typeface="Avenir Book" panose="02000503020000020003" pitchFamily="2" charset="0"/>
              <a:ea typeface="+mj-ea"/>
              <a:cs typeface="+mj-cs"/>
            </a:endParaRPr>
          </a:p>
          <a:p>
            <a:pPr marL="800100" lvl="1" indent="-342900">
              <a:buFont typeface="Arial" panose="020B0604020202020204" pitchFamily="34" charset="0"/>
              <a:buChar char="•"/>
            </a:pPr>
            <a:endParaRPr lang="en-SE" sz="2000">
              <a:solidFill>
                <a:srgbClr val="C00000"/>
              </a:solidFill>
              <a:latin typeface="Avenir Book" panose="02000503020000020003" pitchFamily="2" charset="0"/>
              <a:ea typeface="+mj-ea"/>
              <a:cs typeface="+mj-cs"/>
            </a:endParaRPr>
          </a:p>
        </p:txBody>
      </p:sp>
      <p:sp>
        <p:nvSpPr>
          <p:cNvPr id="55" name="TextBox 54">
            <a:extLst>
              <a:ext uri="{FF2B5EF4-FFF2-40B4-BE49-F238E27FC236}">
                <a16:creationId xmlns:a16="http://schemas.microsoft.com/office/drawing/2014/main" id="{2EBEA263-D8C6-B783-0D73-5720173557F4}"/>
              </a:ext>
            </a:extLst>
          </p:cNvPr>
          <p:cNvSpPr txBox="1"/>
          <p:nvPr/>
        </p:nvSpPr>
        <p:spPr>
          <a:xfrm>
            <a:off x="8639548" y="5947909"/>
            <a:ext cx="2792751" cy="430887"/>
          </a:xfrm>
          <a:prstGeom prst="rect">
            <a:avLst/>
          </a:prstGeom>
          <a:noFill/>
        </p:spPr>
        <p:txBody>
          <a:bodyPr wrap="none" rtlCol="0">
            <a:spAutoFit/>
          </a:bodyPr>
          <a:lstStyle/>
          <a:p>
            <a:pPr algn="ctr"/>
            <a:r>
              <a:rPr lang="en-SE" sz="1100" i="1"/>
              <a:t>Complexity of the ExtendJ Java Compiler.</a:t>
            </a:r>
          </a:p>
          <a:p>
            <a:pPr algn="ctr"/>
            <a:r>
              <a:rPr lang="en-SE" sz="1100" i="1"/>
              <a:t> 2597 Attributes connected by 26222 edges</a:t>
            </a:r>
          </a:p>
        </p:txBody>
      </p:sp>
      <p:sp>
        <p:nvSpPr>
          <p:cNvPr id="2" name="TextBox 1">
            <a:extLst>
              <a:ext uri="{FF2B5EF4-FFF2-40B4-BE49-F238E27FC236}">
                <a16:creationId xmlns:a16="http://schemas.microsoft.com/office/drawing/2014/main" id="{EC752CBB-1986-6256-AC9E-1D8341A7C52C}"/>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28</a:t>
            </a:fld>
            <a:endParaRPr lang="en-SE">
              <a:solidFill>
                <a:schemeClr val="bg1"/>
              </a:solidFill>
            </a:endParaRPr>
          </a:p>
        </p:txBody>
      </p:sp>
    </p:spTree>
    <p:extLst>
      <p:ext uri="{BB962C8B-B14F-4D97-AF65-F5344CB8AC3E}">
        <p14:creationId xmlns:p14="http://schemas.microsoft.com/office/powerpoint/2010/main" val="295849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C6F5C-E551-01ED-C6E4-606F9FF8CB87}"/>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E4BB237-FDAA-B62F-DE34-CE5485D36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71613868-6BE7-247C-BCEA-8C1C5C4E90E4}"/>
              </a:ext>
            </a:extLst>
          </p:cNvPr>
          <p:cNvSpPr>
            <a:spLocks noGrp="1"/>
          </p:cNvSpPr>
          <p:nvPr>
            <p:ph type="title"/>
          </p:nvPr>
        </p:nvSpPr>
        <p:spPr>
          <a:xfrm>
            <a:off x="518763" y="422040"/>
            <a:ext cx="11520286" cy="903865"/>
          </a:xfrm>
        </p:spPr>
        <p:txBody>
          <a:bodyPr>
            <a:normAutofit/>
          </a:bodyPr>
          <a:lstStyle/>
          <a:p>
            <a:r>
              <a:rPr lang="en-US" sz="3200" dirty="0">
                <a:latin typeface="Avenir Book" panose="02000503020000020003" pitchFamily="2" charset="0"/>
              </a:rPr>
              <a:t>The </a:t>
            </a:r>
            <a:r>
              <a:rPr lang="en-US" sz="3200" b="1" dirty="0" err="1">
                <a:latin typeface="Avenir Book" panose="02000503020000020003" pitchFamily="2" charset="0"/>
              </a:rPr>
              <a:t>RelaxedMonolithic</a:t>
            </a:r>
            <a:r>
              <a:rPr lang="en-US" sz="3200" dirty="0">
                <a:latin typeface="Avenir Book" panose="02000503020000020003" pitchFamily="2" charset="0"/>
              </a:rPr>
              <a:t> Algorithm </a:t>
            </a:r>
          </a:p>
        </p:txBody>
      </p:sp>
      <p:pic>
        <p:nvPicPr>
          <p:cNvPr id="5" name="Picture 4">
            <a:extLst>
              <a:ext uri="{FF2B5EF4-FFF2-40B4-BE49-F238E27FC236}">
                <a16:creationId xmlns:a16="http://schemas.microsoft.com/office/drawing/2014/main" id="{82ECF0DA-770F-AC65-DBF7-18FB8E147136}"/>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0641B581-1029-B309-2163-7C0F142B701D}"/>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3" name="TextBox 2">
            <a:extLst>
              <a:ext uri="{FF2B5EF4-FFF2-40B4-BE49-F238E27FC236}">
                <a16:creationId xmlns:a16="http://schemas.microsoft.com/office/drawing/2014/main" id="{ABF2D562-C2A6-DCFE-B309-AF8AA0F1E4D5}"/>
              </a:ext>
            </a:extLst>
          </p:cNvPr>
          <p:cNvSpPr txBox="1"/>
          <p:nvPr/>
        </p:nvSpPr>
        <p:spPr>
          <a:xfrm>
            <a:off x="74799" y="1658032"/>
            <a:ext cx="7862364" cy="4062651"/>
          </a:xfrm>
          <a:prstGeom prst="rect">
            <a:avLst/>
          </a:prstGeom>
          <a:noFill/>
        </p:spPr>
        <p:txBody>
          <a:bodyPr wrap="square" rtlCol="0">
            <a:spAutoFit/>
          </a:bodyPr>
          <a:lstStyle/>
          <a:p>
            <a:pPr lvl="1"/>
            <a:r>
              <a:rPr lang="en-SE" sz="2000" dirty="0">
                <a:solidFill>
                  <a:schemeClr val="accent2"/>
                </a:solidFill>
                <a:latin typeface="Avenir Book" panose="02000503020000020003" pitchFamily="2" charset="0"/>
                <a:ea typeface="+mj-ea"/>
                <a:cs typeface="+mj-cs"/>
              </a:rPr>
              <a:t>It supports two kind of attributes:</a:t>
            </a:r>
          </a:p>
          <a:p>
            <a:pPr marL="800100" lvl="1" indent="-342900">
              <a:buFont typeface="Arial" panose="020B0604020202020204" pitchFamily="34" charset="0"/>
              <a:buChar char="•"/>
            </a:pPr>
            <a:endParaRPr lang="en-SE" sz="2000" dirty="0">
              <a:solidFill>
                <a:schemeClr val="accent2"/>
              </a:solidFill>
              <a:latin typeface="Avenir Book" panose="02000503020000020003" pitchFamily="2" charset="0"/>
              <a:ea typeface="+mj-ea"/>
              <a:cs typeface="+mj-cs"/>
            </a:endParaRPr>
          </a:p>
          <a:p>
            <a:pPr marL="800100" lvl="1" indent="-342900">
              <a:buFont typeface="Arial" panose="020B0604020202020204" pitchFamily="34" charset="0"/>
              <a:buChar char="•"/>
            </a:pPr>
            <a:r>
              <a:rPr lang="en-SE" sz="2000" dirty="0">
                <a:latin typeface="Avenir Book" panose="02000503020000020003" pitchFamily="2" charset="0"/>
              </a:rPr>
              <a:t> </a:t>
            </a:r>
            <a:r>
              <a:rPr lang="en-SE" sz="2000" dirty="0">
                <a:solidFill>
                  <a:srgbClr val="C00000"/>
                </a:solidFill>
                <a:latin typeface="Avenir Book" panose="02000503020000020003" pitchFamily="2" charset="0"/>
              </a:rPr>
              <a:t>Circular (C)</a:t>
            </a:r>
            <a:r>
              <a:rPr lang="en-SE" sz="2000" dirty="0">
                <a:solidFill>
                  <a:schemeClr val="accent2"/>
                </a:solidFill>
                <a:latin typeface="Avenir Book" panose="02000503020000020003" pitchFamily="2" charset="0"/>
              </a:rPr>
              <a:t>:</a:t>
            </a:r>
          </a:p>
          <a:p>
            <a:pPr marL="1257300" lvl="2" indent="-342900">
              <a:buFont typeface="Arial" panose="020B0604020202020204" pitchFamily="34" charset="0"/>
              <a:buChar char="•"/>
            </a:pPr>
            <a:r>
              <a:rPr lang="en-SE" dirty="0">
                <a:solidFill>
                  <a:schemeClr val="accent2"/>
                </a:solidFill>
                <a:latin typeface="Avenir Book" panose="02000503020000020003" pitchFamily="2" charset="0"/>
              </a:rPr>
              <a:t>Trigger a circular evaluation, i.e, fixed-point computation</a:t>
            </a:r>
          </a:p>
          <a:p>
            <a:pPr lvl="1"/>
            <a:endParaRPr lang="en-SE" sz="2000" dirty="0">
              <a:solidFill>
                <a:schemeClr val="accent2"/>
              </a:solidFill>
              <a:latin typeface="Avenir Book" panose="02000503020000020003" pitchFamily="2" charset="0"/>
              <a:ea typeface="+mj-ea"/>
              <a:cs typeface="+mj-cs"/>
            </a:endParaRPr>
          </a:p>
          <a:p>
            <a:pPr marL="800100" lvl="1" indent="-342900">
              <a:buFont typeface="Arial" panose="020B0604020202020204" pitchFamily="34" charset="0"/>
              <a:buChar char="•"/>
            </a:pPr>
            <a:endParaRPr lang="en-SE" sz="2000" dirty="0">
              <a:solidFill>
                <a:schemeClr val="accent2"/>
              </a:solidFill>
              <a:latin typeface="Avenir Book" panose="02000503020000020003" pitchFamily="2" charset="0"/>
              <a:ea typeface="+mj-ea"/>
              <a:cs typeface="+mj-cs"/>
            </a:endParaRPr>
          </a:p>
          <a:p>
            <a:pPr marL="800100" lvl="1" indent="-342900">
              <a:buFont typeface="Arial" panose="020B0604020202020204" pitchFamily="34" charset="0"/>
              <a:buChar char="•"/>
            </a:pPr>
            <a:r>
              <a:rPr lang="en-SE" sz="2000" dirty="0">
                <a:solidFill>
                  <a:schemeClr val="accent2"/>
                </a:solidFill>
                <a:latin typeface="Avenir Book" panose="02000503020000020003" pitchFamily="2" charset="0"/>
                <a:ea typeface="+mj-ea"/>
                <a:cs typeface="+mj-cs"/>
              </a:rPr>
              <a:t> </a:t>
            </a:r>
            <a:r>
              <a:rPr lang="en-SE" sz="2000" dirty="0">
                <a:solidFill>
                  <a:srgbClr val="FFC000"/>
                </a:solidFill>
                <a:latin typeface="Avenir Book" panose="02000503020000020003" pitchFamily="2" charset="0"/>
                <a:ea typeface="+mj-ea"/>
                <a:cs typeface="+mj-cs"/>
              </a:rPr>
              <a:t>Agnostic (A)</a:t>
            </a:r>
            <a:r>
              <a:rPr lang="en-SE" sz="2000" dirty="0">
                <a:solidFill>
                  <a:schemeClr val="accent2"/>
                </a:solidFill>
                <a:latin typeface="Avenir Book" panose="02000503020000020003" pitchFamily="2" charset="0"/>
                <a:ea typeface="+mj-ea"/>
                <a:cs typeface="+mj-cs"/>
              </a:rPr>
              <a:t>:</a:t>
            </a:r>
          </a:p>
          <a:p>
            <a:pPr marL="1257300" lvl="2" indent="-342900">
              <a:buFont typeface="Arial" panose="020B0604020202020204" pitchFamily="34" charset="0"/>
              <a:buChar char="•"/>
            </a:pPr>
            <a:r>
              <a:rPr lang="en-SE" sz="2000" dirty="0">
                <a:solidFill>
                  <a:schemeClr val="accent2"/>
                </a:solidFill>
                <a:latin typeface="Avenir Book" panose="02000503020000020003" pitchFamily="2" charset="0"/>
                <a:ea typeface="+mj-ea"/>
                <a:cs typeface="+mj-cs"/>
              </a:rPr>
              <a:t>Not in a circular evaluation:</a:t>
            </a:r>
          </a:p>
          <a:p>
            <a:pPr marL="1714500" lvl="3" indent="-342900">
              <a:buFont typeface="Arial" panose="020B0604020202020204" pitchFamily="34" charset="0"/>
              <a:buChar char="•"/>
            </a:pPr>
            <a:r>
              <a:rPr lang="en-SE" sz="2000" dirty="0">
                <a:solidFill>
                  <a:schemeClr val="accent2"/>
                </a:solidFill>
                <a:latin typeface="Avenir Book" panose="02000503020000020003" pitchFamily="2" charset="0"/>
                <a:ea typeface="+mj-ea"/>
                <a:cs typeface="+mj-cs"/>
              </a:rPr>
              <a:t>Behaves as </a:t>
            </a:r>
            <a:r>
              <a:rPr lang="en-SE" sz="2000" dirty="0">
                <a:solidFill>
                  <a:srgbClr val="00B050"/>
                </a:solidFill>
                <a:latin typeface="Avenir Book" panose="02000503020000020003" pitchFamily="2" charset="0"/>
                <a:ea typeface="+mj-ea"/>
                <a:cs typeface="+mj-cs"/>
              </a:rPr>
              <a:t>Non-Circular </a:t>
            </a:r>
            <a:r>
              <a:rPr lang="en-SE" sz="2000" dirty="0">
                <a:solidFill>
                  <a:schemeClr val="accent2"/>
                </a:solidFill>
                <a:latin typeface="Avenir Book" panose="02000503020000020003" pitchFamily="2" charset="0"/>
                <a:ea typeface="+mj-ea"/>
                <a:cs typeface="+mj-cs"/>
              </a:rPr>
              <a:t>attribute.</a:t>
            </a:r>
          </a:p>
          <a:p>
            <a:pPr marL="1257300" lvl="2" indent="-342900">
              <a:buFont typeface="Arial" panose="020B0604020202020204" pitchFamily="34" charset="0"/>
              <a:buChar char="•"/>
            </a:pPr>
            <a:r>
              <a:rPr lang="en-SE" sz="2000" dirty="0">
                <a:solidFill>
                  <a:schemeClr val="accent2"/>
                </a:solidFill>
                <a:latin typeface="Avenir Book" panose="02000503020000020003" pitchFamily="2" charset="0"/>
                <a:ea typeface="+mj-ea"/>
                <a:cs typeface="+mj-cs"/>
              </a:rPr>
              <a:t>In a circular evaluation:</a:t>
            </a:r>
          </a:p>
          <a:p>
            <a:pPr marL="1714500" lvl="3" indent="-342900">
              <a:buFont typeface="Arial" panose="020B0604020202020204" pitchFamily="34" charset="0"/>
              <a:buChar char="•"/>
            </a:pPr>
            <a:r>
              <a:rPr lang="en-SE" sz="2000" dirty="0">
                <a:solidFill>
                  <a:schemeClr val="accent2"/>
                </a:solidFill>
                <a:latin typeface="Avenir Book" panose="02000503020000020003" pitchFamily="2" charset="0"/>
                <a:ea typeface="+mj-ea"/>
                <a:cs typeface="+mj-cs"/>
              </a:rPr>
              <a:t>Behaves as a </a:t>
            </a:r>
            <a:r>
              <a:rPr lang="en-SE" sz="2000" dirty="0">
                <a:solidFill>
                  <a:srgbClr val="C00000"/>
                </a:solidFill>
                <a:latin typeface="Avenir Book" panose="02000503020000020003" pitchFamily="2" charset="0"/>
              </a:rPr>
              <a:t>Circular </a:t>
            </a:r>
            <a:r>
              <a:rPr lang="en-SE" sz="2000" dirty="0">
                <a:solidFill>
                  <a:schemeClr val="accent2"/>
                </a:solidFill>
                <a:latin typeface="Avenir Book" panose="02000503020000020003" pitchFamily="2" charset="0"/>
              </a:rPr>
              <a:t>attribute.</a:t>
            </a:r>
          </a:p>
          <a:p>
            <a:pPr marL="1714500" lvl="3" indent="-342900">
              <a:buFont typeface="Arial" panose="020B0604020202020204" pitchFamily="34" charset="0"/>
              <a:buChar char="•"/>
            </a:pPr>
            <a:r>
              <a:rPr lang="en-SE" sz="2000" dirty="0">
                <a:solidFill>
                  <a:schemeClr val="accent2"/>
                </a:solidFill>
                <a:latin typeface="Avenir Book" panose="02000503020000020003" pitchFamily="2" charset="0"/>
                <a:ea typeface="+mj-ea"/>
                <a:cs typeface="+mj-cs"/>
              </a:rPr>
              <a:t>At least one </a:t>
            </a:r>
            <a:r>
              <a:rPr lang="en-SE" sz="2000" dirty="0">
                <a:solidFill>
                  <a:srgbClr val="C00000"/>
                </a:solidFill>
                <a:latin typeface="Avenir Book" panose="02000503020000020003" pitchFamily="2" charset="0"/>
              </a:rPr>
              <a:t>Circular</a:t>
            </a:r>
            <a:r>
              <a:rPr lang="en-SE" sz="2000" dirty="0">
                <a:solidFill>
                  <a:schemeClr val="accent2"/>
                </a:solidFill>
                <a:latin typeface="Avenir Book" panose="02000503020000020003" pitchFamily="2" charset="0"/>
                <a:ea typeface="+mj-ea"/>
                <a:cs typeface="+mj-cs"/>
              </a:rPr>
              <a:t> attribute in the same cycle. </a:t>
            </a:r>
          </a:p>
          <a:p>
            <a:r>
              <a:rPr lang="en-SE" sz="2000" dirty="0">
                <a:latin typeface="Avenir Book" panose="02000503020000020003" pitchFamily="2" charset="0"/>
                <a:ea typeface="+mj-ea"/>
                <a:cs typeface="+mj-cs"/>
              </a:rPr>
              <a:t>		</a:t>
            </a:r>
          </a:p>
        </p:txBody>
      </p:sp>
      <p:sp>
        <p:nvSpPr>
          <p:cNvPr id="8" name="Oval 7">
            <a:extLst>
              <a:ext uri="{FF2B5EF4-FFF2-40B4-BE49-F238E27FC236}">
                <a16:creationId xmlns:a16="http://schemas.microsoft.com/office/drawing/2014/main" id="{1A49FCE1-2910-9171-E2BD-BE573EBD589F}"/>
              </a:ext>
            </a:extLst>
          </p:cNvPr>
          <p:cNvSpPr/>
          <p:nvPr/>
        </p:nvSpPr>
        <p:spPr>
          <a:xfrm>
            <a:off x="8514799" y="2332032"/>
            <a:ext cx="847431" cy="82538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i="1">
                <a:solidFill>
                  <a:schemeClr val="tx1"/>
                </a:solidFill>
              </a:rPr>
              <a:t>in</a:t>
            </a:r>
          </a:p>
        </p:txBody>
      </p:sp>
      <p:sp>
        <p:nvSpPr>
          <p:cNvPr id="9" name="Oval 8">
            <a:extLst>
              <a:ext uri="{FF2B5EF4-FFF2-40B4-BE49-F238E27FC236}">
                <a16:creationId xmlns:a16="http://schemas.microsoft.com/office/drawing/2014/main" id="{7B308BEA-18EA-408D-D263-8B1FDCFD362E}"/>
              </a:ext>
            </a:extLst>
          </p:cNvPr>
          <p:cNvSpPr/>
          <p:nvPr/>
        </p:nvSpPr>
        <p:spPr>
          <a:xfrm>
            <a:off x="10051819" y="2332032"/>
            <a:ext cx="847431" cy="82538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i="1">
                <a:solidFill>
                  <a:schemeClr val="tx1"/>
                </a:solidFill>
              </a:rPr>
              <a:t>out</a:t>
            </a:r>
          </a:p>
        </p:txBody>
      </p:sp>
      <p:sp>
        <p:nvSpPr>
          <p:cNvPr id="10" name="Oval 9">
            <a:extLst>
              <a:ext uri="{FF2B5EF4-FFF2-40B4-BE49-F238E27FC236}">
                <a16:creationId xmlns:a16="http://schemas.microsoft.com/office/drawing/2014/main" id="{8523646E-A8AB-0FF7-155F-5A778C78164B}"/>
              </a:ext>
            </a:extLst>
          </p:cNvPr>
          <p:cNvSpPr/>
          <p:nvPr/>
        </p:nvSpPr>
        <p:spPr>
          <a:xfrm>
            <a:off x="7817340" y="4385270"/>
            <a:ext cx="770095"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600" i="1">
                <a:solidFill>
                  <a:schemeClr val="tx1"/>
                </a:solidFill>
              </a:rPr>
              <a:t>gen</a:t>
            </a:r>
          </a:p>
        </p:txBody>
      </p:sp>
      <p:sp>
        <p:nvSpPr>
          <p:cNvPr id="11" name="Oval 10">
            <a:extLst>
              <a:ext uri="{FF2B5EF4-FFF2-40B4-BE49-F238E27FC236}">
                <a16:creationId xmlns:a16="http://schemas.microsoft.com/office/drawing/2014/main" id="{1F869865-48BB-51FD-3C30-0A2411256282}"/>
              </a:ext>
            </a:extLst>
          </p:cNvPr>
          <p:cNvSpPr/>
          <p:nvPr/>
        </p:nvSpPr>
        <p:spPr>
          <a:xfrm>
            <a:off x="9288294" y="4381472"/>
            <a:ext cx="770094"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i="1">
                <a:solidFill>
                  <a:schemeClr val="tx1"/>
                </a:solidFill>
              </a:rPr>
              <a:t>kill</a:t>
            </a:r>
          </a:p>
        </p:txBody>
      </p:sp>
      <p:sp>
        <p:nvSpPr>
          <p:cNvPr id="12" name="Oval 11">
            <a:extLst>
              <a:ext uri="{FF2B5EF4-FFF2-40B4-BE49-F238E27FC236}">
                <a16:creationId xmlns:a16="http://schemas.microsoft.com/office/drawing/2014/main" id="{7167900B-95DA-B7A8-6B3F-2CC6E3C351BB}"/>
              </a:ext>
            </a:extLst>
          </p:cNvPr>
          <p:cNvSpPr/>
          <p:nvPr/>
        </p:nvSpPr>
        <p:spPr>
          <a:xfrm>
            <a:off x="10599171" y="4360634"/>
            <a:ext cx="847431"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600" i="1">
                <a:solidFill>
                  <a:schemeClr val="tx1"/>
                </a:solidFill>
              </a:rPr>
              <a:t>succ</a:t>
            </a:r>
          </a:p>
        </p:txBody>
      </p:sp>
      <p:cxnSp>
        <p:nvCxnSpPr>
          <p:cNvPr id="13" name="Curved Connector 12">
            <a:extLst>
              <a:ext uri="{FF2B5EF4-FFF2-40B4-BE49-F238E27FC236}">
                <a16:creationId xmlns:a16="http://schemas.microsoft.com/office/drawing/2014/main" id="{01053235-3315-8B86-EA24-213422E4EE37}"/>
              </a:ext>
            </a:extLst>
          </p:cNvPr>
          <p:cNvCxnSpPr>
            <a:cxnSpLocks/>
            <a:stCxn id="8" idx="7"/>
            <a:endCxn id="9" idx="1"/>
          </p:cNvCxnSpPr>
          <p:nvPr/>
        </p:nvCxnSpPr>
        <p:spPr>
          <a:xfrm rot="5400000" flipH="1" flipV="1">
            <a:off x="9707024" y="1984010"/>
            <a:ext cx="12700" cy="937795"/>
          </a:xfrm>
          <a:prstGeom prst="curvedConnector3">
            <a:avLst>
              <a:gd name="adj1" fmla="val 16048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200E2C1D-56D3-A07D-FFA4-E358B9F0A9F5}"/>
              </a:ext>
            </a:extLst>
          </p:cNvPr>
          <p:cNvCxnSpPr>
            <a:cxnSpLocks/>
            <a:stCxn id="9" idx="3"/>
            <a:endCxn id="8" idx="5"/>
          </p:cNvCxnSpPr>
          <p:nvPr/>
        </p:nvCxnSpPr>
        <p:spPr>
          <a:xfrm rot="5400000">
            <a:off x="9707025" y="2567649"/>
            <a:ext cx="12700" cy="937795"/>
          </a:xfrm>
          <a:prstGeom prst="curvedConnector3">
            <a:avLst>
              <a:gd name="adj1" fmla="val 9676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11D1F3-E7A0-CA15-1A67-874220CC94FB}"/>
              </a:ext>
            </a:extLst>
          </p:cNvPr>
          <p:cNvCxnSpPr>
            <a:cxnSpLocks/>
            <a:stCxn id="8" idx="5"/>
            <a:endCxn id="11" idx="0"/>
          </p:cNvCxnSpPr>
          <p:nvPr/>
        </p:nvCxnSpPr>
        <p:spPr>
          <a:xfrm>
            <a:off x="9238127" y="3036546"/>
            <a:ext cx="435214" cy="13449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2042EFE-309F-CA5B-9743-D308E1C64867}"/>
              </a:ext>
            </a:extLst>
          </p:cNvPr>
          <p:cNvCxnSpPr>
            <a:cxnSpLocks/>
            <a:stCxn id="8" idx="3"/>
            <a:endCxn id="10" idx="0"/>
          </p:cNvCxnSpPr>
          <p:nvPr/>
        </p:nvCxnSpPr>
        <p:spPr>
          <a:xfrm flipH="1">
            <a:off x="8202388" y="3036546"/>
            <a:ext cx="436514" cy="1348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536F1C-4250-D83E-DE77-155146116A0A}"/>
              </a:ext>
            </a:extLst>
          </p:cNvPr>
          <p:cNvCxnSpPr>
            <a:cxnSpLocks/>
            <a:stCxn id="9" idx="4"/>
            <a:endCxn id="12" idx="0"/>
          </p:cNvCxnSpPr>
          <p:nvPr/>
        </p:nvCxnSpPr>
        <p:spPr>
          <a:xfrm>
            <a:off x="10475535" y="3157421"/>
            <a:ext cx="547352" cy="1203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7326AAF-0951-C74E-627A-F90DC2283989}"/>
              </a:ext>
            </a:extLst>
          </p:cNvPr>
          <p:cNvSpPr/>
          <p:nvPr/>
        </p:nvSpPr>
        <p:spPr>
          <a:xfrm>
            <a:off x="9853631" y="1325905"/>
            <a:ext cx="1243807" cy="5969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600" i="1">
                <a:solidFill>
                  <a:schemeClr val="tx1"/>
                </a:solidFill>
              </a:rPr>
              <a:t>isDead</a:t>
            </a:r>
          </a:p>
        </p:txBody>
      </p:sp>
      <p:cxnSp>
        <p:nvCxnSpPr>
          <p:cNvPr id="19" name="Straight Arrow Connector 18">
            <a:extLst>
              <a:ext uri="{FF2B5EF4-FFF2-40B4-BE49-F238E27FC236}">
                <a16:creationId xmlns:a16="http://schemas.microsoft.com/office/drawing/2014/main" id="{B17F64FE-22B1-77B2-8DED-E7B4DA6C0EBC}"/>
              </a:ext>
            </a:extLst>
          </p:cNvPr>
          <p:cNvCxnSpPr>
            <a:cxnSpLocks/>
            <a:stCxn id="18" idx="4"/>
            <a:endCxn id="9" idx="0"/>
          </p:cNvCxnSpPr>
          <p:nvPr/>
        </p:nvCxnSpPr>
        <p:spPr>
          <a:xfrm>
            <a:off x="10475535" y="1922858"/>
            <a:ext cx="0" cy="409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31748BC-5650-23E8-26A0-3C5D055CD582}"/>
              </a:ext>
            </a:extLst>
          </p:cNvPr>
          <p:cNvSpPr txBox="1"/>
          <p:nvPr/>
        </p:nvSpPr>
        <p:spPr>
          <a:xfrm>
            <a:off x="7970946" y="4982223"/>
            <a:ext cx="365806" cy="400110"/>
          </a:xfrm>
          <a:prstGeom prst="rect">
            <a:avLst/>
          </a:prstGeom>
          <a:noFill/>
        </p:spPr>
        <p:txBody>
          <a:bodyPr wrap="none" rtlCol="0">
            <a:spAutoFit/>
          </a:bodyPr>
          <a:lstStyle/>
          <a:p>
            <a:r>
              <a:rPr lang="en-SE" sz="2000" b="1">
                <a:solidFill>
                  <a:srgbClr val="FFC000"/>
                </a:solidFill>
                <a:latin typeface="Avenir Book" panose="02000503020000020003" pitchFamily="2" charset="0"/>
                <a:ea typeface="+mj-ea"/>
                <a:cs typeface="+mj-cs"/>
              </a:rPr>
              <a:t>A</a:t>
            </a:r>
          </a:p>
        </p:txBody>
      </p:sp>
      <p:sp>
        <p:nvSpPr>
          <p:cNvPr id="23" name="TextBox 22">
            <a:extLst>
              <a:ext uri="{FF2B5EF4-FFF2-40B4-BE49-F238E27FC236}">
                <a16:creationId xmlns:a16="http://schemas.microsoft.com/office/drawing/2014/main" id="{0BE3E555-847F-5E40-1209-4BAC314F5EB5}"/>
              </a:ext>
            </a:extLst>
          </p:cNvPr>
          <p:cNvSpPr txBox="1"/>
          <p:nvPr/>
        </p:nvSpPr>
        <p:spPr>
          <a:xfrm>
            <a:off x="9465483" y="4993818"/>
            <a:ext cx="365806" cy="400110"/>
          </a:xfrm>
          <a:prstGeom prst="rect">
            <a:avLst/>
          </a:prstGeom>
          <a:noFill/>
        </p:spPr>
        <p:txBody>
          <a:bodyPr wrap="none" rtlCol="0">
            <a:spAutoFit/>
          </a:bodyPr>
          <a:lstStyle/>
          <a:p>
            <a:r>
              <a:rPr lang="en-SE" sz="2000" b="1">
                <a:solidFill>
                  <a:srgbClr val="FFC000"/>
                </a:solidFill>
                <a:latin typeface="Avenir Book" panose="02000503020000020003" pitchFamily="2" charset="0"/>
                <a:ea typeface="+mj-ea"/>
                <a:cs typeface="+mj-cs"/>
              </a:rPr>
              <a:t>A</a:t>
            </a:r>
          </a:p>
        </p:txBody>
      </p:sp>
      <p:sp>
        <p:nvSpPr>
          <p:cNvPr id="24" name="TextBox 23">
            <a:extLst>
              <a:ext uri="{FF2B5EF4-FFF2-40B4-BE49-F238E27FC236}">
                <a16:creationId xmlns:a16="http://schemas.microsoft.com/office/drawing/2014/main" id="{7E0E592D-BE92-4DDC-EF94-85CE7AE74CB6}"/>
              </a:ext>
            </a:extLst>
          </p:cNvPr>
          <p:cNvSpPr txBox="1"/>
          <p:nvPr/>
        </p:nvSpPr>
        <p:spPr>
          <a:xfrm>
            <a:off x="10856417" y="4978425"/>
            <a:ext cx="365806" cy="400110"/>
          </a:xfrm>
          <a:prstGeom prst="rect">
            <a:avLst/>
          </a:prstGeom>
          <a:noFill/>
        </p:spPr>
        <p:txBody>
          <a:bodyPr wrap="none" rtlCol="0">
            <a:spAutoFit/>
          </a:bodyPr>
          <a:lstStyle/>
          <a:p>
            <a:r>
              <a:rPr lang="en-SE" sz="2000" b="1">
                <a:solidFill>
                  <a:srgbClr val="FFC000"/>
                </a:solidFill>
                <a:latin typeface="Avenir Book" panose="02000503020000020003" pitchFamily="2" charset="0"/>
                <a:ea typeface="+mj-ea"/>
                <a:cs typeface="+mj-cs"/>
              </a:rPr>
              <a:t>A</a:t>
            </a:r>
          </a:p>
        </p:txBody>
      </p:sp>
      <p:sp>
        <p:nvSpPr>
          <p:cNvPr id="25" name="TextBox 24">
            <a:extLst>
              <a:ext uri="{FF2B5EF4-FFF2-40B4-BE49-F238E27FC236}">
                <a16:creationId xmlns:a16="http://schemas.microsoft.com/office/drawing/2014/main" id="{03780A5B-3881-0B57-FE4E-2B719D5C2563}"/>
              </a:ext>
            </a:extLst>
          </p:cNvPr>
          <p:cNvSpPr txBox="1"/>
          <p:nvPr/>
        </p:nvSpPr>
        <p:spPr>
          <a:xfrm>
            <a:off x="11097438" y="1413157"/>
            <a:ext cx="365806" cy="400110"/>
          </a:xfrm>
          <a:prstGeom prst="rect">
            <a:avLst/>
          </a:prstGeom>
          <a:noFill/>
        </p:spPr>
        <p:txBody>
          <a:bodyPr wrap="none" rtlCol="0">
            <a:spAutoFit/>
          </a:bodyPr>
          <a:lstStyle/>
          <a:p>
            <a:r>
              <a:rPr lang="en-SE" sz="2000" b="1">
                <a:solidFill>
                  <a:srgbClr val="FFC000"/>
                </a:solidFill>
                <a:latin typeface="Avenir Book" panose="02000503020000020003" pitchFamily="2" charset="0"/>
                <a:ea typeface="+mj-ea"/>
                <a:cs typeface="+mj-cs"/>
              </a:rPr>
              <a:t>A</a:t>
            </a:r>
          </a:p>
        </p:txBody>
      </p:sp>
      <p:sp>
        <p:nvSpPr>
          <p:cNvPr id="27" name="TextBox 26">
            <a:extLst>
              <a:ext uri="{FF2B5EF4-FFF2-40B4-BE49-F238E27FC236}">
                <a16:creationId xmlns:a16="http://schemas.microsoft.com/office/drawing/2014/main" id="{66DBDF3A-5CE5-9558-B594-6CD6056F3325}"/>
              </a:ext>
            </a:extLst>
          </p:cNvPr>
          <p:cNvSpPr txBox="1"/>
          <p:nvPr/>
        </p:nvSpPr>
        <p:spPr>
          <a:xfrm>
            <a:off x="8106329" y="2505670"/>
            <a:ext cx="370614" cy="400110"/>
          </a:xfrm>
          <a:prstGeom prst="rect">
            <a:avLst/>
          </a:prstGeom>
          <a:noFill/>
        </p:spPr>
        <p:txBody>
          <a:bodyPr wrap="none" rtlCol="0">
            <a:spAutoFit/>
          </a:bodyPr>
          <a:lstStyle/>
          <a:p>
            <a:r>
              <a:rPr lang="en-SE" sz="2000" b="1">
                <a:solidFill>
                  <a:srgbClr val="C00000"/>
                </a:solidFill>
                <a:latin typeface="Avenir Book" panose="02000503020000020003" pitchFamily="2" charset="0"/>
                <a:ea typeface="+mj-ea"/>
                <a:cs typeface="+mj-cs"/>
              </a:rPr>
              <a:t>C</a:t>
            </a:r>
          </a:p>
        </p:txBody>
      </p:sp>
      <p:sp>
        <p:nvSpPr>
          <p:cNvPr id="2" name="TextBox 1">
            <a:extLst>
              <a:ext uri="{FF2B5EF4-FFF2-40B4-BE49-F238E27FC236}">
                <a16:creationId xmlns:a16="http://schemas.microsoft.com/office/drawing/2014/main" id="{0F5F1575-6D21-CE7F-CD32-18733A2DF12B}"/>
              </a:ext>
            </a:extLst>
          </p:cNvPr>
          <p:cNvSpPr txBox="1"/>
          <p:nvPr/>
        </p:nvSpPr>
        <p:spPr>
          <a:xfrm>
            <a:off x="10899250" y="2541581"/>
            <a:ext cx="365806" cy="400110"/>
          </a:xfrm>
          <a:prstGeom prst="rect">
            <a:avLst/>
          </a:prstGeom>
          <a:noFill/>
        </p:spPr>
        <p:txBody>
          <a:bodyPr wrap="none" rtlCol="0">
            <a:spAutoFit/>
          </a:bodyPr>
          <a:lstStyle/>
          <a:p>
            <a:r>
              <a:rPr lang="en-SE" sz="2000" b="1">
                <a:solidFill>
                  <a:srgbClr val="FFC000"/>
                </a:solidFill>
                <a:latin typeface="Avenir Book" panose="02000503020000020003" pitchFamily="2" charset="0"/>
                <a:ea typeface="+mj-ea"/>
                <a:cs typeface="+mj-cs"/>
              </a:rPr>
              <a:t>A</a:t>
            </a:r>
          </a:p>
        </p:txBody>
      </p:sp>
      <p:sp>
        <p:nvSpPr>
          <p:cNvPr id="4" name="TextBox 3">
            <a:extLst>
              <a:ext uri="{FF2B5EF4-FFF2-40B4-BE49-F238E27FC236}">
                <a16:creationId xmlns:a16="http://schemas.microsoft.com/office/drawing/2014/main" id="{6799CA76-08DC-F94F-3114-8E78C0DF7C56}"/>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29</a:t>
            </a:fld>
            <a:endParaRPr lang="en-SE">
              <a:solidFill>
                <a:schemeClr val="bg1"/>
              </a:solidFill>
            </a:endParaRPr>
          </a:p>
        </p:txBody>
      </p:sp>
    </p:spTree>
    <p:extLst>
      <p:ext uri="{BB962C8B-B14F-4D97-AF65-F5344CB8AC3E}">
        <p14:creationId xmlns:p14="http://schemas.microsoft.com/office/powerpoint/2010/main" val="60883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1000" fill="hold"/>
                                        <p:tgtEl>
                                          <p:spTgt spid="8"/>
                                        </p:tgtEl>
                                        <p:attrNameLst>
                                          <p:attrName>fillcolor</p:attrName>
                                        </p:attrNameLst>
                                      </p:cBhvr>
                                      <p:to>
                                        <a:srgbClr val="C00000"/>
                                      </p:to>
                                    </p:animClr>
                                    <p:set>
                                      <p:cBhvr>
                                        <p:cTn id="31" dur="1000" fill="hold"/>
                                        <p:tgtEl>
                                          <p:spTgt spid="8"/>
                                        </p:tgtEl>
                                        <p:attrNameLst>
                                          <p:attrName>fill.type</p:attrName>
                                        </p:attrNameLst>
                                      </p:cBhvr>
                                      <p:to>
                                        <p:strVal val="solid"/>
                                      </p:to>
                                    </p:set>
                                    <p:set>
                                      <p:cBhvr>
                                        <p:cTn id="32" dur="1000" fill="hold"/>
                                        <p:tgtEl>
                                          <p:spTgt spid="8"/>
                                        </p:tgtEl>
                                        <p:attrNameLst>
                                          <p:attrName>fill.on</p:attrName>
                                        </p:attrNameLst>
                                      </p:cBhvr>
                                      <p:to>
                                        <p:strVal val="true"/>
                                      </p:to>
                                    </p:set>
                                  </p:childTnLst>
                                </p:cTn>
                              </p:par>
                              <p:par>
                                <p:cTn id="33" presetID="3" presetClass="emph" presetSubtype="2" fill="hold" grpId="0" nodeType="withEffect">
                                  <p:stCondLst>
                                    <p:cond delay="0"/>
                                  </p:stCondLst>
                                  <p:childTnLst>
                                    <p:animClr clrSpc="rgb" dir="cw">
                                      <p:cBhvr override="childStyle">
                                        <p:cTn id="34" dur="2000" fill="hold"/>
                                        <p:tgtEl>
                                          <p:spTgt spid="8"/>
                                        </p:tgtEl>
                                        <p:attrNameLst>
                                          <p:attrName>style.color</p:attrName>
                                        </p:attrNameLst>
                                      </p:cBhvr>
                                      <p:to>
                                        <a:schemeClr val="bg1"/>
                                      </p:to>
                                    </p:animClr>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1000" fill="hold"/>
                                        <p:tgtEl>
                                          <p:spTgt spid="10"/>
                                        </p:tgtEl>
                                        <p:attrNameLst>
                                          <p:attrName>fillcolor</p:attrName>
                                        </p:attrNameLst>
                                      </p:cBhvr>
                                      <p:to>
                                        <a:srgbClr val="FF9300"/>
                                      </p:to>
                                    </p:animClr>
                                    <p:set>
                                      <p:cBhvr>
                                        <p:cTn id="41" dur="1000" fill="hold"/>
                                        <p:tgtEl>
                                          <p:spTgt spid="10"/>
                                        </p:tgtEl>
                                        <p:attrNameLst>
                                          <p:attrName>fill.type</p:attrName>
                                        </p:attrNameLst>
                                      </p:cBhvr>
                                      <p:to>
                                        <p:strVal val="solid"/>
                                      </p:to>
                                    </p:set>
                                    <p:set>
                                      <p:cBhvr>
                                        <p:cTn id="42" dur="1000" fill="hold"/>
                                        <p:tgtEl>
                                          <p:spTgt spid="10"/>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00" fill="hold"/>
                                        <p:tgtEl>
                                          <p:spTgt spid="11"/>
                                        </p:tgtEl>
                                        <p:attrNameLst>
                                          <p:attrName>fillcolor</p:attrName>
                                        </p:attrNameLst>
                                      </p:cBhvr>
                                      <p:to>
                                        <a:srgbClr val="FF9300"/>
                                      </p:to>
                                    </p:animClr>
                                    <p:set>
                                      <p:cBhvr>
                                        <p:cTn id="45" dur="1000" fill="hold"/>
                                        <p:tgtEl>
                                          <p:spTgt spid="11"/>
                                        </p:tgtEl>
                                        <p:attrNameLst>
                                          <p:attrName>fill.type</p:attrName>
                                        </p:attrNameLst>
                                      </p:cBhvr>
                                      <p:to>
                                        <p:strVal val="solid"/>
                                      </p:to>
                                    </p:set>
                                    <p:set>
                                      <p:cBhvr>
                                        <p:cTn id="46" dur="1000" fill="hold"/>
                                        <p:tgtEl>
                                          <p:spTgt spid="11"/>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1000" fill="hold"/>
                                        <p:tgtEl>
                                          <p:spTgt spid="9"/>
                                        </p:tgtEl>
                                        <p:attrNameLst>
                                          <p:attrName>fillcolor</p:attrName>
                                        </p:attrNameLst>
                                      </p:cBhvr>
                                      <p:to>
                                        <a:srgbClr val="FF9300"/>
                                      </p:to>
                                    </p:animClr>
                                    <p:set>
                                      <p:cBhvr>
                                        <p:cTn id="49" dur="1000" fill="hold"/>
                                        <p:tgtEl>
                                          <p:spTgt spid="9"/>
                                        </p:tgtEl>
                                        <p:attrNameLst>
                                          <p:attrName>fill.type</p:attrName>
                                        </p:attrNameLst>
                                      </p:cBhvr>
                                      <p:to>
                                        <p:strVal val="solid"/>
                                      </p:to>
                                    </p:set>
                                    <p:set>
                                      <p:cBhvr>
                                        <p:cTn id="50" dur="1000" fill="hold"/>
                                        <p:tgtEl>
                                          <p:spTgt spid="9"/>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0" fill="hold"/>
                                        <p:tgtEl>
                                          <p:spTgt spid="12"/>
                                        </p:tgtEl>
                                        <p:attrNameLst>
                                          <p:attrName>fillcolor</p:attrName>
                                        </p:attrNameLst>
                                      </p:cBhvr>
                                      <p:to>
                                        <a:srgbClr val="FF9300"/>
                                      </p:to>
                                    </p:animClr>
                                    <p:set>
                                      <p:cBhvr>
                                        <p:cTn id="53" dur="1000" fill="hold"/>
                                        <p:tgtEl>
                                          <p:spTgt spid="12"/>
                                        </p:tgtEl>
                                        <p:attrNameLst>
                                          <p:attrName>fill.type</p:attrName>
                                        </p:attrNameLst>
                                      </p:cBhvr>
                                      <p:to>
                                        <p:strVal val="solid"/>
                                      </p:to>
                                    </p:set>
                                    <p:set>
                                      <p:cBhvr>
                                        <p:cTn id="54" dur="1000" fill="hold"/>
                                        <p:tgtEl>
                                          <p:spTgt spid="12"/>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18"/>
                                        </p:tgtEl>
                                        <p:attrNameLst>
                                          <p:attrName>fillcolor</p:attrName>
                                        </p:attrNameLst>
                                      </p:cBhvr>
                                      <p:to>
                                        <a:srgbClr val="FF9300"/>
                                      </p:to>
                                    </p:animClr>
                                    <p:set>
                                      <p:cBhvr>
                                        <p:cTn id="57" dur="1000" fill="hold"/>
                                        <p:tgtEl>
                                          <p:spTgt spid="18"/>
                                        </p:tgtEl>
                                        <p:attrNameLst>
                                          <p:attrName>fill.type</p:attrName>
                                        </p:attrNameLst>
                                      </p:cBhvr>
                                      <p:to>
                                        <p:strVal val="solid"/>
                                      </p:to>
                                    </p:set>
                                    <p:set>
                                      <p:cBhvr>
                                        <p:cTn id="58" dur="1000" fill="hold"/>
                                        <p:tgtEl>
                                          <p:spTgt spid="18"/>
                                        </p:tgtEl>
                                        <p:attrNameLst>
                                          <p:attrName>fill.on</p:attrName>
                                        </p:attrNameLst>
                                      </p:cBhvr>
                                      <p:to>
                                        <p:strVal val="tru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23" grpId="0"/>
      <p:bldP spid="24" grpId="0"/>
      <p:bldP spid="25" grpId="0"/>
      <p:bldP spid="27"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3" name="TextBox 2">
            <a:extLst>
              <a:ext uri="{FF2B5EF4-FFF2-40B4-BE49-F238E27FC236}">
                <a16:creationId xmlns:a16="http://schemas.microsoft.com/office/drawing/2014/main" id="{AC35A339-F1E2-9F2D-B2C0-61610422A61F}"/>
              </a:ext>
            </a:extLst>
          </p:cNvPr>
          <p:cNvSpPr txBox="1"/>
          <p:nvPr/>
        </p:nvSpPr>
        <p:spPr>
          <a:xfrm>
            <a:off x="518763" y="1316624"/>
            <a:ext cx="11039753" cy="1631216"/>
          </a:xfrm>
          <a:prstGeom prst="rect">
            <a:avLst/>
          </a:prstGeom>
          <a:noFill/>
        </p:spPr>
        <p:txBody>
          <a:bodyPr wrap="square" rtlCol="0">
            <a:spAutoFit/>
          </a:bodyPr>
          <a:lstStyle/>
          <a:p>
            <a:r>
              <a:rPr lang="en-SE" sz="2000">
                <a:solidFill>
                  <a:srgbClr val="C00000"/>
                </a:solidFill>
                <a:latin typeface="Avenir Book" panose="02000503020000020003" pitchFamily="2" charset="0"/>
                <a:ea typeface="+mj-ea"/>
                <a:cs typeface="+mj-cs"/>
              </a:rPr>
              <a:t>Main problem: </a:t>
            </a:r>
          </a:p>
          <a:p>
            <a:pPr marL="800100" lvl="1" indent="-342900">
              <a:buFont typeface="Arial" panose="020B0604020202020204" pitchFamily="34" charset="0"/>
              <a:buChar char="•"/>
            </a:pPr>
            <a:r>
              <a:rPr lang="en-GB" sz="2000">
                <a:solidFill>
                  <a:schemeClr val="accent2"/>
                </a:solidFill>
                <a:latin typeface="Avenir Book" panose="02000503020000020003" pitchFamily="2" charset="0"/>
              </a:rPr>
              <a:t>After encountering a circular attribute, all subsequent attributes are treated as circular.</a:t>
            </a:r>
          </a:p>
          <a:p>
            <a:pPr lvl="1"/>
            <a:endParaRPr lang="en-SE" sz="2000">
              <a:solidFill>
                <a:schemeClr val="accent2"/>
              </a:solidFill>
              <a:latin typeface="Avenir Book" panose="02000503020000020003" pitchFamily="2" charset="0"/>
            </a:endParaRPr>
          </a:p>
          <a:p>
            <a:pPr marL="800100" lvl="1" indent="-342900">
              <a:buFont typeface="Arial" panose="020B0604020202020204" pitchFamily="34" charset="0"/>
              <a:buChar char="•"/>
            </a:pPr>
            <a:r>
              <a:rPr lang="en-SE" sz="2000">
                <a:solidFill>
                  <a:schemeClr val="accent2"/>
                </a:solidFill>
                <a:latin typeface="Avenir Book" panose="02000503020000020003" pitchFamily="2" charset="0"/>
                <a:ea typeface="+mj-ea"/>
                <a:cs typeface="+mj-cs"/>
              </a:rPr>
              <a:t>Therefore, the fixpoint evaluation is performed in a single monolithic fix point computation</a:t>
            </a:r>
          </a:p>
        </p:txBody>
      </p:sp>
      <p:sp>
        <p:nvSpPr>
          <p:cNvPr id="100" name="Oval 99">
            <a:extLst>
              <a:ext uri="{FF2B5EF4-FFF2-40B4-BE49-F238E27FC236}">
                <a16:creationId xmlns:a16="http://schemas.microsoft.com/office/drawing/2014/main" id="{7A4B466E-4467-9DA9-640A-10BE944D1C81}"/>
              </a:ext>
            </a:extLst>
          </p:cNvPr>
          <p:cNvSpPr/>
          <p:nvPr/>
        </p:nvSpPr>
        <p:spPr>
          <a:xfrm>
            <a:off x="3697566" y="4275559"/>
            <a:ext cx="680085" cy="5420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400" i="1">
                <a:solidFill>
                  <a:schemeClr val="tx1"/>
                </a:solidFill>
              </a:rPr>
              <a:t>in</a:t>
            </a:r>
          </a:p>
        </p:txBody>
      </p:sp>
      <p:sp>
        <p:nvSpPr>
          <p:cNvPr id="101" name="Oval 100">
            <a:extLst>
              <a:ext uri="{FF2B5EF4-FFF2-40B4-BE49-F238E27FC236}">
                <a16:creationId xmlns:a16="http://schemas.microsoft.com/office/drawing/2014/main" id="{97C31047-4ED6-D5E5-2D72-7B0171EB41E4}"/>
              </a:ext>
            </a:extLst>
          </p:cNvPr>
          <p:cNvSpPr/>
          <p:nvPr/>
        </p:nvSpPr>
        <p:spPr>
          <a:xfrm>
            <a:off x="4931063" y="4275559"/>
            <a:ext cx="680085" cy="5420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400" i="1">
                <a:solidFill>
                  <a:schemeClr val="tx1"/>
                </a:solidFill>
              </a:rPr>
              <a:t>out</a:t>
            </a:r>
          </a:p>
        </p:txBody>
      </p:sp>
      <p:sp>
        <p:nvSpPr>
          <p:cNvPr id="102" name="Oval 101">
            <a:extLst>
              <a:ext uri="{FF2B5EF4-FFF2-40B4-BE49-F238E27FC236}">
                <a16:creationId xmlns:a16="http://schemas.microsoft.com/office/drawing/2014/main" id="{B514C95B-A1B4-91AE-6D6F-9C584A211895}"/>
              </a:ext>
            </a:extLst>
          </p:cNvPr>
          <p:cNvSpPr/>
          <p:nvPr/>
        </p:nvSpPr>
        <p:spPr>
          <a:xfrm>
            <a:off x="3137837" y="5623965"/>
            <a:ext cx="618021" cy="39203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gen</a:t>
            </a:r>
          </a:p>
        </p:txBody>
      </p:sp>
      <p:sp>
        <p:nvSpPr>
          <p:cNvPr id="103" name="Oval 102">
            <a:extLst>
              <a:ext uri="{FF2B5EF4-FFF2-40B4-BE49-F238E27FC236}">
                <a16:creationId xmlns:a16="http://schemas.microsoft.com/office/drawing/2014/main" id="{A33CFDFD-31BC-1F32-0992-381B0961E287}"/>
              </a:ext>
            </a:extLst>
          </p:cNvPr>
          <p:cNvSpPr/>
          <p:nvPr/>
        </p:nvSpPr>
        <p:spPr>
          <a:xfrm>
            <a:off x="4318315" y="5621471"/>
            <a:ext cx="618020" cy="39203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400" i="1">
                <a:solidFill>
                  <a:schemeClr val="tx1"/>
                </a:solidFill>
              </a:rPr>
              <a:t>kill</a:t>
            </a:r>
          </a:p>
        </p:txBody>
      </p:sp>
      <p:sp>
        <p:nvSpPr>
          <p:cNvPr id="104" name="Oval 103">
            <a:extLst>
              <a:ext uri="{FF2B5EF4-FFF2-40B4-BE49-F238E27FC236}">
                <a16:creationId xmlns:a16="http://schemas.microsoft.com/office/drawing/2014/main" id="{3C66BCBC-3E5C-2BFE-D534-1E9D03CA5440}"/>
              </a:ext>
            </a:extLst>
          </p:cNvPr>
          <p:cNvSpPr/>
          <p:nvPr/>
        </p:nvSpPr>
        <p:spPr>
          <a:xfrm>
            <a:off x="5370327" y="5607786"/>
            <a:ext cx="680085" cy="39203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succ</a:t>
            </a:r>
          </a:p>
        </p:txBody>
      </p:sp>
      <p:cxnSp>
        <p:nvCxnSpPr>
          <p:cNvPr id="105" name="Curved Connector 104">
            <a:extLst>
              <a:ext uri="{FF2B5EF4-FFF2-40B4-BE49-F238E27FC236}">
                <a16:creationId xmlns:a16="http://schemas.microsoft.com/office/drawing/2014/main" id="{65A4A0A2-F222-C30D-8465-D20D0A2BDD80}"/>
              </a:ext>
            </a:extLst>
          </p:cNvPr>
          <p:cNvCxnSpPr>
            <a:cxnSpLocks/>
            <a:stCxn id="100" idx="7"/>
            <a:endCxn id="101" idx="1"/>
          </p:cNvCxnSpPr>
          <p:nvPr/>
        </p:nvCxnSpPr>
        <p:spPr>
          <a:xfrm rot="5400000" flipH="1" flipV="1">
            <a:off x="4655282" y="3978638"/>
            <a:ext cx="8340" cy="752604"/>
          </a:xfrm>
          <a:prstGeom prst="curvedConnector3">
            <a:avLst>
              <a:gd name="adj1" fmla="val 16048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a:extLst>
              <a:ext uri="{FF2B5EF4-FFF2-40B4-BE49-F238E27FC236}">
                <a16:creationId xmlns:a16="http://schemas.microsoft.com/office/drawing/2014/main" id="{6F460E53-E5ED-7151-C16F-8F7F24101648}"/>
              </a:ext>
            </a:extLst>
          </p:cNvPr>
          <p:cNvCxnSpPr>
            <a:cxnSpLocks/>
            <a:stCxn id="101" idx="3"/>
            <a:endCxn id="100" idx="5"/>
          </p:cNvCxnSpPr>
          <p:nvPr/>
        </p:nvCxnSpPr>
        <p:spPr>
          <a:xfrm rot="5400000">
            <a:off x="4655283" y="4361927"/>
            <a:ext cx="8340" cy="752604"/>
          </a:xfrm>
          <a:prstGeom prst="curvedConnector3">
            <a:avLst>
              <a:gd name="adj1" fmla="val 9676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0B9AE5D-ED65-00DD-A7ED-5A145DE94184}"/>
              </a:ext>
            </a:extLst>
          </p:cNvPr>
          <p:cNvCxnSpPr>
            <a:cxnSpLocks/>
            <a:stCxn id="100" idx="5"/>
            <a:endCxn id="103" idx="0"/>
          </p:cNvCxnSpPr>
          <p:nvPr/>
        </p:nvCxnSpPr>
        <p:spPr>
          <a:xfrm>
            <a:off x="4278055" y="4738229"/>
            <a:ext cx="349270" cy="8832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8DC15CE-36E3-A3B7-8171-76D5E7723774}"/>
              </a:ext>
            </a:extLst>
          </p:cNvPr>
          <p:cNvCxnSpPr>
            <a:cxnSpLocks/>
            <a:stCxn id="100" idx="3"/>
            <a:endCxn id="102" idx="0"/>
          </p:cNvCxnSpPr>
          <p:nvPr/>
        </p:nvCxnSpPr>
        <p:spPr>
          <a:xfrm flipH="1">
            <a:off x="3446848" y="4738229"/>
            <a:ext cx="350314" cy="8857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D1861BE-FC56-E3B6-AF21-8339BF0CC605}"/>
              </a:ext>
            </a:extLst>
          </p:cNvPr>
          <p:cNvCxnSpPr>
            <a:cxnSpLocks/>
            <a:stCxn id="101" idx="4"/>
            <a:endCxn id="104" idx="0"/>
          </p:cNvCxnSpPr>
          <p:nvPr/>
        </p:nvCxnSpPr>
        <p:spPr>
          <a:xfrm>
            <a:off x="5271106" y="4817610"/>
            <a:ext cx="439264" cy="790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5BFAF197-BB63-7CC0-2038-1D141BC55DCF}"/>
              </a:ext>
            </a:extLst>
          </p:cNvPr>
          <p:cNvSpPr/>
          <p:nvPr/>
        </p:nvSpPr>
        <p:spPr>
          <a:xfrm>
            <a:off x="4772012" y="3614813"/>
            <a:ext cx="998187" cy="39203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isDead</a:t>
            </a:r>
          </a:p>
        </p:txBody>
      </p:sp>
      <p:cxnSp>
        <p:nvCxnSpPr>
          <p:cNvPr id="111" name="Straight Arrow Connector 110">
            <a:extLst>
              <a:ext uri="{FF2B5EF4-FFF2-40B4-BE49-F238E27FC236}">
                <a16:creationId xmlns:a16="http://schemas.microsoft.com/office/drawing/2014/main" id="{4B1EB598-C908-F337-218A-D949812BC3D0}"/>
              </a:ext>
            </a:extLst>
          </p:cNvPr>
          <p:cNvCxnSpPr>
            <a:cxnSpLocks/>
            <a:stCxn id="110" idx="4"/>
            <a:endCxn id="101" idx="0"/>
          </p:cNvCxnSpPr>
          <p:nvPr/>
        </p:nvCxnSpPr>
        <p:spPr>
          <a:xfrm>
            <a:off x="5271106" y="4006845"/>
            <a:ext cx="0" cy="268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6BA0AEF-39B7-CEF6-9FE1-6D3E52C1E5B8}"/>
              </a:ext>
            </a:extLst>
          </p:cNvPr>
          <p:cNvSpPr txBox="1"/>
          <p:nvPr/>
        </p:nvSpPr>
        <p:spPr>
          <a:xfrm>
            <a:off x="3261110" y="6015997"/>
            <a:ext cx="328936" cy="338554"/>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114" name="TextBox 113">
            <a:extLst>
              <a:ext uri="{FF2B5EF4-FFF2-40B4-BE49-F238E27FC236}">
                <a16:creationId xmlns:a16="http://schemas.microsoft.com/office/drawing/2014/main" id="{E1CBFEF1-363F-5ACB-EB84-D17BF17A3360}"/>
              </a:ext>
            </a:extLst>
          </p:cNvPr>
          <p:cNvSpPr txBox="1"/>
          <p:nvPr/>
        </p:nvSpPr>
        <p:spPr>
          <a:xfrm>
            <a:off x="4460514" y="6023612"/>
            <a:ext cx="328936" cy="338554"/>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115" name="TextBox 114">
            <a:extLst>
              <a:ext uri="{FF2B5EF4-FFF2-40B4-BE49-F238E27FC236}">
                <a16:creationId xmlns:a16="http://schemas.microsoft.com/office/drawing/2014/main" id="{82AC3E11-7CA7-3B6E-979A-D4D85C70D2D7}"/>
              </a:ext>
            </a:extLst>
          </p:cNvPr>
          <p:cNvSpPr txBox="1"/>
          <p:nvPr/>
        </p:nvSpPr>
        <p:spPr>
          <a:xfrm>
            <a:off x="5576774" y="6013503"/>
            <a:ext cx="328936" cy="338554"/>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116" name="TextBox 115">
            <a:extLst>
              <a:ext uri="{FF2B5EF4-FFF2-40B4-BE49-F238E27FC236}">
                <a16:creationId xmlns:a16="http://schemas.microsoft.com/office/drawing/2014/main" id="{5727B5DD-916A-BA52-270E-B18EBC635A2F}"/>
              </a:ext>
            </a:extLst>
          </p:cNvPr>
          <p:cNvSpPr txBox="1"/>
          <p:nvPr/>
        </p:nvSpPr>
        <p:spPr>
          <a:xfrm>
            <a:off x="5741242" y="3610363"/>
            <a:ext cx="328936" cy="338554"/>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118" name="TextBox 117">
            <a:extLst>
              <a:ext uri="{FF2B5EF4-FFF2-40B4-BE49-F238E27FC236}">
                <a16:creationId xmlns:a16="http://schemas.microsoft.com/office/drawing/2014/main" id="{189F7068-1E55-A443-93E8-09F9B60A538E}"/>
              </a:ext>
            </a:extLst>
          </p:cNvPr>
          <p:cNvSpPr txBox="1"/>
          <p:nvPr/>
        </p:nvSpPr>
        <p:spPr>
          <a:xfrm>
            <a:off x="3369758" y="4389591"/>
            <a:ext cx="333746" cy="338554"/>
          </a:xfrm>
          <a:prstGeom prst="rect">
            <a:avLst/>
          </a:prstGeom>
          <a:noFill/>
        </p:spPr>
        <p:txBody>
          <a:bodyPr wrap="none" rtlCol="0">
            <a:spAutoFit/>
          </a:bodyPr>
          <a:lstStyle/>
          <a:p>
            <a:r>
              <a:rPr lang="en-SE" sz="1600" b="1">
                <a:solidFill>
                  <a:srgbClr val="C00000"/>
                </a:solidFill>
                <a:latin typeface="Avenir Book" panose="02000503020000020003" pitchFamily="2" charset="0"/>
                <a:ea typeface="+mj-ea"/>
                <a:cs typeface="+mj-cs"/>
              </a:rPr>
              <a:t>C</a:t>
            </a:r>
          </a:p>
        </p:txBody>
      </p:sp>
      <p:sp>
        <p:nvSpPr>
          <p:cNvPr id="121" name="Oval 120">
            <a:extLst>
              <a:ext uri="{FF2B5EF4-FFF2-40B4-BE49-F238E27FC236}">
                <a16:creationId xmlns:a16="http://schemas.microsoft.com/office/drawing/2014/main" id="{69A3C740-4EBC-17E2-5840-01A35A171096}"/>
              </a:ext>
            </a:extLst>
          </p:cNvPr>
          <p:cNvSpPr/>
          <p:nvPr/>
        </p:nvSpPr>
        <p:spPr>
          <a:xfrm>
            <a:off x="6610366" y="5607304"/>
            <a:ext cx="1387390" cy="39203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isReachable</a:t>
            </a:r>
          </a:p>
        </p:txBody>
      </p:sp>
      <p:sp>
        <p:nvSpPr>
          <p:cNvPr id="122" name="Oval 121">
            <a:extLst>
              <a:ext uri="{FF2B5EF4-FFF2-40B4-BE49-F238E27FC236}">
                <a16:creationId xmlns:a16="http://schemas.microsoft.com/office/drawing/2014/main" id="{49DEB174-90B7-7AA2-8269-3B324DBD7A69}"/>
              </a:ext>
            </a:extLst>
          </p:cNvPr>
          <p:cNvSpPr/>
          <p:nvPr/>
        </p:nvSpPr>
        <p:spPr>
          <a:xfrm>
            <a:off x="8464966" y="5605292"/>
            <a:ext cx="1280761" cy="39203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reachable</a:t>
            </a:r>
          </a:p>
        </p:txBody>
      </p:sp>
      <p:cxnSp>
        <p:nvCxnSpPr>
          <p:cNvPr id="124" name="Straight Arrow Connector 123">
            <a:extLst>
              <a:ext uri="{FF2B5EF4-FFF2-40B4-BE49-F238E27FC236}">
                <a16:creationId xmlns:a16="http://schemas.microsoft.com/office/drawing/2014/main" id="{519789E7-A8DF-21FC-2C83-454EF4BDC4DC}"/>
              </a:ext>
            </a:extLst>
          </p:cNvPr>
          <p:cNvCxnSpPr>
            <a:stCxn id="104" idx="6"/>
            <a:endCxn id="121" idx="2"/>
          </p:cNvCxnSpPr>
          <p:nvPr/>
        </p:nvCxnSpPr>
        <p:spPr>
          <a:xfrm flipV="1">
            <a:off x="6050412" y="5803320"/>
            <a:ext cx="559954" cy="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9C377D1-6EAA-DF26-06A5-143E2A1334EE}"/>
              </a:ext>
            </a:extLst>
          </p:cNvPr>
          <p:cNvCxnSpPr>
            <a:cxnSpLocks/>
            <a:stCxn id="121" idx="6"/>
            <a:endCxn id="122" idx="2"/>
          </p:cNvCxnSpPr>
          <p:nvPr/>
        </p:nvCxnSpPr>
        <p:spPr>
          <a:xfrm flipV="1">
            <a:off x="7997756" y="5801308"/>
            <a:ext cx="467210" cy="2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urved Connector 127">
            <a:extLst>
              <a:ext uri="{FF2B5EF4-FFF2-40B4-BE49-F238E27FC236}">
                <a16:creationId xmlns:a16="http://schemas.microsoft.com/office/drawing/2014/main" id="{0C6B8A90-245F-BD9C-08AB-61EEE8B0989A}"/>
              </a:ext>
            </a:extLst>
          </p:cNvPr>
          <p:cNvCxnSpPr>
            <a:cxnSpLocks/>
            <a:stCxn id="122" idx="0"/>
            <a:endCxn id="122" idx="6"/>
          </p:cNvCxnSpPr>
          <p:nvPr/>
        </p:nvCxnSpPr>
        <p:spPr>
          <a:xfrm rot="16200000" flipH="1">
            <a:off x="9327529" y="5383110"/>
            <a:ext cx="196016" cy="640380"/>
          </a:xfrm>
          <a:prstGeom prst="curvedConnector4">
            <a:avLst>
              <a:gd name="adj1" fmla="val -116623"/>
              <a:gd name="adj2" fmla="val 13569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1050250-7129-9DBE-0CDA-AB1EFCC2728D}"/>
              </a:ext>
            </a:extLst>
          </p:cNvPr>
          <p:cNvSpPr txBox="1"/>
          <p:nvPr/>
        </p:nvSpPr>
        <p:spPr>
          <a:xfrm>
            <a:off x="7139593" y="6018743"/>
            <a:ext cx="328936" cy="338554"/>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132" name="TextBox 131">
            <a:extLst>
              <a:ext uri="{FF2B5EF4-FFF2-40B4-BE49-F238E27FC236}">
                <a16:creationId xmlns:a16="http://schemas.microsoft.com/office/drawing/2014/main" id="{66316AFC-A0A8-D440-1D2A-38A6AD8D72ED}"/>
              </a:ext>
            </a:extLst>
          </p:cNvPr>
          <p:cNvSpPr txBox="1"/>
          <p:nvPr/>
        </p:nvSpPr>
        <p:spPr>
          <a:xfrm>
            <a:off x="8938473" y="5982991"/>
            <a:ext cx="333746" cy="338554"/>
          </a:xfrm>
          <a:prstGeom prst="rect">
            <a:avLst/>
          </a:prstGeom>
          <a:noFill/>
        </p:spPr>
        <p:txBody>
          <a:bodyPr wrap="none" rtlCol="0">
            <a:spAutoFit/>
          </a:bodyPr>
          <a:lstStyle/>
          <a:p>
            <a:r>
              <a:rPr lang="en-SE" sz="1600" b="1">
                <a:solidFill>
                  <a:srgbClr val="C00000"/>
                </a:solidFill>
                <a:latin typeface="Avenir Book" panose="02000503020000020003" pitchFamily="2" charset="0"/>
                <a:ea typeface="+mj-ea"/>
                <a:cs typeface="+mj-cs"/>
              </a:rPr>
              <a:t>C</a:t>
            </a:r>
          </a:p>
        </p:txBody>
      </p:sp>
      <p:sp>
        <p:nvSpPr>
          <p:cNvPr id="133" name="Rectangle 132">
            <a:extLst>
              <a:ext uri="{FF2B5EF4-FFF2-40B4-BE49-F238E27FC236}">
                <a16:creationId xmlns:a16="http://schemas.microsoft.com/office/drawing/2014/main" id="{838BD301-16CC-04D5-7163-30830581C8AC}"/>
              </a:ext>
            </a:extLst>
          </p:cNvPr>
          <p:cNvSpPr/>
          <p:nvPr/>
        </p:nvSpPr>
        <p:spPr>
          <a:xfrm>
            <a:off x="3137837" y="4107846"/>
            <a:ext cx="3047312" cy="825907"/>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4" name="Rectangle 133">
            <a:extLst>
              <a:ext uri="{FF2B5EF4-FFF2-40B4-BE49-F238E27FC236}">
                <a16:creationId xmlns:a16="http://schemas.microsoft.com/office/drawing/2014/main" id="{D49885A9-215A-249C-635F-AEE01FDF971C}"/>
              </a:ext>
            </a:extLst>
          </p:cNvPr>
          <p:cNvSpPr/>
          <p:nvPr/>
        </p:nvSpPr>
        <p:spPr>
          <a:xfrm>
            <a:off x="8239928" y="5176599"/>
            <a:ext cx="2031697" cy="1140922"/>
          </a:xfrm>
          <a:prstGeom prst="rect">
            <a:avLst/>
          </a:prstGeom>
          <a:noFill/>
          <a:ln w="222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5" name="TextBox 134">
            <a:extLst>
              <a:ext uri="{FF2B5EF4-FFF2-40B4-BE49-F238E27FC236}">
                <a16:creationId xmlns:a16="http://schemas.microsoft.com/office/drawing/2014/main" id="{5DC8FB91-A118-0546-DD28-92040731D504}"/>
              </a:ext>
            </a:extLst>
          </p:cNvPr>
          <p:cNvSpPr txBox="1"/>
          <p:nvPr/>
        </p:nvSpPr>
        <p:spPr>
          <a:xfrm>
            <a:off x="3058775" y="3867371"/>
            <a:ext cx="1390124" cy="261610"/>
          </a:xfrm>
          <a:prstGeom prst="rect">
            <a:avLst/>
          </a:prstGeom>
          <a:noFill/>
        </p:spPr>
        <p:txBody>
          <a:bodyPr wrap="none" rtlCol="0">
            <a:spAutoFit/>
          </a:bodyPr>
          <a:lstStyle/>
          <a:p>
            <a:r>
              <a:rPr lang="en-GB" sz="1100"/>
              <a:t>N</a:t>
            </a:r>
            <a:r>
              <a:rPr lang="en-SE" sz="1100"/>
              <a:t>eeds 20 iterations</a:t>
            </a:r>
          </a:p>
        </p:txBody>
      </p:sp>
      <p:sp>
        <p:nvSpPr>
          <p:cNvPr id="136" name="TextBox 135">
            <a:extLst>
              <a:ext uri="{FF2B5EF4-FFF2-40B4-BE49-F238E27FC236}">
                <a16:creationId xmlns:a16="http://schemas.microsoft.com/office/drawing/2014/main" id="{AD76DD5A-8587-4F93-8F41-7AE1AFFE187D}"/>
              </a:ext>
            </a:extLst>
          </p:cNvPr>
          <p:cNvSpPr txBox="1"/>
          <p:nvPr/>
        </p:nvSpPr>
        <p:spPr>
          <a:xfrm>
            <a:off x="8149635" y="4900522"/>
            <a:ext cx="1390124" cy="261610"/>
          </a:xfrm>
          <a:prstGeom prst="rect">
            <a:avLst/>
          </a:prstGeom>
          <a:noFill/>
        </p:spPr>
        <p:txBody>
          <a:bodyPr wrap="none" rtlCol="0">
            <a:spAutoFit/>
          </a:bodyPr>
          <a:lstStyle/>
          <a:p>
            <a:r>
              <a:rPr lang="en-SE" sz="1100"/>
              <a:t>Needs 10 iterations</a:t>
            </a:r>
          </a:p>
        </p:txBody>
      </p:sp>
      <p:cxnSp>
        <p:nvCxnSpPr>
          <p:cNvPr id="137" name="Straight Arrow Connector 136">
            <a:extLst>
              <a:ext uri="{FF2B5EF4-FFF2-40B4-BE49-F238E27FC236}">
                <a16:creationId xmlns:a16="http://schemas.microsoft.com/office/drawing/2014/main" id="{204A7BB4-BF45-5053-4E07-4065E9ABAC10}"/>
              </a:ext>
            </a:extLst>
          </p:cNvPr>
          <p:cNvCxnSpPr>
            <a:cxnSpLocks/>
            <a:endCxn id="110" idx="7"/>
          </p:cNvCxnSpPr>
          <p:nvPr/>
        </p:nvCxnSpPr>
        <p:spPr>
          <a:xfrm flipH="1">
            <a:off x="5624018" y="3409304"/>
            <a:ext cx="342646" cy="262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EE4A802-C088-E662-CE76-222B8970205F}"/>
              </a:ext>
            </a:extLst>
          </p:cNvPr>
          <p:cNvSpPr txBox="1"/>
          <p:nvPr/>
        </p:nvSpPr>
        <p:spPr>
          <a:xfrm rot="19336376">
            <a:off x="5392244" y="3251888"/>
            <a:ext cx="684803" cy="261610"/>
          </a:xfrm>
          <a:prstGeom prst="rect">
            <a:avLst/>
          </a:prstGeom>
          <a:noFill/>
        </p:spPr>
        <p:txBody>
          <a:bodyPr wrap="none" rtlCol="0">
            <a:spAutoFit/>
          </a:bodyPr>
          <a:lstStyle/>
          <a:p>
            <a:r>
              <a:rPr lang="en-SE" sz="1050"/>
              <a:t>Queried</a:t>
            </a:r>
          </a:p>
        </p:txBody>
      </p:sp>
      <p:sp>
        <p:nvSpPr>
          <p:cNvPr id="2" name="TextBox 1">
            <a:extLst>
              <a:ext uri="{FF2B5EF4-FFF2-40B4-BE49-F238E27FC236}">
                <a16:creationId xmlns:a16="http://schemas.microsoft.com/office/drawing/2014/main" id="{AA551641-CF0A-769D-748E-D356B274CC8C}"/>
              </a:ext>
            </a:extLst>
          </p:cNvPr>
          <p:cNvSpPr txBox="1"/>
          <p:nvPr/>
        </p:nvSpPr>
        <p:spPr>
          <a:xfrm>
            <a:off x="5637728" y="4369700"/>
            <a:ext cx="328936" cy="338554"/>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9" name="Title 6">
            <a:extLst>
              <a:ext uri="{FF2B5EF4-FFF2-40B4-BE49-F238E27FC236}">
                <a16:creationId xmlns:a16="http://schemas.microsoft.com/office/drawing/2014/main" id="{40EC2182-0CE3-6D55-D434-54AF57286B92}"/>
              </a:ext>
            </a:extLst>
          </p:cNvPr>
          <p:cNvSpPr txBox="1">
            <a:spLocks/>
          </p:cNvSpPr>
          <p:nvPr/>
        </p:nvSpPr>
        <p:spPr>
          <a:xfrm>
            <a:off x="518763" y="422040"/>
            <a:ext cx="11520286" cy="903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3200">
                <a:latin typeface="Avenir Book" panose="02000503020000020003" pitchFamily="2" charset="0"/>
              </a:rPr>
              <a:t>The RelaxedMonolithic Algorithm </a:t>
            </a:r>
          </a:p>
        </p:txBody>
      </p:sp>
      <p:sp>
        <p:nvSpPr>
          <p:cNvPr id="7" name="Rectangle 6">
            <a:extLst>
              <a:ext uri="{FF2B5EF4-FFF2-40B4-BE49-F238E27FC236}">
                <a16:creationId xmlns:a16="http://schemas.microsoft.com/office/drawing/2014/main" id="{A0752C54-C17D-29AE-61EA-2C1136C7DD18}"/>
              </a:ext>
            </a:extLst>
          </p:cNvPr>
          <p:cNvSpPr/>
          <p:nvPr/>
        </p:nvSpPr>
        <p:spPr>
          <a:xfrm>
            <a:off x="708632" y="3598714"/>
            <a:ext cx="179110" cy="2707158"/>
          </a:xfrm>
          <a:prstGeom prst="rect">
            <a:avLst/>
          </a:prstGeom>
          <a:gradFill flip="none" rotWithShape="1">
            <a:gsLst>
              <a:gs pos="100000">
                <a:srgbClr val="FF0000"/>
              </a:gs>
              <a:gs pos="0">
                <a:srgbClr val="00B050"/>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TextBox 9">
            <a:extLst>
              <a:ext uri="{FF2B5EF4-FFF2-40B4-BE49-F238E27FC236}">
                <a16:creationId xmlns:a16="http://schemas.microsoft.com/office/drawing/2014/main" id="{74E49509-99F6-A88A-23AE-50A07AE5881B}"/>
              </a:ext>
            </a:extLst>
          </p:cNvPr>
          <p:cNvSpPr txBox="1"/>
          <p:nvPr/>
        </p:nvSpPr>
        <p:spPr>
          <a:xfrm>
            <a:off x="838200" y="6093890"/>
            <a:ext cx="1241045" cy="276999"/>
          </a:xfrm>
          <a:prstGeom prst="rect">
            <a:avLst/>
          </a:prstGeom>
          <a:noFill/>
        </p:spPr>
        <p:txBody>
          <a:bodyPr wrap="none" rtlCol="0">
            <a:spAutoFit/>
          </a:bodyPr>
          <a:lstStyle/>
          <a:p>
            <a:r>
              <a:rPr lang="en-SE" sz="1200">
                <a:solidFill>
                  <a:schemeClr val="accent2"/>
                </a:solidFill>
                <a:latin typeface="Avenir Book" panose="02000503020000020003" pitchFamily="2" charset="0"/>
                <a:ea typeface="+mj-ea"/>
                <a:cs typeface="+mj-cs"/>
              </a:rPr>
              <a:t>Evaluated once</a:t>
            </a:r>
          </a:p>
        </p:txBody>
      </p:sp>
      <p:sp>
        <p:nvSpPr>
          <p:cNvPr id="11" name="TextBox 10">
            <a:extLst>
              <a:ext uri="{FF2B5EF4-FFF2-40B4-BE49-F238E27FC236}">
                <a16:creationId xmlns:a16="http://schemas.microsoft.com/office/drawing/2014/main" id="{7F963717-C541-F40C-CAB2-198EBBFC99E9}"/>
              </a:ext>
            </a:extLst>
          </p:cNvPr>
          <p:cNvSpPr txBox="1"/>
          <p:nvPr/>
        </p:nvSpPr>
        <p:spPr>
          <a:xfrm>
            <a:off x="838200" y="3554849"/>
            <a:ext cx="1484702" cy="276999"/>
          </a:xfrm>
          <a:prstGeom prst="rect">
            <a:avLst/>
          </a:prstGeom>
          <a:noFill/>
        </p:spPr>
        <p:txBody>
          <a:bodyPr wrap="none" rtlCol="0">
            <a:spAutoFit/>
          </a:bodyPr>
          <a:lstStyle/>
          <a:p>
            <a:r>
              <a:rPr lang="en-SE" sz="1200">
                <a:solidFill>
                  <a:schemeClr val="accent2"/>
                </a:solidFill>
                <a:latin typeface="Avenir Book" panose="02000503020000020003" pitchFamily="2" charset="0"/>
                <a:ea typeface="+mj-ea"/>
                <a:cs typeface="+mj-cs"/>
              </a:rPr>
              <a:t>Evaluated</a:t>
            </a:r>
            <a:r>
              <a:rPr lang="en-SE" sz="1100"/>
              <a:t> </a:t>
            </a:r>
            <a:r>
              <a:rPr lang="en-SE" sz="1200">
                <a:solidFill>
                  <a:schemeClr val="accent2"/>
                </a:solidFill>
                <a:latin typeface="Avenir Book" panose="02000503020000020003" pitchFamily="2" charset="0"/>
                <a:ea typeface="+mj-ea"/>
                <a:cs typeface="+mj-cs"/>
              </a:rPr>
              <a:t>20 times</a:t>
            </a:r>
          </a:p>
        </p:txBody>
      </p:sp>
      <p:sp>
        <p:nvSpPr>
          <p:cNvPr id="4" name="TextBox 3">
            <a:extLst>
              <a:ext uri="{FF2B5EF4-FFF2-40B4-BE49-F238E27FC236}">
                <a16:creationId xmlns:a16="http://schemas.microsoft.com/office/drawing/2014/main" id="{9835C952-F158-2455-E7F3-283AFF7A8FA3}"/>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30</a:t>
            </a:fld>
            <a:endParaRPr lang="en-SE">
              <a:solidFill>
                <a:schemeClr val="bg1"/>
              </a:solidFill>
            </a:endParaRPr>
          </a:p>
        </p:txBody>
      </p:sp>
    </p:spTree>
    <p:extLst>
      <p:ext uri="{BB962C8B-B14F-4D97-AF65-F5344CB8AC3E}">
        <p14:creationId xmlns:p14="http://schemas.microsoft.com/office/powerpoint/2010/main" val="8057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mph" presetSubtype="2" fill="hold" nodeType="clickEffect">
                                  <p:stCondLst>
                                    <p:cond delay="0"/>
                                  </p:stCondLst>
                                  <p:childTnLst>
                                    <p:animClr clrSpc="rgb" dir="cw">
                                      <p:cBhvr>
                                        <p:cTn id="94" dur="1000" fill="hold"/>
                                        <p:tgtEl>
                                          <p:spTgt spid="110"/>
                                        </p:tgtEl>
                                        <p:attrNameLst>
                                          <p:attrName>fillcolor</p:attrName>
                                        </p:attrNameLst>
                                      </p:cBhvr>
                                      <p:to>
                                        <a:schemeClr val="bg2"/>
                                      </p:to>
                                    </p:animClr>
                                    <p:set>
                                      <p:cBhvr>
                                        <p:cTn id="95" dur="1000" fill="hold"/>
                                        <p:tgtEl>
                                          <p:spTgt spid="110"/>
                                        </p:tgtEl>
                                        <p:attrNameLst>
                                          <p:attrName>fill.type</p:attrName>
                                        </p:attrNameLst>
                                      </p:cBhvr>
                                      <p:to>
                                        <p:strVal val="solid"/>
                                      </p:to>
                                    </p:set>
                                    <p:set>
                                      <p:cBhvr>
                                        <p:cTn id="96" dur="1000" fill="hold"/>
                                        <p:tgtEl>
                                          <p:spTgt spid="110"/>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1" presetClass="emph" presetSubtype="2" fill="hold" nodeType="clickEffect">
                                  <p:stCondLst>
                                    <p:cond delay="0"/>
                                  </p:stCondLst>
                                  <p:childTnLst>
                                    <p:animClr clrSpc="rgb" dir="cw">
                                      <p:cBhvr>
                                        <p:cTn id="100" dur="1000" fill="hold"/>
                                        <p:tgtEl>
                                          <p:spTgt spid="101"/>
                                        </p:tgtEl>
                                        <p:attrNameLst>
                                          <p:attrName>fillcolor</p:attrName>
                                        </p:attrNameLst>
                                      </p:cBhvr>
                                      <p:to>
                                        <a:schemeClr val="bg2"/>
                                      </p:to>
                                    </p:animClr>
                                    <p:set>
                                      <p:cBhvr>
                                        <p:cTn id="101" dur="1000" fill="hold"/>
                                        <p:tgtEl>
                                          <p:spTgt spid="101"/>
                                        </p:tgtEl>
                                        <p:attrNameLst>
                                          <p:attrName>fill.type</p:attrName>
                                        </p:attrNameLst>
                                      </p:cBhvr>
                                      <p:to>
                                        <p:strVal val="solid"/>
                                      </p:to>
                                    </p:set>
                                    <p:set>
                                      <p:cBhvr>
                                        <p:cTn id="102" dur="1000" fill="hold"/>
                                        <p:tgtEl>
                                          <p:spTgt spid="10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 presetClass="emph" presetSubtype="2" fill="hold" nodeType="clickEffect">
                                  <p:stCondLst>
                                    <p:cond delay="0"/>
                                  </p:stCondLst>
                                  <p:childTnLst>
                                    <p:animClr clrSpc="rgb" dir="cw">
                                      <p:cBhvr>
                                        <p:cTn id="106" dur="1000" fill="hold"/>
                                        <p:tgtEl>
                                          <p:spTgt spid="100"/>
                                        </p:tgtEl>
                                        <p:attrNameLst>
                                          <p:attrName>fillcolor</p:attrName>
                                        </p:attrNameLst>
                                      </p:cBhvr>
                                      <p:to>
                                        <a:schemeClr val="bg2"/>
                                      </p:to>
                                    </p:animClr>
                                    <p:set>
                                      <p:cBhvr>
                                        <p:cTn id="107" dur="1000" fill="hold"/>
                                        <p:tgtEl>
                                          <p:spTgt spid="100"/>
                                        </p:tgtEl>
                                        <p:attrNameLst>
                                          <p:attrName>fill.type</p:attrName>
                                        </p:attrNameLst>
                                      </p:cBhvr>
                                      <p:to>
                                        <p:strVal val="solid"/>
                                      </p:to>
                                    </p:set>
                                    <p:set>
                                      <p:cBhvr>
                                        <p:cTn id="108" dur="1000" fill="hold"/>
                                        <p:tgtEl>
                                          <p:spTgt spid="100"/>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1" presetClass="emph" presetSubtype="2" fill="hold" nodeType="clickEffect">
                                  <p:stCondLst>
                                    <p:cond delay="0"/>
                                  </p:stCondLst>
                                  <p:childTnLst>
                                    <p:animClr clrSpc="rgb" dir="cw">
                                      <p:cBhvr>
                                        <p:cTn id="112" dur="1000" fill="hold"/>
                                        <p:tgtEl>
                                          <p:spTgt spid="101"/>
                                        </p:tgtEl>
                                        <p:attrNameLst>
                                          <p:attrName>fillcolor</p:attrName>
                                        </p:attrNameLst>
                                      </p:cBhvr>
                                      <p:to>
                                        <a:srgbClr val="C00000"/>
                                      </p:to>
                                    </p:animClr>
                                    <p:set>
                                      <p:cBhvr>
                                        <p:cTn id="113" dur="1000" fill="hold"/>
                                        <p:tgtEl>
                                          <p:spTgt spid="101"/>
                                        </p:tgtEl>
                                        <p:attrNameLst>
                                          <p:attrName>fill.type</p:attrName>
                                        </p:attrNameLst>
                                      </p:cBhvr>
                                      <p:to>
                                        <p:strVal val="solid"/>
                                      </p:to>
                                    </p:set>
                                    <p:set>
                                      <p:cBhvr>
                                        <p:cTn id="114" dur="1000" fill="hold"/>
                                        <p:tgtEl>
                                          <p:spTgt spid="101"/>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1000" fill="hold"/>
                                        <p:tgtEl>
                                          <p:spTgt spid="100"/>
                                        </p:tgtEl>
                                        <p:attrNameLst>
                                          <p:attrName>fillcolor</p:attrName>
                                        </p:attrNameLst>
                                      </p:cBhvr>
                                      <p:to>
                                        <a:srgbClr val="C00000"/>
                                      </p:to>
                                    </p:animClr>
                                    <p:set>
                                      <p:cBhvr>
                                        <p:cTn id="117" dur="1000" fill="hold"/>
                                        <p:tgtEl>
                                          <p:spTgt spid="100"/>
                                        </p:tgtEl>
                                        <p:attrNameLst>
                                          <p:attrName>fill.type</p:attrName>
                                        </p:attrNameLst>
                                      </p:cBhvr>
                                      <p:to>
                                        <p:strVal val="solid"/>
                                      </p:to>
                                    </p:set>
                                    <p:set>
                                      <p:cBhvr>
                                        <p:cTn id="118" dur="1000" fill="hold"/>
                                        <p:tgtEl>
                                          <p:spTgt spid="100"/>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1000" fill="hold"/>
                                        <p:tgtEl>
                                          <p:spTgt spid="102"/>
                                        </p:tgtEl>
                                        <p:attrNameLst>
                                          <p:attrName>fillcolor</p:attrName>
                                        </p:attrNameLst>
                                      </p:cBhvr>
                                      <p:to>
                                        <a:srgbClr val="C00000"/>
                                      </p:to>
                                    </p:animClr>
                                    <p:set>
                                      <p:cBhvr>
                                        <p:cTn id="121" dur="1000" fill="hold"/>
                                        <p:tgtEl>
                                          <p:spTgt spid="102"/>
                                        </p:tgtEl>
                                        <p:attrNameLst>
                                          <p:attrName>fill.type</p:attrName>
                                        </p:attrNameLst>
                                      </p:cBhvr>
                                      <p:to>
                                        <p:strVal val="solid"/>
                                      </p:to>
                                    </p:set>
                                    <p:set>
                                      <p:cBhvr>
                                        <p:cTn id="122" dur="1000" fill="hold"/>
                                        <p:tgtEl>
                                          <p:spTgt spid="102"/>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1000" fill="hold"/>
                                        <p:tgtEl>
                                          <p:spTgt spid="103"/>
                                        </p:tgtEl>
                                        <p:attrNameLst>
                                          <p:attrName>fillcolor</p:attrName>
                                        </p:attrNameLst>
                                      </p:cBhvr>
                                      <p:to>
                                        <a:srgbClr val="C00000"/>
                                      </p:to>
                                    </p:animClr>
                                    <p:set>
                                      <p:cBhvr>
                                        <p:cTn id="125" dur="1000" fill="hold"/>
                                        <p:tgtEl>
                                          <p:spTgt spid="103"/>
                                        </p:tgtEl>
                                        <p:attrNameLst>
                                          <p:attrName>fill.type</p:attrName>
                                        </p:attrNameLst>
                                      </p:cBhvr>
                                      <p:to>
                                        <p:strVal val="solid"/>
                                      </p:to>
                                    </p:set>
                                    <p:set>
                                      <p:cBhvr>
                                        <p:cTn id="126" dur="1000" fill="hold"/>
                                        <p:tgtEl>
                                          <p:spTgt spid="103"/>
                                        </p:tgtEl>
                                        <p:attrNameLst>
                                          <p:attrName>fill.on</p:attrName>
                                        </p:attrNameLst>
                                      </p:cBhvr>
                                      <p:to>
                                        <p:strVal val="true"/>
                                      </p:to>
                                    </p:set>
                                  </p:childTnLst>
                                </p:cTn>
                              </p:par>
                              <p:par>
                                <p:cTn id="127" presetID="1" presetClass="emph" presetSubtype="2" fill="hold" nodeType="withEffect">
                                  <p:stCondLst>
                                    <p:cond delay="0"/>
                                  </p:stCondLst>
                                  <p:childTnLst>
                                    <p:animClr clrSpc="rgb" dir="cw">
                                      <p:cBhvr>
                                        <p:cTn id="128" dur="1000" fill="hold"/>
                                        <p:tgtEl>
                                          <p:spTgt spid="104"/>
                                        </p:tgtEl>
                                        <p:attrNameLst>
                                          <p:attrName>fillcolor</p:attrName>
                                        </p:attrNameLst>
                                      </p:cBhvr>
                                      <p:to>
                                        <a:srgbClr val="C00000"/>
                                      </p:to>
                                    </p:animClr>
                                    <p:set>
                                      <p:cBhvr>
                                        <p:cTn id="129" dur="1000" fill="hold"/>
                                        <p:tgtEl>
                                          <p:spTgt spid="104"/>
                                        </p:tgtEl>
                                        <p:attrNameLst>
                                          <p:attrName>fill.type</p:attrName>
                                        </p:attrNameLst>
                                      </p:cBhvr>
                                      <p:to>
                                        <p:strVal val="solid"/>
                                      </p:to>
                                    </p:set>
                                    <p:set>
                                      <p:cBhvr>
                                        <p:cTn id="130" dur="1000" fill="hold"/>
                                        <p:tgtEl>
                                          <p:spTgt spid="104"/>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1000" fill="hold"/>
                                        <p:tgtEl>
                                          <p:spTgt spid="121"/>
                                        </p:tgtEl>
                                        <p:attrNameLst>
                                          <p:attrName>fillcolor</p:attrName>
                                        </p:attrNameLst>
                                      </p:cBhvr>
                                      <p:to>
                                        <a:srgbClr val="C00000"/>
                                      </p:to>
                                    </p:animClr>
                                    <p:set>
                                      <p:cBhvr>
                                        <p:cTn id="133" dur="1000" fill="hold"/>
                                        <p:tgtEl>
                                          <p:spTgt spid="121"/>
                                        </p:tgtEl>
                                        <p:attrNameLst>
                                          <p:attrName>fill.type</p:attrName>
                                        </p:attrNameLst>
                                      </p:cBhvr>
                                      <p:to>
                                        <p:strVal val="solid"/>
                                      </p:to>
                                    </p:set>
                                    <p:set>
                                      <p:cBhvr>
                                        <p:cTn id="134" dur="1000" fill="hold"/>
                                        <p:tgtEl>
                                          <p:spTgt spid="121"/>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1000" fill="hold"/>
                                        <p:tgtEl>
                                          <p:spTgt spid="122"/>
                                        </p:tgtEl>
                                        <p:attrNameLst>
                                          <p:attrName>fillcolor</p:attrName>
                                        </p:attrNameLst>
                                      </p:cBhvr>
                                      <p:to>
                                        <a:srgbClr val="C00000"/>
                                      </p:to>
                                    </p:animClr>
                                    <p:set>
                                      <p:cBhvr>
                                        <p:cTn id="137" dur="1000" fill="hold"/>
                                        <p:tgtEl>
                                          <p:spTgt spid="122"/>
                                        </p:tgtEl>
                                        <p:attrNameLst>
                                          <p:attrName>fill.type</p:attrName>
                                        </p:attrNameLst>
                                      </p:cBhvr>
                                      <p:to>
                                        <p:strVal val="solid"/>
                                      </p:to>
                                    </p:set>
                                    <p:set>
                                      <p:cBhvr>
                                        <p:cTn id="138" dur="1000" fill="hold"/>
                                        <p:tgtEl>
                                          <p:spTgt spid="122"/>
                                        </p:tgtEl>
                                        <p:attrNameLst>
                                          <p:attrName>fill.on</p:attrName>
                                        </p:attrNameLst>
                                      </p:cBhvr>
                                      <p:to>
                                        <p:strVal val="true"/>
                                      </p:to>
                                    </p:set>
                                  </p:childTnLst>
                                </p:cTn>
                              </p:par>
                              <p:par>
                                <p:cTn id="139" presetID="3" presetClass="emph" presetSubtype="2" fill="hold" grpId="1" nodeType="withEffect">
                                  <p:stCondLst>
                                    <p:cond delay="0"/>
                                  </p:stCondLst>
                                  <p:childTnLst>
                                    <p:animClr clrSpc="rgb" dir="cw">
                                      <p:cBhvr override="childStyle">
                                        <p:cTn id="140" dur="1000" fill="hold"/>
                                        <p:tgtEl>
                                          <p:spTgt spid="100"/>
                                        </p:tgtEl>
                                        <p:attrNameLst>
                                          <p:attrName>style.color</p:attrName>
                                        </p:attrNameLst>
                                      </p:cBhvr>
                                      <p:to>
                                        <a:schemeClr val="bg1"/>
                                      </p:to>
                                    </p:animClr>
                                  </p:childTnLst>
                                </p:cTn>
                              </p:par>
                              <p:par>
                                <p:cTn id="141" presetID="3" presetClass="emph" presetSubtype="2" fill="hold" grpId="1" nodeType="withEffect">
                                  <p:stCondLst>
                                    <p:cond delay="0"/>
                                  </p:stCondLst>
                                  <p:childTnLst>
                                    <p:animClr clrSpc="rgb" dir="cw">
                                      <p:cBhvr override="childStyle">
                                        <p:cTn id="142" dur="1000" fill="hold"/>
                                        <p:tgtEl>
                                          <p:spTgt spid="101"/>
                                        </p:tgtEl>
                                        <p:attrNameLst>
                                          <p:attrName>style.color</p:attrName>
                                        </p:attrNameLst>
                                      </p:cBhvr>
                                      <p:to>
                                        <a:schemeClr val="bg1"/>
                                      </p:to>
                                    </p:animClr>
                                  </p:childTnLst>
                                </p:cTn>
                              </p:par>
                              <p:par>
                                <p:cTn id="143" presetID="3" presetClass="emph" presetSubtype="2" fill="hold" grpId="1" nodeType="withEffect">
                                  <p:stCondLst>
                                    <p:cond delay="0"/>
                                  </p:stCondLst>
                                  <p:childTnLst>
                                    <p:animClr clrSpc="rgb" dir="cw">
                                      <p:cBhvr override="childStyle">
                                        <p:cTn id="144" dur="1000" fill="hold"/>
                                        <p:tgtEl>
                                          <p:spTgt spid="102"/>
                                        </p:tgtEl>
                                        <p:attrNameLst>
                                          <p:attrName>style.color</p:attrName>
                                        </p:attrNameLst>
                                      </p:cBhvr>
                                      <p:to>
                                        <a:schemeClr val="bg1"/>
                                      </p:to>
                                    </p:animClr>
                                  </p:childTnLst>
                                </p:cTn>
                              </p:par>
                              <p:par>
                                <p:cTn id="145" presetID="3" presetClass="emph" presetSubtype="2" fill="hold" grpId="1" nodeType="withEffect">
                                  <p:stCondLst>
                                    <p:cond delay="0"/>
                                  </p:stCondLst>
                                  <p:childTnLst>
                                    <p:animClr clrSpc="rgb" dir="cw">
                                      <p:cBhvr override="childStyle">
                                        <p:cTn id="146" dur="1000" fill="hold"/>
                                        <p:tgtEl>
                                          <p:spTgt spid="103"/>
                                        </p:tgtEl>
                                        <p:attrNameLst>
                                          <p:attrName>style.color</p:attrName>
                                        </p:attrNameLst>
                                      </p:cBhvr>
                                      <p:to>
                                        <a:schemeClr val="bg1"/>
                                      </p:to>
                                    </p:animClr>
                                  </p:childTnLst>
                                </p:cTn>
                              </p:par>
                              <p:par>
                                <p:cTn id="147" presetID="3" presetClass="emph" presetSubtype="2" fill="hold" grpId="1" nodeType="withEffect">
                                  <p:stCondLst>
                                    <p:cond delay="0"/>
                                  </p:stCondLst>
                                  <p:childTnLst>
                                    <p:animClr clrSpc="rgb" dir="cw">
                                      <p:cBhvr override="childStyle">
                                        <p:cTn id="148" dur="1000" fill="hold"/>
                                        <p:tgtEl>
                                          <p:spTgt spid="104"/>
                                        </p:tgtEl>
                                        <p:attrNameLst>
                                          <p:attrName>style.color</p:attrName>
                                        </p:attrNameLst>
                                      </p:cBhvr>
                                      <p:to>
                                        <a:schemeClr val="bg1"/>
                                      </p:to>
                                    </p:animClr>
                                  </p:childTnLst>
                                </p:cTn>
                              </p:par>
                              <p:par>
                                <p:cTn id="149" presetID="3" presetClass="emph" presetSubtype="2" fill="hold" grpId="1" nodeType="withEffect">
                                  <p:stCondLst>
                                    <p:cond delay="0"/>
                                  </p:stCondLst>
                                  <p:childTnLst>
                                    <p:animClr clrSpc="rgb" dir="cw">
                                      <p:cBhvr override="childStyle">
                                        <p:cTn id="150" dur="1000" fill="hold"/>
                                        <p:tgtEl>
                                          <p:spTgt spid="121"/>
                                        </p:tgtEl>
                                        <p:attrNameLst>
                                          <p:attrName>style.color</p:attrName>
                                        </p:attrNameLst>
                                      </p:cBhvr>
                                      <p:to>
                                        <a:schemeClr val="bg1"/>
                                      </p:to>
                                    </p:animClr>
                                  </p:childTnLst>
                                </p:cTn>
                              </p:par>
                              <p:par>
                                <p:cTn id="151" presetID="3" presetClass="emph" presetSubtype="2" fill="hold" grpId="1" nodeType="withEffect">
                                  <p:stCondLst>
                                    <p:cond delay="0"/>
                                  </p:stCondLst>
                                  <p:childTnLst>
                                    <p:animClr clrSpc="rgb" dir="cw">
                                      <p:cBhvr override="childStyle">
                                        <p:cTn id="152" dur="1000" fill="hold"/>
                                        <p:tgtEl>
                                          <p:spTgt spid="122"/>
                                        </p:tgtEl>
                                        <p:attrNameLst>
                                          <p:attrName>style.color</p:attrName>
                                        </p:attrNameLst>
                                      </p:cBhvr>
                                      <p:to>
                                        <a:schemeClr val="bg1"/>
                                      </p:to>
                                    </p:animClr>
                                  </p:childTnLst>
                                </p:cTn>
                              </p:par>
                            </p:childTnLst>
                          </p:cTn>
                        </p:par>
                      </p:childTnLst>
                    </p:cTn>
                  </p:par>
                  <p:par>
                    <p:cTn id="153" fill="hold">
                      <p:stCondLst>
                        <p:cond delay="indefinite"/>
                      </p:stCondLst>
                      <p:childTnLst>
                        <p:par>
                          <p:cTn id="154" fill="hold">
                            <p:stCondLst>
                              <p:cond delay="0"/>
                            </p:stCondLst>
                            <p:childTnLst>
                              <p:par>
                                <p:cTn id="155" presetID="1" presetClass="emph" presetSubtype="2" fill="hold" nodeType="clickEffect">
                                  <p:stCondLst>
                                    <p:cond delay="0"/>
                                  </p:stCondLst>
                                  <p:childTnLst>
                                    <p:animClr clrSpc="rgb" dir="cw">
                                      <p:cBhvr>
                                        <p:cTn id="156" dur="1000" fill="hold"/>
                                        <p:tgtEl>
                                          <p:spTgt spid="110"/>
                                        </p:tgtEl>
                                        <p:attrNameLst>
                                          <p:attrName>fillcolor</p:attrName>
                                        </p:attrNameLst>
                                      </p:cBhvr>
                                      <p:to>
                                        <a:srgbClr val="12B050"/>
                                      </p:to>
                                    </p:animClr>
                                    <p:set>
                                      <p:cBhvr>
                                        <p:cTn id="157" dur="1000" fill="hold"/>
                                        <p:tgtEl>
                                          <p:spTgt spid="110"/>
                                        </p:tgtEl>
                                        <p:attrNameLst>
                                          <p:attrName>fill.type</p:attrName>
                                        </p:attrNameLst>
                                      </p:cBhvr>
                                      <p:to>
                                        <p:strVal val="solid"/>
                                      </p:to>
                                    </p:set>
                                    <p:set>
                                      <p:cBhvr>
                                        <p:cTn id="158" dur="1000" fill="hold"/>
                                        <p:tgtEl>
                                          <p:spTgt spid="1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10" grpId="0" animBg="1"/>
      <p:bldP spid="113" grpId="0"/>
      <p:bldP spid="114" grpId="0"/>
      <p:bldP spid="115" grpId="0"/>
      <p:bldP spid="116" grpId="0"/>
      <p:bldP spid="118" grpId="0"/>
      <p:bldP spid="121" grpId="0" animBg="1"/>
      <p:bldP spid="121" grpId="1" animBg="1"/>
      <p:bldP spid="122" grpId="0" animBg="1"/>
      <p:bldP spid="122" grpId="1" animBg="1"/>
      <p:bldP spid="131" grpId="0"/>
      <p:bldP spid="132" grpId="0"/>
      <p:bldP spid="133" grpId="0" animBg="1"/>
      <p:bldP spid="134" grpId="0" animBg="1"/>
      <p:bldP spid="135" grpId="0"/>
      <p:bldP spid="136" grpId="0"/>
      <p:bldP spid="140" grpId="0"/>
      <p:bldP spid="2" grpId="0"/>
      <p:bldP spid="7" grpId="0" animBg="1"/>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FB880-7A0A-5513-0A4A-BC00A319402A}"/>
            </a:ext>
          </a:extLst>
        </p:cNvPr>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D16B2AD-FEC8-5D1F-98A0-5F59E39B9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806" y="2623618"/>
            <a:ext cx="2621427" cy="2796189"/>
          </a:xfrm>
          <a:prstGeom prst="rect">
            <a:avLst/>
          </a:prstGeom>
        </p:spPr>
      </p:pic>
      <p:pic>
        <p:nvPicPr>
          <p:cNvPr id="29" name="Picture 28" descr="A computer code with text&#10;&#10;Description automatically generated with medium confidence">
            <a:extLst>
              <a:ext uri="{FF2B5EF4-FFF2-40B4-BE49-F238E27FC236}">
                <a16:creationId xmlns:a16="http://schemas.microsoft.com/office/drawing/2014/main" id="{E63CB02F-9141-3CE1-3598-0BD3D3D62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8133" y="3151383"/>
            <a:ext cx="3632247" cy="1659840"/>
          </a:xfrm>
          <a:prstGeom prst="rect">
            <a:avLst/>
          </a:prstGeom>
        </p:spPr>
      </p:pic>
      <p:pic>
        <p:nvPicPr>
          <p:cNvPr id="21" name="Picture 20">
            <a:extLst>
              <a:ext uri="{FF2B5EF4-FFF2-40B4-BE49-F238E27FC236}">
                <a16:creationId xmlns:a16="http://schemas.microsoft.com/office/drawing/2014/main" id="{28850204-1658-213C-6686-FF9309E5EC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A52930AE-587A-1A23-F953-5D0681028CDA}"/>
              </a:ext>
            </a:extLst>
          </p:cNvPr>
          <p:cNvSpPr>
            <a:spLocks noGrp="1"/>
          </p:cNvSpPr>
          <p:nvPr>
            <p:ph type="title"/>
          </p:nvPr>
        </p:nvSpPr>
        <p:spPr>
          <a:xfrm>
            <a:off x="518763" y="422040"/>
            <a:ext cx="11520286" cy="903865"/>
          </a:xfrm>
        </p:spPr>
        <p:txBody>
          <a:bodyPr>
            <a:normAutofit/>
          </a:bodyPr>
          <a:lstStyle/>
          <a:p>
            <a:r>
              <a:rPr lang="en-US" sz="3200" dirty="0">
                <a:latin typeface="Avenir Book" panose="02000503020000020003" pitchFamily="2" charset="0"/>
              </a:rPr>
              <a:t>Static Analysis is Everywhere !</a:t>
            </a:r>
          </a:p>
        </p:txBody>
      </p:sp>
      <p:pic>
        <p:nvPicPr>
          <p:cNvPr id="5" name="Picture 4">
            <a:extLst>
              <a:ext uri="{FF2B5EF4-FFF2-40B4-BE49-F238E27FC236}">
                <a16:creationId xmlns:a16="http://schemas.microsoft.com/office/drawing/2014/main" id="{1EDC235F-B80C-5595-F68F-3C2956A8AED4}"/>
              </a:ext>
            </a:extLst>
          </p:cNvPr>
          <p:cNvPicPr>
            <a:picLocks noChangeAspect="1"/>
          </p:cNvPicPr>
          <p:nvPr/>
        </p:nvPicPr>
        <p:blipFill>
          <a:blip r:embed="rId6"/>
          <a:stretch>
            <a:fillRect/>
          </a:stretch>
        </p:blipFill>
        <p:spPr>
          <a:xfrm>
            <a:off x="-108142" y="6465204"/>
            <a:ext cx="1252603" cy="415864"/>
          </a:xfrm>
          <a:prstGeom prst="rect">
            <a:avLst/>
          </a:prstGeom>
        </p:spPr>
      </p:pic>
      <p:pic>
        <p:nvPicPr>
          <p:cNvPr id="6" name="Bildobjekt 11">
            <a:extLst>
              <a:ext uri="{FF2B5EF4-FFF2-40B4-BE49-F238E27FC236}">
                <a16:creationId xmlns:a16="http://schemas.microsoft.com/office/drawing/2014/main" id="{A7881E6D-79E1-1E2B-0063-EAAB9176C62B}"/>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5" name="TextBox 24">
            <a:extLst>
              <a:ext uri="{FF2B5EF4-FFF2-40B4-BE49-F238E27FC236}">
                <a16:creationId xmlns:a16="http://schemas.microsoft.com/office/drawing/2014/main" id="{9C30BF76-6D2E-B215-D930-76FEC2A03B7E}"/>
              </a:ext>
            </a:extLst>
          </p:cNvPr>
          <p:cNvSpPr txBox="1"/>
          <p:nvPr/>
        </p:nvSpPr>
        <p:spPr>
          <a:xfrm>
            <a:off x="7332558" y="4115116"/>
            <a:ext cx="379905" cy="369332"/>
          </a:xfrm>
          <a:prstGeom prst="rect">
            <a:avLst/>
          </a:prstGeom>
          <a:noFill/>
        </p:spPr>
        <p:txBody>
          <a:bodyPr wrap="square" rtlCol="0">
            <a:spAutoFit/>
          </a:bodyPr>
          <a:lstStyle/>
          <a:p>
            <a:r>
              <a:rPr lang="en-SE"/>
              <a:t>🐞</a:t>
            </a:r>
          </a:p>
        </p:txBody>
      </p:sp>
      <p:sp>
        <p:nvSpPr>
          <p:cNvPr id="26" name="TextBox 25">
            <a:extLst>
              <a:ext uri="{FF2B5EF4-FFF2-40B4-BE49-F238E27FC236}">
                <a16:creationId xmlns:a16="http://schemas.microsoft.com/office/drawing/2014/main" id="{1FB82957-D26C-4CC7-40D4-CABC3D1FF4D9}"/>
              </a:ext>
            </a:extLst>
          </p:cNvPr>
          <p:cNvSpPr txBox="1"/>
          <p:nvPr/>
        </p:nvSpPr>
        <p:spPr>
          <a:xfrm>
            <a:off x="518159" y="1549634"/>
            <a:ext cx="10706889" cy="400110"/>
          </a:xfrm>
          <a:prstGeom prst="rect">
            <a:avLst/>
          </a:prstGeom>
          <a:noFill/>
        </p:spPr>
        <p:txBody>
          <a:bodyPr wrap="square" rtlCol="0">
            <a:spAutoFit/>
          </a:bodyPr>
          <a:lstStyle/>
          <a:p>
            <a:r>
              <a:rPr lang="en-SE" sz="2000">
                <a:solidFill>
                  <a:schemeClr val="accent2"/>
                </a:solidFill>
                <a:latin typeface="Avenir Book" panose="02000503020000020003" pitchFamily="2" charset="0"/>
                <a:ea typeface="+mj-ea"/>
                <a:cs typeface="+mj-cs"/>
              </a:rPr>
              <a:t>We can use static analysis to detect, e.g., common weaknesses:</a:t>
            </a:r>
          </a:p>
        </p:txBody>
      </p:sp>
      <p:sp>
        <p:nvSpPr>
          <p:cNvPr id="8" name="TextBox 7">
            <a:extLst>
              <a:ext uri="{FF2B5EF4-FFF2-40B4-BE49-F238E27FC236}">
                <a16:creationId xmlns:a16="http://schemas.microsoft.com/office/drawing/2014/main" id="{D89ADB1C-6B00-588E-FCDC-133414FA4308}"/>
              </a:ext>
            </a:extLst>
          </p:cNvPr>
          <p:cNvSpPr txBox="1"/>
          <p:nvPr/>
        </p:nvSpPr>
        <p:spPr>
          <a:xfrm>
            <a:off x="2093313" y="4034738"/>
            <a:ext cx="469726" cy="369332"/>
          </a:xfrm>
          <a:prstGeom prst="rect">
            <a:avLst/>
          </a:prstGeom>
          <a:noFill/>
        </p:spPr>
        <p:txBody>
          <a:bodyPr wrap="square" rtlCol="0">
            <a:spAutoFit/>
          </a:bodyPr>
          <a:lstStyle/>
          <a:p>
            <a:r>
              <a:rPr lang="en-SE"/>
              <a:t>🐞</a:t>
            </a:r>
          </a:p>
        </p:txBody>
      </p:sp>
      <p:sp>
        <p:nvSpPr>
          <p:cNvPr id="19" name="TextBox 18">
            <a:extLst>
              <a:ext uri="{FF2B5EF4-FFF2-40B4-BE49-F238E27FC236}">
                <a16:creationId xmlns:a16="http://schemas.microsoft.com/office/drawing/2014/main" id="{A36EBF08-FD5E-C612-B6CF-34386A66A10F}"/>
              </a:ext>
            </a:extLst>
          </p:cNvPr>
          <p:cNvSpPr txBox="1"/>
          <p:nvPr/>
        </p:nvSpPr>
        <p:spPr>
          <a:xfrm>
            <a:off x="11926277" y="1727200"/>
            <a:ext cx="184731" cy="369332"/>
          </a:xfrm>
          <a:prstGeom prst="rect">
            <a:avLst/>
          </a:prstGeom>
          <a:noFill/>
        </p:spPr>
        <p:txBody>
          <a:bodyPr wrap="none" rtlCol="0">
            <a:spAutoFit/>
          </a:bodyPr>
          <a:lstStyle/>
          <a:p>
            <a:endParaRPr lang="en-SE"/>
          </a:p>
        </p:txBody>
      </p:sp>
      <p:pic>
        <p:nvPicPr>
          <p:cNvPr id="24" name="Picture 23">
            <a:extLst>
              <a:ext uri="{FF2B5EF4-FFF2-40B4-BE49-F238E27FC236}">
                <a16:creationId xmlns:a16="http://schemas.microsoft.com/office/drawing/2014/main" id="{82891FB5-B4CE-B7C7-B01B-B58DBD0C4E08}"/>
              </a:ext>
            </a:extLst>
          </p:cNvPr>
          <p:cNvPicPr>
            <a:picLocks noChangeAspect="1"/>
          </p:cNvPicPr>
          <p:nvPr/>
        </p:nvPicPr>
        <p:blipFill>
          <a:blip r:embed="rId8"/>
          <a:stretch>
            <a:fillRect/>
          </a:stretch>
        </p:blipFill>
        <p:spPr>
          <a:xfrm flipV="1">
            <a:off x="7653449" y="4284853"/>
            <a:ext cx="317668" cy="158834"/>
          </a:xfrm>
          <a:prstGeom prst="rect">
            <a:avLst/>
          </a:prstGeom>
        </p:spPr>
      </p:pic>
      <p:sp>
        <p:nvSpPr>
          <p:cNvPr id="30" name="Rectangular Callout 29">
            <a:extLst>
              <a:ext uri="{FF2B5EF4-FFF2-40B4-BE49-F238E27FC236}">
                <a16:creationId xmlns:a16="http://schemas.microsoft.com/office/drawing/2014/main" id="{491BC47E-E2B4-0921-1A31-F0ABEDDE90CD}"/>
              </a:ext>
            </a:extLst>
          </p:cNvPr>
          <p:cNvSpPr/>
          <p:nvPr/>
        </p:nvSpPr>
        <p:spPr>
          <a:xfrm>
            <a:off x="9433292" y="4143530"/>
            <a:ext cx="1489106" cy="600313"/>
          </a:xfrm>
          <a:prstGeom prst="wedgeRectCallout">
            <a:avLst>
              <a:gd name="adj1" fmla="val -67002"/>
              <a:gd name="adj2" fmla="val -28287"/>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600" b="1">
                <a:solidFill>
                  <a:schemeClr val="tx1"/>
                </a:solidFill>
                <a:latin typeface="Courier New" panose="02070309020205020404" pitchFamily="49" charset="0"/>
                <a:cs typeface="Courier New" panose="02070309020205020404" pitchFamily="49" charset="0"/>
              </a:rPr>
              <a:t>‘x’ might be null</a:t>
            </a:r>
          </a:p>
        </p:txBody>
      </p:sp>
      <p:sp>
        <p:nvSpPr>
          <p:cNvPr id="31" name="Rectangular Callout 30">
            <a:extLst>
              <a:ext uri="{FF2B5EF4-FFF2-40B4-BE49-F238E27FC236}">
                <a16:creationId xmlns:a16="http://schemas.microsoft.com/office/drawing/2014/main" id="{FC7A4F00-9836-4393-6701-8E3EDAD9CE06}"/>
              </a:ext>
            </a:extLst>
          </p:cNvPr>
          <p:cNvSpPr/>
          <p:nvPr/>
        </p:nvSpPr>
        <p:spPr>
          <a:xfrm>
            <a:off x="3761954" y="4028885"/>
            <a:ext cx="1489106" cy="600313"/>
          </a:xfrm>
          <a:prstGeom prst="wedgeRectCallout">
            <a:avLst>
              <a:gd name="adj1" fmla="val -67002"/>
              <a:gd name="adj2" fmla="val -28287"/>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600" b="1">
                <a:solidFill>
                  <a:schemeClr val="tx1"/>
                </a:solidFill>
                <a:highlight>
                  <a:srgbClr val="FFFF00"/>
                </a:highlight>
                <a:latin typeface="Courier New" panose="02070309020205020404" pitchFamily="49" charset="0"/>
                <a:cs typeface="Courier New" panose="02070309020205020404" pitchFamily="49" charset="0"/>
              </a:rPr>
              <a:t>‘a=b’ is dead.</a:t>
            </a:r>
          </a:p>
        </p:txBody>
      </p:sp>
      <p:pic>
        <p:nvPicPr>
          <p:cNvPr id="36" name="Picture 35">
            <a:extLst>
              <a:ext uri="{FF2B5EF4-FFF2-40B4-BE49-F238E27FC236}">
                <a16:creationId xmlns:a16="http://schemas.microsoft.com/office/drawing/2014/main" id="{BF44C338-0FFF-0CEA-2276-03D0E2D45493}"/>
              </a:ext>
            </a:extLst>
          </p:cNvPr>
          <p:cNvPicPr>
            <a:picLocks noChangeAspect="1"/>
          </p:cNvPicPr>
          <p:nvPr/>
        </p:nvPicPr>
        <p:blipFill>
          <a:blip r:embed="rId8"/>
          <a:stretch>
            <a:fillRect/>
          </a:stretch>
        </p:blipFill>
        <p:spPr>
          <a:xfrm flipV="1">
            <a:off x="2410689" y="4165431"/>
            <a:ext cx="469726" cy="158834"/>
          </a:xfrm>
          <a:prstGeom prst="rect">
            <a:avLst/>
          </a:prstGeom>
        </p:spPr>
      </p:pic>
      <p:sp>
        <p:nvSpPr>
          <p:cNvPr id="2" name="TextBox 1">
            <a:extLst>
              <a:ext uri="{FF2B5EF4-FFF2-40B4-BE49-F238E27FC236}">
                <a16:creationId xmlns:a16="http://schemas.microsoft.com/office/drawing/2014/main" id="{272AC148-3C83-2DE2-F37D-C21FA6A32345}"/>
              </a:ext>
            </a:extLst>
          </p:cNvPr>
          <p:cNvSpPr txBox="1"/>
          <p:nvPr/>
        </p:nvSpPr>
        <p:spPr>
          <a:xfrm>
            <a:off x="11616577" y="6504940"/>
            <a:ext cx="309700" cy="369332"/>
          </a:xfrm>
          <a:prstGeom prst="rect">
            <a:avLst/>
          </a:prstGeom>
          <a:noFill/>
        </p:spPr>
        <p:txBody>
          <a:bodyPr wrap="none" rtlCol="0">
            <a:spAutoFit/>
          </a:bodyPr>
          <a:lstStyle/>
          <a:p>
            <a:fld id="{5BA76DF8-94B5-B840-B7BC-79F3D214712D}" type="slidenum">
              <a:rPr lang="en-SE" smtClean="0">
                <a:solidFill>
                  <a:schemeClr val="bg1"/>
                </a:solidFill>
              </a:rPr>
              <a:t>4</a:t>
            </a:fld>
            <a:endParaRPr lang="en-SE" dirty="0">
              <a:solidFill>
                <a:schemeClr val="bg1"/>
              </a:solidFill>
            </a:endParaRPr>
          </a:p>
        </p:txBody>
      </p:sp>
      <p:sp>
        <p:nvSpPr>
          <p:cNvPr id="3" name="TextBox 2">
            <a:extLst>
              <a:ext uri="{FF2B5EF4-FFF2-40B4-BE49-F238E27FC236}">
                <a16:creationId xmlns:a16="http://schemas.microsoft.com/office/drawing/2014/main" id="{D4CA96BD-F9BE-621B-C837-FB52A783CAC2}"/>
              </a:ext>
            </a:extLst>
          </p:cNvPr>
          <p:cNvSpPr txBox="1"/>
          <p:nvPr/>
        </p:nvSpPr>
        <p:spPr>
          <a:xfrm>
            <a:off x="3121292" y="5137922"/>
            <a:ext cx="1266694" cy="276999"/>
          </a:xfrm>
          <a:prstGeom prst="rect">
            <a:avLst/>
          </a:prstGeom>
          <a:noFill/>
        </p:spPr>
        <p:txBody>
          <a:bodyPr wrap="square">
            <a:spAutoFit/>
          </a:bodyPr>
          <a:lstStyle/>
          <a:p>
            <a:r>
              <a:rPr lang="en-GB" sz="1200" b="1" i="0" dirty="0">
                <a:effectLst/>
                <a:latin typeface="Gulim" panose="020B0600000101010101" pitchFamily="34" charset="-127"/>
                <a:ea typeface="Gulim" panose="020B0600000101010101" pitchFamily="34" charset="-127"/>
              </a:rPr>
              <a:t>CWE-563</a:t>
            </a:r>
            <a:endParaRPr lang="en-SE" sz="1200"/>
          </a:p>
        </p:txBody>
      </p:sp>
      <p:sp>
        <p:nvSpPr>
          <p:cNvPr id="4" name="TextBox 3">
            <a:extLst>
              <a:ext uri="{FF2B5EF4-FFF2-40B4-BE49-F238E27FC236}">
                <a16:creationId xmlns:a16="http://schemas.microsoft.com/office/drawing/2014/main" id="{E90324C8-AAD0-E6F5-EDD6-3583255A1F72}"/>
              </a:ext>
            </a:extLst>
          </p:cNvPr>
          <p:cNvSpPr txBox="1"/>
          <p:nvPr/>
        </p:nvSpPr>
        <p:spPr>
          <a:xfrm>
            <a:off x="9604913" y="3137791"/>
            <a:ext cx="1467111" cy="276999"/>
          </a:xfrm>
          <a:prstGeom prst="rect">
            <a:avLst/>
          </a:prstGeom>
          <a:noFill/>
        </p:spPr>
        <p:txBody>
          <a:bodyPr wrap="square">
            <a:spAutoFit/>
          </a:bodyPr>
          <a:lstStyle/>
          <a:p>
            <a:r>
              <a:rPr lang="en-GB" sz="1200" b="1" i="0" dirty="0">
                <a:effectLst/>
                <a:latin typeface="Gulim" panose="020B0600000101010101" pitchFamily="34" charset="-127"/>
                <a:ea typeface="Gulim" panose="020B0600000101010101" pitchFamily="34" charset="-127"/>
              </a:rPr>
              <a:t>CWE-476</a:t>
            </a:r>
            <a:endParaRPr lang="en-SE" sz="1200"/>
          </a:p>
        </p:txBody>
      </p:sp>
    </p:spTree>
    <p:extLst>
      <p:ext uri="{BB962C8B-B14F-4D97-AF65-F5344CB8AC3E}">
        <p14:creationId xmlns:p14="http://schemas.microsoft.com/office/powerpoint/2010/main" val="266422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30" grpId="0" animBg="1"/>
      <p:bldP spid="31" grpId="0" animBg="1"/>
      <p:bldP spid="3" grpId="0"/>
      <p:bldP spid="4" grpId="0"/>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A00F4-0972-E7EE-9E50-4EFB45BCD57C}"/>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1D6DD7B5-B9BF-D1F9-A559-E58152445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AEE3DCD7-7F69-49C0-E39E-0345759F5AEB}"/>
              </a:ext>
            </a:extLst>
          </p:cNvPr>
          <p:cNvSpPr>
            <a:spLocks noGrp="1"/>
          </p:cNvSpPr>
          <p:nvPr>
            <p:ph type="title"/>
          </p:nvPr>
        </p:nvSpPr>
        <p:spPr>
          <a:xfrm>
            <a:off x="518763" y="422040"/>
            <a:ext cx="11520286" cy="903865"/>
          </a:xfrm>
        </p:spPr>
        <p:txBody>
          <a:bodyPr>
            <a:normAutofit/>
          </a:bodyPr>
          <a:lstStyle/>
          <a:p>
            <a:r>
              <a:rPr lang="en-US" sz="3200">
                <a:latin typeface="Avenir Book" panose="02000503020000020003" pitchFamily="2" charset="0"/>
              </a:rPr>
              <a:t>Our approach: the </a:t>
            </a:r>
            <a:r>
              <a:rPr lang="en-US" sz="3200" b="1" i="1" err="1">
                <a:latin typeface="Avenir Book" panose="02000503020000020003" pitchFamily="2" charset="0"/>
              </a:rPr>
              <a:t>RelaxedStacked</a:t>
            </a:r>
            <a:r>
              <a:rPr lang="en-US" sz="3200">
                <a:latin typeface="Avenir Book" panose="02000503020000020003" pitchFamily="2" charset="0"/>
              </a:rPr>
              <a:t> Algorithm</a:t>
            </a:r>
          </a:p>
        </p:txBody>
      </p:sp>
      <p:pic>
        <p:nvPicPr>
          <p:cNvPr id="5" name="Picture 4">
            <a:extLst>
              <a:ext uri="{FF2B5EF4-FFF2-40B4-BE49-F238E27FC236}">
                <a16:creationId xmlns:a16="http://schemas.microsoft.com/office/drawing/2014/main" id="{E164E271-202C-0A2F-B189-8202980FC3B7}"/>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6708AC74-2818-5AAA-8976-1C47C61DFBB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graphicFrame>
        <p:nvGraphicFramePr>
          <p:cNvPr id="8" name="Table 7">
            <a:extLst>
              <a:ext uri="{FF2B5EF4-FFF2-40B4-BE49-F238E27FC236}">
                <a16:creationId xmlns:a16="http://schemas.microsoft.com/office/drawing/2014/main" id="{C6958021-F93B-51AB-879A-E913909A9FE5}"/>
              </a:ext>
            </a:extLst>
          </p:cNvPr>
          <p:cNvGraphicFramePr>
            <a:graphicFrameLocks noGrp="1"/>
          </p:cNvGraphicFramePr>
          <p:nvPr>
            <p:extLst>
              <p:ext uri="{D42A27DB-BD31-4B8C-83A1-F6EECF244321}">
                <p14:modId xmlns:p14="http://schemas.microsoft.com/office/powerpoint/2010/main" val="3470378825"/>
              </p:ext>
            </p:extLst>
          </p:nvPr>
        </p:nvGraphicFramePr>
        <p:xfrm>
          <a:off x="1472011" y="2703118"/>
          <a:ext cx="8618192" cy="2834640"/>
        </p:xfrm>
        <a:graphic>
          <a:graphicData uri="http://schemas.openxmlformats.org/drawingml/2006/table">
            <a:tbl>
              <a:tblPr firstRow="1" bandRow="1">
                <a:tableStyleId>{BC89EF96-8CEA-46FF-86C4-4CE0E7609802}</a:tableStyleId>
              </a:tblPr>
              <a:tblGrid>
                <a:gridCol w="2154548">
                  <a:extLst>
                    <a:ext uri="{9D8B030D-6E8A-4147-A177-3AD203B41FA5}">
                      <a16:colId xmlns:a16="http://schemas.microsoft.com/office/drawing/2014/main" val="1782731986"/>
                    </a:ext>
                  </a:extLst>
                </a:gridCol>
                <a:gridCol w="2154548">
                  <a:extLst>
                    <a:ext uri="{9D8B030D-6E8A-4147-A177-3AD203B41FA5}">
                      <a16:colId xmlns:a16="http://schemas.microsoft.com/office/drawing/2014/main" val="2974598583"/>
                    </a:ext>
                  </a:extLst>
                </a:gridCol>
                <a:gridCol w="2154548">
                  <a:extLst>
                    <a:ext uri="{9D8B030D-6E8A-4147-A177-3AD203B41FA5}">
                      <a16:colId xmlns:a16="http://schemas.microsoft.com/office/drawing/2014/main" val="603017567"/>
                    </a:ext>
                  </a:extLst>
                </a:gridCol>
                <a:gridCol w="2154548">
                  <a:extLst>
                    <a:ext uri="{9D8B030D-6E8A-4147-A177-3AD203B41FA5}">
                      <a16:colId xmlns:a16="http://schemas.microsoft.com/office/drawing/2014/main" val="230175913"/>
                    </a:ext>
                  </a:extLst>
                </a:gridCol>
              </a:tblGrid>
              <a:tr h="370840">
                <a:tc>
                  <a:txBody>
                    <a:bodyPr/>
                    <a:lstStyle/>
                    <a:p>
                      <a:pPr algn="ctr"/>
                      <a:r>
                        <a:rPr lang="en-SE" b="1" i="0">
                          <a:latin typeface="Avenir Heavy" panose="02000503020000020003" pitchFamily="2" charset="0"/>
                        </a:rPr>
                        <a:t>Algorithm</a:t>
                      </a:r>
                    </a:p>
                  </a:txBody>
                  <a:tcPr anchor="ctr"/>
                </a:tc>
                <a:tc>
                  <a:txBody>
                    <a:bodyPr/>
                    <a:lstStyle/>
                    <a:p>
                      <a:pPr algn="ctr"/>
                      <a:r>
                        <a:rPr lang="en-SE" b="1" i="0">
                          <a:latin typeface="Avenir Heavy" panose="02000503020000020003" pitchFamily="2" charset="0"/>
                        </a:rPr>
                        <a:t>Supported Attributes</a:t>
                      </a:r>
                    </a:p>
                  </a:txBody>
                  <a:tcPr anchor="ctr"/>
                </a:tc>
                <a:tc>
                  <a:txBody>
                    <a:bodyPr/>
                    <a:lstStyle/>
                    <a:p>
                      <a:pPr algn="ctr"/>
                      <a:r>
                        <a:rPr lang="en-SE" b="1" i="0">
                          <a:latin typeface="Avenir Heavy" panose="02000503020000020003" pitchFamily="2" charset="0"/>
                        </a:rPr>
                        <a:t>Decompose </a:t>
                      </a:r>
                    </a:p>
                    <a:p>
                      <a:pPr algn="ctr"/>
                      <a:r>
                        <a:rPr lang="en-GB" b="1" i="0">
                          <a:latin typeface="Avenir Heavy" panose="02000503020000020003" pitchFamily="2" charset="0"/>
                        </a:rPr>
                        <a:t>S</a:t>
                      </a:r>
                      <a:r>
                        <a:rPr lang="en-SE" b="1" i="0">
                          <a:latin typeface="Avenir Heavy" panose="02000503020000020003" pitchFamily="2" charset="0"/>
                        </a:rPr>
                        <a:t>tatic SCCs </a:t>
                      </a:r>
                    </a:p>
                  </a:txBody>
                  <a:tcPr anchor="ctr"/>
                </a:tc>
                <a:tc>
                  <a:txBody>
                    <a:bodyPr/>
                    <a:lstStyle/>
                    <a:p>
                      <a:pPr algn="ctr"/>
                      <a:r>
                        <a:rPr lang="en-SE" b="1" i="0">
                          <a:latin typeface="Avenir Heavy" panose="02000503020000020003" pitchFamily="2" charset="0"/>
                        </a:rPr>
                        <a:t>Annotation</a:t>
                      </a:r>
                    </a:p>
                    <a:p>
                      <a:pPr algn="ctr"/>
                      <a:r>
                        <a:rPr lang="en-SE" b="1" i="0">
                          <a:latin typeface="Avenir Heavy" panose="02000503020000020003" pitchFamily="2" charset="0"/>
                        </a:rPr>
                        <a:t> Effort</a:t>
                      </a:r>
                    </a:p>
                  </a:txBody>
                  <a:tcPr anchor="ctr"/>
                </a:tc>
                <a:extLst>
                  <a:ext uri="{0D108BD9-81ED-4DB2-BD59-A6C34878D82A}">
                    <a16:rowId xmlns:a16="http://schemas.microsoft.com/office/drawing/2014/main" val="1092976990"/>
                  </a:ext>
                </a:extLst>
              </a:tr>
              <a:tr h="370840">
                <a:tc>
                  <a:txBody>
                    <a:bodyPr/>
                    <a:lstStyle/>
                    <a:p>
                      <a:r>
                        <a:rPr lang="en-SE" b="0" i="1">
                          <a:latin typeface="Avenir Light" panose="020B0402020203020204" pitchFamily="34" charset="77"/>
                        </a:rPr>
                        <a:t>BasicStacked</a:t>
                      </a:r>
                    </a:p>
                  </a:txBody>
                  <a:tcPr anchor="ctr">
                    <a:noFill/>
                  </a:tcPr>
                </a:tc>
                <a:tc>
                  <a:txBody>
                    <a:bodyPr/>
                    <a:lstStyle/>
                    <a:p>
                      <a:pPr algn="ctr"/>
                      <a:r>
                        <a:rPr lang="en-SE" sz="1800" kern="1200">
                          <a:solidFill>
                            <a:srgbClr val="C00000"/>
                          </a:solidFill>
                          <a:latin typeface="Avenir Book" panose="02000503020000020003" pitchFamily="2" charset="0"/>
                          <a:ea typeface="+mn-ea"/>
                          <a:cs typeface="+mn-cs"/>
                        </a:rPr>
                        <a:t>Circular</a:t>
                      </a:r>
                      <a:endParaRPr lang="en-SE"/>
                    </a:p>
                    <a:p>
                      <a:pPr algn="ctr"/>
                      <a:r>
                        <a:rPr lang="en-SE" sz="1800" kern="1200">
                          <a:solidFill>
                            <a:srgbClr val="4E8F00"/>
                          </a:solidFill>
                          <a:latin typeface="Avenir Book" panose="02000503020000020003" pitchFamily="2" charset="0"/>
                          <a:ea typeface="+mn-ea"/>
                          <a:cs typeface="+mn-cs"/>
                        </a:rPr>
                        <a:t>Non-Circular</a:t>
                      </a:r>
                      <a:endParaRPr lang="en-SE"/>
                    </a:p>
                  </a:txBody>
                  <a:tcPr>
                    <a:noFill/>
                  </a:tcPr>
                </a:tc>
                <a:tc>
                  <a:txBody>
                    <a:bodyPr/>
                    <a:lstStyle/>
                    <a:p>
                      <a:pPr algn="ctr" fontAlgn="ctr"/>
                      <a:r>
                        <a:rPr lang="en-SE">
                          <a:solidFill>
                            <a:srgbClr val="4E8F00"/>
                          </a:solidFill>
                        </a:rPr>
                        <a:t>Yes</a:t>
                      </a:r>
                    </a:p>
                  </a:txBody>
                  <a:tcPr anchor="ctr">
                    <a:noFill/>
                  </a:tcPr>
                </a:tc>
                <a:tc>
                  <a:txBody>
                    <a:bodyPr/>
                    <a:lstStyle/>
                    <a:p>
                      <a:pPr algn="ctr"/>
                      <a:r>
                        <a:rPr lang="en-SE">
                          <a:solidFill>
                            <a:srgbClr val="C00000"/>
                          </a:solidFill>
                        </a:rPr>
                        <a:t>High</a:t>
                      </a:r>
                    </a:p>
                  </a:txBody>
                  <a:tcPr anchor="ctr">
                    <a:noFill/>
                  </a:tcPr>
                </a:tc>
                <a:extLst>
                  <a:ext uri="{0D108BD9-81ED-4DB2-BD59-A6C34878D82A}">
                    <a16:rowId xmlns:a16="http://schemas.microsoft.com/office/drawing/2014/main" val="1637886005"/>
                  </a:ext>
                </a:extLst>
              </a:tr>
              <a:tr h="370840">
                <a:tc>
                  <a:txBody>
                    <a:bodyPr/>
                    <a:lstStyle/>
                    <a:p>
                      <a:r>
                        <a:rPr lang="en-SE" b="0" i="1">
                          <a:latin typeface="Avenir Light" panose="020B0402020203020204" pitchFamily="34" charset="77"/>
                        </a:rPr>
                        <a:t>RelaxedMonolithic</a:t>
                      </a:r>
                    </a:p>
                  </a:txBody>
                  <a:tcPr anchor="ctr">
                    <a:noFill/>
                  </a:tcPr>
                </a:tc>
                <a:tc>
                  <a:txBody>
                    <a:bodyPr/>
                    <a:lstStyle/>
                    <a:p>
                      <a:pPr algn="ctr"/>
                      <a:r>
                        <a:rPr lang="en-SE" sz="1800" kern="1200">
                          <a:solidFill>
                            <a:srgbClr val="C00000"/>
                          </a:solidFill>
                          <a:latin typeface="Avenir Book" panose="02000503020000020003" pitchFamily="2" charset="0"/>
                          <a:ea typeface="+mn-ea"/>
                          <a:cs typeface="+mn-cs"/>
                        </a:rPr>
                        <a:t>Circular</a:t>
                      </a:r>
                      <a:endParaRPr lang="en-SE"/>
                    </a:p>
                    <a:p>
                      <a:pPr algn="ctr"/>
                      <a:r>
                        <a:rPr lang="en-SE" sz="1800" kern="1200">
                          <a:solidFill>
                            <a:srgbClr val="FF9300"/>
                          </a:solidFill>
                          <a:latin typeface="Avenir Book" panose="02000503020000020003" pitchFamily="2" charset="0"/>
                          <a:ea typeface="+mn-ea"/>
                          <a:cs typeface="+mn-cs"/>
                        </a:rPr>
                        <a:t>Agnostic</a:t>
                      </a:r>
                      <a:endParaRPr lang="en-SE"/>
                    </a:p>
                  </a:txBody>
                  <a:tcPr>
                    <a:noFill/>
                  </a:tcPr>
                </a:tc>
                <a:tc>
                  <a:txBody>
                    <a:bodyPr/>
                    <a:lstStyle/>
                    <a:p>
                      <a:pPr algn="ctr"/>
                      <a:r>
                        <a:rPr lang="en-SE">
                          <a:solidFill>
                            <a:srgbClr val="C00000"/>
                          </a:solidFill>
                        </a:rPr>
                        <a:t>No</a:t>
                      </a:r>
                    </a:p>
                  </a:txBody>
                  <a:tcPr anchor="ctr">
                    <a:noFill/>
                  </a:tcPr>
                </a:tc>
                <a:tc>
                  <a:txBody>
                    <a:bodyPr/>
                    <a:lstStyle/>
                    <a:p>
                      <a:pPr algn="ctr"/>
                      <a:r>
                        <a:rPr lang="en-SE">
                          <a:solidFill>
                            <a:srgbClr val="4E8F00"/>
                          </a:solidFill>
                        </a:rPr>
                        <a:t>Low</a:t>
                      </a:r>
                    </a:p>
                  </a:txBody>
                  <a:tcPr anchor="ctr">
                    <a:noFill/>
                  </a:tcPr>
                </a:tc>
                <a:extLst>
                  <a:ext uri="{0D108BD9-81ED-4DB2-BD59-A6C34878D82A}">
                    <a16:rowId xmlns:a16="http://schemas.microsoft.com/office/drawing/2014/main" val="3390255760"/>
                  </a:ext>
                </a:extLst>
              </a:tr>
              <a:tr h="370840">
                <a:tc>
                  <a:txBody>
                    <a:bodyPr/>
                    <a:lstStyle/>
                    <a:p>
                      <a:r>
                        <a:rPr lang="en-SE" b="0" i="1">
                          <a:latin typeface="Avenir Light" panose="020B0402020203020204" pitchFamily="34" charset="77"/>
                        </a:rPr>
                        <a:t>RelaxedStacked</a:t>
                      </a:r>
                    </a:p>
                  </a:txBody>
                  <a:tcPr anchor="ctr">
                    <a:noFill/>
                  </a:tcPr>
                </a:tc>
                <a:tc>
                  <a:txBody>
                    <a:bodyPr/>
                    <a:lstStyle/>
                    <a:p>
                      <a:pPr algn="ctr"/>
                      <a:r>
                        <a:rPr lang="en-SE" sz="1800" kern="1200">
                          <a:solidFill>
                            <a:srgbClr val="C00000"/>
                          </a:solidFill>
                          <a:latin typeface="Avenir Book" panose="02000503020000020003" pitchFamily="2" charset="0"/>
                          <a:ea typeface="+mn-ea"/>
                          <a:cs typeface="+mn-cs"/>
                        </a:rPr>
                        <a:t>Circular</a:t>
                      </a:r>
                      <a:endParaRPr lang="en-SE"/>
                    </a:p>
                    <a:p>
                      <a:pPr algn="ctr"/>
                      <a:r>
                        <a:rPr lang="en-SE" sz="1800" kern="1200">
                          <a:solidFill>
                            <a:srgbClr val="4E8F00"/>
                          </a:solidFill>
                          <a:latin typeface="Avenir Book" panose="02000503020000020003" pitchFamily="2" charset="0"/>
                          <a:ea typeface="+mn-ea"/>
                          <a:cs typeface="+mn-cs"/>
                        </a:rPr>
                        <a:t>Non-Circular</a:t>
                      </a:r>
                      <a:endParaRPr lang="en-SE"/>
                    </a:p>
                    <a:p>
                      <a:pPr algn="ctr"/>
                      <a:r>
                        <a:rPr lang="en-SE" sz="1800" kern="1200">
                          <a:solidFill>
                            <a:srgbClr val="FF9300"/>
                          </a:solidFill>
                          <a:latin typeface="Avenir Book" panose="02000503020000020003" pitchFamily="2" charset="0"/>
                          <a:ea typeface="+mn-ea"/>
                          <a:cs typeface="+mn-cs"/>
                        </a:rPr>
                        <a:t>Agnostic</a:t>
                      </a:r>
                      <a:endParaRPr lang="en-SE"/>
                    </a:p>
                  </a:txBody>
                  <a:tcPr>
                    <a:noFill/>
                  </a:tcPr>
                </a:tc>
                <a:tc>
                  <a:txBody>
                    <a:bodyPr/>
                    <a:lstStyle/>
                    <a:p>
                      <a:pPr algn="ctr"/>
                      <a:r>
                        <a:rPr lang="en-SE">
                          <a:solidFill>
                            <a:srgbClr val="4E8F00"/>
                          </a:solidFill>
                        </a:rPr>
                        <a:t>Yes</a:t>
                      </a:r>
                      <a:endParaRPr lang="en-SE"/>
                    </a:p>
                  </a:txBody>
                  <a:tcPr anchor="ctr">
                    <a:noFill/>
                  </a:tcPr>
                </a:tc>
                <a:tc>
                  <a:txBody>
                    <a:bodyPr/>
                    <a:lstStyle/>
                    <a:p>
                      <a:pPr algn="ctr"/>
                      <a:r>
                        <a:rPr lang="en-SE">
                          <a:solidFill>
                            <a:srgbClr val="C00000"/>
                          </a:solidFill>
                        </a:rPr>
                        <a:t>?</a:t>
                      </a:r>
                    </a:p>
                  </a:txBody>
                  <a:tcPr anchor="ctr">
                    <a:noFill/>
                  </a:tcPr>
                </a:tc>
                <a:extLst>
                  <a:ext uri="{0D108BD9-81ED-4DB2-BD59-A6C34878D82A}">
                    <a16:rowId xmlns:a16="http://schemas.microsoft.com/office/drawing/2014/main" val="3872786692"/>
                  </a:ext>
                </a:extLst>
              </a:tr>
            </a:tbl>
          </a:graphicData>
        </a:graphic>
      </p:graphicFrame>
      <p:sp>
        <p:nvSpPr>
          <p:cNvPr id="2" name="TextBox 1">
            <a:extLst>
              <a:ext uri="{FF2B5EF4-FFF2-40B4-BE49-F238E27FC236}">
                <a16:creationId xmlns:a16="http://schemas.microsoft.com/office/drawing/2014/main" id="{81C34FF9-4831-E056-3562-EF36A7FF029D}"/>
              </a:ext>
            </a:extLst>
          </p:cNvPr>
          <p:cNvSpPr txBox="1"/>
          <p:nvPr/>
        </p:nvSpPr>
        <p:spPr>
          <a:xfrm>
            <a:off x="8702076" y="4876973"/>
            <a:ext cx="691215" cy="369332"/>
          </a:xfrm>
          <a:prstGeom prst="rect">
            <a:avLst/>
          </a:prstGeom>
          <a:solidFill>
            <a:schemeClr val="bg1"/>
          </a:solidFill>
        </p:spPr>
        <p:txBody>
          <a:bodyPr wrap="none" rtlCol="0">
            <a:spAutoFit/>
          </a:bodyPr>
          <a:lstStyle/>
          <a:p>
            <a:r>
              <a:rPr lang="en-SE">
                <a:solidFill>
                  <a:srgbClr val="4E8F00"/>
                </a:solidFill>
              </a:rPr>
              <a:t>Low*</a:t>
            </a:r>
          </a:p>
        </p:txBody>
      </p:sp>
      <p:sp>
        <p:nvSpPr>
          <p:cNvPr id="3" name="TextBox 2">
            <a:extLst>
              <a:ext uri="{FF2B5EF4-FFF2-40B4-BE49-F238E27FC236}">
                <a16:creationId xmlns:a16="http://schemas.microsoft.com/office/drawing/2014/main" id="{1C4924EA-3F1F-A6AC-723D-F2517A824FAC}"/>
              </a:ext>
            </a:extLst>
          </p:cNvPr>
          <p:cNvSpPr txBox="1"/>
          <p:nvPr/>
        </p:nvSpPr>
        <p:spPr>
          <a:xfrm>
            <a:off x="518159" y="1444347"/>
            <a:ext cx="10640758" cy="1200329"/>
          </a:xfrm>
          <a:prstGeom prst="rect">
            <a:avLst/>
          </a:prstGeom>
          <a:noFill/>
        </p:spPr>
        <p:txBody>
          <a:bodyPr wrap="square">
            <a:spAutoFit/>
          </a:bodyPr>
          <a:lstStyle/>
          <a:p>
            <a:r>
              <a:rPr lang="en-GB">
                <a:solidFill>
                  <a:schemeClr val="accent2"/>
                </a:solidFill>
                <a:latin typeface="Avenir Book" panose="02000503020000020003" pitchFamily="2" charset="0"/>
                <a:ea typeface="+mj-ea"/>
                <a:cs typeface="+mj-cs"/>
              </a:rPr>
              <a:t>Our new algorithm </a:t>
            </a:r>
            <a:r>
              <a:rPr lang="en-US">
                <a:solidFill>
                  <a:schemeClr val="accent2"/>
                </a:solidFill>
                <a:latin typeface="Avenir Book" panose="02000503020000020003" pitchFamily="2" charset="0"/>
                <a:ea typeface="+mj-ea"/>
                <a:cs typeface="+mj-cs"/>
              </a:rPr>
              <a:t>combines:</a:t>
            </a:r>
            <a:endParaRPr lang="en-SE">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SE">
                <a:latin typeface="Avenir Book" panose="02000503020000020003" pitchFamily="2" charset="0"/>
                <a:ea typeface="+mj-ea"/>
                <a:cs typeface="+mj-cs"/>
              </a:rPr>
              <a:t> </a:t>
            </a:r>
            <a:r>
              <a:rPr lang="en-SE">
                <a:solidFill>
                  <a:srgbClr val="C00000"/>
                </a:solidFill>
                <a:latin typeface="Avenir Book" panose="02000503020000020003" pitchFamily="2" charset="0"/>
                <a:ea typeface="+mj-ea"/>
                <a:cs typeface="+mj-cs"/>
              </a:rPr>
              <a:t>Circular</a:t>
            </a:r>
          </a:p>
          <a:p>
            <a:pPr marL="285750" indent="-285750">
              <a:buFont typeface="Arial" panose="020B0604020202020204" pitchFamily="34" charset="0"/>
              <a:buChar char="•"/>
            </a:pPr>
            <a:r>
              <a:rPr lang="en-SE">
                <a:solidFill>
                  <a:schemeClr val="accent2"/>
                </a:solidFill>
                <a:latin typeface="Avenir Book" panose="02000503020000020003" pitchFamily="2" charset="0"/>
                <a:ea typeface="+mj-ea"/>
                <a:cs typeface="+mj-cs"/>
              </a:rPr>
              <a:t> </a:t>
            </a:r>
            <a:r>
              <a:rPr lang="en-SE">
                <a:solidFill>
                  <a:srgbClr val="4E8F00"/>
                </a:solidFill>
                <a:latin typeface="Avenir Book" panose="02000503020000020003" pitchFamily="2" charset="0"/>
                <a:ea typeface="+mj-ea"/>
                <a:cs typeface="+mj-cs"/>
              </a:rPr>
              <a:t>Non-Circular</a:t>
            </a:r>
          </a:p>
          <a:p>
            <a:pPr marL="285750" indent="-285750">
              <a:buFont typeface="Arial" panose="020B0604020202020204" pitchFamily="34" charset="0"/>
              <a:buChar char="•"/>
            </a:pPr>
            <a:r>
              <a:rPr lang="en-SE">
                <a:solidFill>
                  <a:schemeClr val="accent2"/>
                </a:solidFill>
                <a:latin typeface="Avenir Book" panose="02000503020000020003" pitchFamily="2" charset="0"/>
                <a:ea typeface="+mj-ea"/>
                <a:cs typeface="+mj-cs"/>
              </a:rPr>
              <a:t> </a:t>
            </a:r>
            <a:r>
              <a:rPr lang="en-SE">
                <a:solidFill>
                  <a:srgbClr val="FF9300"/>
                </a:solidFill>
                <a:latin typeface="Avenir Book" panose="02000503020000020003" pitchFamily="2" charset="0"/>
                <a:ea typeface="+mj-ea"/>
                <a:cs typeface="+mj-cs"/>
              </a:rPr>
              <a:t>Agnostic</a:t>
            </a:r>
          </a:p>
        </p:txBody>
      </p:sp>
      <p:sp>
        <p:nvSpPr>
          <p:cNvPr id="9" name="TextBox 8">
            <a:extLst>
              <a:ext uri="{FF2B5EF4-FFF2-40B4-BE49-F238E27FC236}">
                <a16:creationId xmlns:a16="http://schemas.microsoft.com/office/drawing/2014/main" id="{7100D7E2-B294-779E-30A2-F1EEC40E500D}"/>
              </a:ext>
            </a:extLst>
          </p:cNvPr>
          <p:cNvSpPr txBox="1"/>
          <p:nvPr/>
        </p:nvSpPr>
        <p:spPr>
          <a:xfrm>
            <a:off x="202424" y="5889065"/>
            <a:ext cx="11989576" cy="369332"/>
          </a:xfrm>
          <a:prstGeom prst="rect">
            <a:avLst/>
          </a:prstGeom>
          <a:noFill/>
        </p:spPr>
        <p:txBody>
          <a:bodyPr wrap="square" rtlCol="0">
            <a:spAutoFit/>
          </a:bodyPr>
          <a:lstStyle/>
          <a:p>
            <a:r>
              <a:rPr lang="en-GB" b="1" i="0" u="none" strike="noStrike">
                <a:solidFill>
                  <a:schemeClr val="accent1">
                    <a:lumMod val="60000"/>
                    <a:lumOff val="40000"/>
                  </a:schemeClr>
                </a:solidFill>
                <a:effectLst/>
              </a:rPr>
              <a:t>Key Idea</a:t>
            </a:r>
            <a:r>
              <a:rPr lang="en-GB" i="1">
                <a:solidFill>
                  <a:schemeClr val="accent2"/>
                </a:solidFill>
                <a:latin typeface="Avenir Book" panose="02000503020000020003" pitchFamily="2" charset="0"/>
                <a:ea typeface="+mj-ea"/>
                <a:cs typeface="+mj-cs"/>
              </a:rPr>
              <a:t>: If an </a:t>
            </a:r>
            <a:r>
              <a:rPr lang="en-GB" i="1">
                <a:solidFill>
                  <a:srgbClr val="FFC000"/>
                </a:solidFill>
                <a:latin typeface="Avenir Book" panose="02000503020000020003" pitchFamily="2" charset="0"/>
                <a:ea typeface="+mj-ea"/>
                <a:cs typeface="+mj-cs"/>
              </a:rPr>
              <a:t>agnostic</a:t>
            </a:r>
            <a:r>
              <a:rPr lang="en-GB" i="1">
                <a:solidFill>
                  <a:schemeClr val="accent2"/>
                </a:solidFill>
                <a:latin typeface="Avenir Book" panose="02000503020000020003" pitchFamily="2" charset="0"/>
                <a:ea typeface="+mj-ea"/>
                <a:cs typeface="+mj-cs"/>
              </a:rPr>
              <a:t> or </a:t>
            </a:r>
            <a:r>
              <a:rPr lang="en-GB" i="1">
                <a:solidFill>
                  <a:srgbClr val="C00000"/>
                </a:solidFill>
                <a:latin typeface="Avenir Book" panose="02000503020000020003" pitchFamily="2" charset="0"/>
                <a:ea typeface="+mj-ea"/>
                <a:cs typeface="+mj-cs"/>
              </a:rPr>
              <a:t>circular</a:t>
            </a:r>
            <a:r>
              <a:rPr lang="en-GB" i="1">
                <a:solidFill>
                  <a:schemeClr val="accent2"/>
                </a:solidFill>
                <a:latin typeface="Avenir Book" panose="02000503020000020003" pitchFamily="2" charset="0"/>
                <a:ea typeface="+mj-ea"/>
                <a:cs typeface="+mj-cs"/>
              </a:rPr>
              <a:t> is not in a cycle, it can be re-classified as </a:t>
            </a:r>
            <a:r>
              <a:rPr lang="en-GB" i="1">
                <a:solidFill>
                  <a:srgbClr val="00B050"/>
                </a:solidFill>
                <a:latin typeface="Avenir Book" panose="02000503020000020003" pitchFamily="2" charset="0"/>
                <a:ea typeface="+mj-ea"/>
                <a:cs typeface="+mj-cs"/>
              </a:rPr>
              <a:t>non-circular</a:t>
            </a:r>
            <a:r>
              <a:rPr lang="en-GB" i="1">
                <a:solidFill>
                  <a:schemeClr val="accent2"/>
                </a:solidFill>
                <a:latin typeface="Avenir Book" panose="02000503020000020003" pitchFamily="2" charset="0"/>
                <a:ea typeface="+mj-ea"/>
                <a:cs typeface="+mj-cs"/>
              </a:rPr>
              <a:t>.</a:t>
            </a:r>
            <a:endParaRPr lang="en-SE"/>
          </a:p>
        </p:txBody>
      </p:sp>
      <p:sp>
        <p:nvSpPr>
          <p:cNvPr id="11" name="TextBox 10">
            <a:extLst>
              <a:ext uri="{FF2B5EF4-FFF2-40B4-BE49-F238E27FC236}">
                <a16:creationId xmlns:a16="http://schemas.microsoft.com/office/drawing/2014/main" id="{519570E0-5867-459C-8E27-18A994FC9345}"/>
              </a:ext>
            </a:extLst>
          </p:cNvPr>
          <p:cNvSpPr txBox="1"/>
          <p:nvPr/>
        </p:nvSpPr>
        <p:spPr>
          <a:xfrm>
            <a:off x="7941291" y="5520645"/>
            <a:ext cx="1452000" cy="246221"/>
          </a:xfrm>
          <a:prstGeom prst="rect">
            <a:avLst/>
          </a:prstGeom>
          <a:noFill/>
        </p:spPr>
        <p:txBody>
          <a:bodyPr wrap="square">
            <a:spAutoFit/>
          </a:bodyPr>
          <a:lstStyle/>
          <a:p>
            <a:r>
              <a:rPr lang="en-SE" sz="1000">
                <a:solidFill>
                  <a:srgbClr val="4E8F00"/>
                </a:solidFill>
              </a:rPr>
              <a:t>* </a:t>
            </a:r>
            <a:r>
              <a:rPr lang="en-GB" sz="1000">
                <a:solidFill>
                  <a:srgbClr val="4E8F00"/>
                </a:solidFill>
              </a:rPr>
              <a:t>U</a:t>
            </a:r>
            <a:r>
              <a:rPr lang="en-SE" sz="1000">
                <a:solidFill>
                  <a:srgbClr val="4E8F00"/>
                </a:solidFill>
              </a:rPr>
              <a:t>sing static analysis</a:t>
            </a:r>
            <a:endParaRPr lang="en-SE" sz="1000"/>
          </a:p>
        </p:txBody>
      </p:sp>
      <p:sp>
        <p:nvSpPr>
          <p:cNvPr id="12" name="TextBox 11">
            <a:extLst>
              <a:ext uri="{FF2B5EF4-FFF2-40B4-BE49-F238E27FC236}">
                <a16:creationId xmlns:a16="http://schemas.microsoft.com/office/drawing/2014/main" id="{2F0C2029-C0DC-9118-5194-D3EB2317627B}"/>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31</a:t>
            </a:fld>
            <a:endParaRPr lang="en-SE">
              <a:solidFill>
                <a:schemeClr val="bg1"/>
              </a:solidFill>
            </a:endParaRPr>
          </a:p>
        </p:txBody>
      </p:sp>
    </p:spTree>
    <p:extLst>
      <p:ext uri="{BB962C8B-B14F-4D97-AF65-F5344CB8AC3E}">
        <p14:creationId xmlns:p14="http://schemas.microsoft.com/office/powerpoint/2010/main" val="27495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518763" y="422040"/>
            <a:ext cx="11520286" cy="903865"/>
          </a:xfrm>
        </p:spPr>
        <p:txBody>
          <a:bodyPr>
            <a:normAutofit/>
          </a:bodyPr>
          <a:lstStyle/>
          <a:p>
            <a:r>
              <a:rPr lang="en-US" sz="3200">
                <a:latin typeface="Avenir Book" panose="02000503020000020003" pitchFamily="2" charset="0"/>
              </a:rPr>
              <a:t>Using Static Analysis to Classify </a:t>
            </a:r>
            <a:r>
              <a:rPr lang="en-US" sz="3200">
                <a:solidFill>
                  <a:srgbClr val="4E8F00"/>
                </a:solidFill>
                <a:latin typeface="Avenir Book" panose="02000503020000020003" pitchFamily="2" charset="0"/>
              </a:rPr>
              <a:t>Non-Circular</a:t>
            </a:r>
            <a:r>
              <a:rPr lang="en-US" sz="3200">
                <a:latin typeface="Avenir Book" panose="02000503020000020003" pitchFamily="2" charset="0"/>
              </a:rPr>
              <a:t> Attributes</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EE4DCE69-391A-5A1C-E9F5-41024C162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121" y="2287530"/>
            <a:ext cx="10767758" cy="4105993"/>
          </a:xfrm>
          <a:prstGeom prst="rect">
            <a:avLst/>
          </a:prstGeom>
          <a:ln>
            <a:noFill/>
          </a:ln>
        </p:spPr>
      </p:pic>
      <p:sp>
        <p:nvSpPr>
          <p:cNvPr id="4" name="Rectangle 3">
            <a:extLst>
              <a:ext uri="{FF2B5EF4-FFF2-40B4-BE49-F238E27FC236}">
                <a16:creationId xmlns:a16="http://schemas.microsoft.com/office/drawing/2014/main" id="{181AA6D1-AA2D-CEE7-01A6-BBC3BAE1A318}"/>
              </a:ext>
            </a:extLst>
          </p:cNvPr>
          <p:cNvSpPr/>
          <p:nvPr/>
        </p:nvSpPr>
        <p:spPr>
          <a:xfrm>
            <a:off x="1731910" y="4826341"/>
            <a:ext cx="9941931" cy="1625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Rectangle 7">
            <a:extLst>
              <a:ext uri="{FF2B5EF4-FFF2-40B4-BE49-F238E27FC236}">
                <a16:creationId xmlns:a16="http://schemas.microsoft.com/office/drawing/2014/main" id="{10D7A3A2-E333-9EC4-7C2F-033E1BB5765B}"/>
              </a:ext>
            </a:extLst>
          </p:cNvPr>
          <p:cNvSpPr/>
          <p:nvPr/>
        </p:nvSpPr>
        <p:spPr>
          <a:xfrm>
            <a:off x="7550360" y="3542413"/>
            <a:ext cx="4123481" cy="1625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Rectangle 8">
            <a:extLst>
              <a:ext uri="{FF2B5EF4-FFF2-40B4-BE49-F238E27FC236}">
                <a16:creationId xmlns:a16="http://schemas.microsoft.com/office/drawing/2014/main" id="{0AC7ED06-7B8A-1097-292D-68B1800E4D77}"/>
              </a:ext>
            </a:extLst>
          </p:cNvPr>
          <p:cNvSpPr/>
          <p:nvPr/>
        </p:nvSpPr>
        <p:spPr>
          <a:xfrm>
            <a:off x="7309144" y="2287831"/>
            <a:ext cx="4123481" cy="1625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F1F729C0-9716-8714-9B09-D6D9FBAC70B4}"/>
              </a:ext>
            </a:extLst>
          </p:cNvPr>
          <p:cNvSpPr/>
          <p:nvPr/>
        </p:nvSpPr>
        <p:spPr>
          <a:xfrm>
            <a:off x="5342825" y="2304182"/>
            <a:ext cx="4123481" cy="1625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84C7E6AE-675A-8E1A-87B9-C752002F91CE}"/>
              </a:ext>
            </a:extLst>
          </p:cNvPr>
          <p:cNvSpPr/>
          <p:nvPr/>
        </p:nvSpPr>
        <p:spPr>
          <a:xfrm>
            <a:off x="3527145" y="2215367"/>
            <a:ext cx="4123481" cy="19751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3770DF37-A205-56DD-5007-2BFFE8F94BDE}"/>
              </a:ext>
            </a:extLst>
          </p:cNvPr>
          <p:cNvSpPr/>
          <p:nvPr/>
        </p:nvSpPr>
        <p:spPr>
          <a:xfrm>
            <a:off x="1730844" y="2215367"/>
            <a:ext cx="4123481" cy="26775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Rectangle 12">
            <a:extLst>
              <a:ext uri="{FF2B5EF4-FFF2-40B4-BE49-F238E27FC236}">
                <a16:creationId xmlns:a16="http://schemas.microsoft.com/office/drawing/2014/main" id="{E2B8BF75-8C11-3AAE-061A-77942B17818E}"/>
              </a:ext>
            </a:extLst>
          </p:cNvPr>
          <p:cNvSpPr/>
          <p:nvPr/>
        </p:nvSpPr>
        <p:spPr>
          <a:xfrm>
            <a:off x="292689" y="3400728"/>
            <a:ext cx="3354101" cy="26775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4603955B-22B4-334A-7D93-82FDE0C00A75}"/>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32</a:t>
            </a:fld>
            <a:endParaRPr lang="en-SE">
              <a:solidFill>
                <a:schemeClr val="bg1"/>
              </a:solidFill>
            </a:endParaRPr>
          </a:p>
        </p:txBody>
      </p:sp>
    </p:spTree>
    <p:extLst>
      <p:ext uri="{BB962C8B-B14F-4D97-AF65-F5344CB8AC3E}">
        <p14:creationId xmlns:p14="http://schemas.microsoft.com/office/powerpoint/2010/main" val="370451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518157" y="335535"/>
            <a:ext cx="11520286" cy="903865"/>
          </a:xfrm>
        </p:spPr>
        <p:txBody>
          <a:bodyPr>
            <a:normAutofit/>
          </a:bodyPr>
          <a:lstStyle/>
          <a:p>
            <a:r>
              <a:rPr lang="en-US" sz="3200">
                <a:latin typeface="Avenir Book" panose="02000503020000020003" pitchFamily="2" charset="0"/>
              </a:rPr>
              <a:t>Let’s go back to dataflow</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sp>
        <p:nvSpPr>
          <p:cNvPr id="22" name="TextBox 21">
            <a:extLst>
              <a:ext uri="{FF2B5EF4-FFF2-40B4-BE49-F238E27FC236}">
                <a16:creationId xmlns:a16="http://schemas.microsoft.com/office/drawing/2014/main" id="{ECCF4A83-4F02-4356-ECF1-635A2F3F4932}"/>
              </a:ext>
            </a:extLst>
          </p:cNvPr>
          <p:cNvSpPr txBox="1"/>
          <p:nvPr/>
        </p:nvSpPr>
        <p:spPr>
          <a:xfrm>
            <a:off x="518157" y="1217589"/>
            <a:ext cx="10966537" cy="1323439"/>
          </a:xfrm>
          <a:prstGeom prst="rect">
            <a:avLst/>
          </a:prstGeom>
          <a:noFill/>
        </p:spPr>
        <p:txBody>
          <a:bodyPr wrap="square" rtlCol="0">
            <a:spAutoFit/>
          </a:bodyPr>
          <a:lstStyle/>
          <a:p>
            <a:r>
              <a:rPr lang="en-GB" sz="2000">
                <a:solidFill>
                  <a:schemeClr val="accent2"/>
                </a:solidFill>
                <a:latin typeface="Avenir Book" panose="02000503020000020003" pitchFamily="2" charset="0"/>
                <a:ea typeface="+mj-ea"/>
                <a:cs typeface="+mj-cs"/>
              </a:rPr>
              <a:t>From the Java code generated by </a:t>
            </a:r>
            <a:r>
              <a:rPr lang="en-GB" sz="2000" b="1">
                <a:solidFill>
                  <a:schemeClr val="accent2"/>
                </a:solidFill>
                <a:latin typeface="Avenir Book" panose="02000503020000020003" pitchFamily="2" charset="0"/>
                <a:ea typeface="+mj-ea"/>
                <a:cs typeface="+mj-cs"/>
              </a:rPr>
              <a:t>JastAdd</a:t>
            </a:r>
            <a:r>
              <a:rPr lang="en-GB" sz="2000">
                <a:solidFill>
                  <a:schemeClr val="accent2"/>
                </a:solidFill>
                <a:latin typeface="Avenir Book" panose="02000503020000020003" pitchFamily="2" charset="0"/>
                <a:ea typeface="+mj-ea"/>
                <a:cs typeface="+mj-cs"/>
              </a:rPr>
              <a:t>, </a:t>
            </a:r>
            <a:r>
              <a:rPr lang="en-GB" sz="2000" i="1">
                <a:solidFill>
                  <a:schemeClr val="accent1">
                    <a:lumMod val="60000"/>
                    <a:lumOff val="40000"/>
                  </a:schemeClr>
                </a:solidFill>
                <a:latin typeface="Avenir Book" panose="02000503020000020003" pitchFamily="2" charset="0"/>
                <a:ea typeface="+mj-ea"/>
                <a:cs typeface="+mj-cs"/>
              </a:rPr>
              <a:t>we construct the </a:t>
            </a:r>
            <a:r>
              <a:rPr lang="en-GB" sz="2000" i="1" err="1">
                <a:solidFill>
                  <a:schemeClr val="accent1">
                    <a:lumMod val="60000"/>
                    <a:lumOff val="40000"/>
                  </a:schemeClr>
                </a:solidFill>
                <a:latin typeface="Avenir Book" panose="02000503020000020003" pitchFamily="2" charset="0"/>
                <a:ea typeface="+mj-ea"/>
                <a:cs typeface="+mj-cs"/>
              </a:rPr>
              <a:t>callgraph</a:t>
            </a:r>
            <a:r>
              <a:rPr lang="en-GB" sz="2000">
                <a:solidFill>
                  <a:schemeClr val="accent2"/>
                </a:solidFill>
                <a:latin typeface="Avenir Book" panose="02000503020000020003" pitchFamily="2" charset="0"/>
                <a:ea typeface="+mj-ea"/>
                <a:cs typeface="+mj-cs"/>
              </a:rPr>
              <a:t>. </a:t>
            </a:r>
          </a:p>
          <a:p>
            <a:r>
              <a:rPr lang="en-GB" sz="2000">
                <a:solidFill>
                  <a:schemeClr val="accent2"/>
                </a:solidFill>
                <a:latin typeface="Avenir Book" panose="02000503020000020003" pitchFamily="2" charset="0"/>
                <a:ea typeface="+mj-ea"/>
                <a:cs typeface="+mj-cs"/>
              </a:rPr>
              <a:t>We compute SCCs and identify definitively </a:t>
            </a:r>
            <a:r>
              <a:rPr lang="en-GB" sz="2000">
                <a:solidFill>
                  <a:srgbClr val="4E8F00"/>
                </a:solidFill>
                <a:latin typeface="Avenir Book" panose="02000503020000020003" pitchFamily="2" charset="0"/>
                <a:ea typeface="+mj-ea"/>
                <a:cs typeface="+mj-cs"/>
              </a:rPr>
              <a:t>Non-circular</a:t>
            </a:r>
            <a:r>
              <a:rPr lang="en-GB" sz="2000">
                <a:solidFill>
                  <a:schemeClr val="accent2"/>
                </a:solidFill>
                <a:latin typeface="Avenir Book" panose="02000503020000020003" pitchFamily="2" charset="0"/>
                <a:ea typeface="+mj-ea"/>
                <a:cs typeface="+mj-cs"/>
              </a:rPr>
              <a:t> attributes.</a:t>
            </a:r>
          </a:p>
          <a:p>
            <a:endParaRPr lang="en-GB" sz="2000">
              <a:solidFill>
                <a:schemeClr val="accent2"/>
              </a:solidFill>
              <a:latin typeface="Avenir Book" panose="02000503020000020003" pitchFamily="2" charset="0"/>
              <a:ea typeface="+mj-ea"/>
              <a:cs typeface="+mj-cs"/>
            </a:endParaRPr>
          </a:p>
          <a:p>
            <a:endParaRPr lang="en-GB" sz="2000">
              <a:solidFill>
                <a:schemeClr val="accent2"/>
              </a:solidFill>
              <a:latin typeface="Avenir Book" panose="02000503020000020003" pitchFamily="2" charset="0"/>
              <a:ea typeface="+mj-ea"/>
              <a:cs typeface="+mj-cs"/>
            </a:endParaRPr>
          </a:p>
        </p:txBody>
      </p:sp>
      <p:pic>
        <p:nvPicPr>
          <p:cNvPr id="80" name="Bildobjekt 11">
            <a:extLst>
              <a:ext uri="{FF2B5EF4-FFF2-40B4-BE49-F238E27FC236}">
                <a16:creationId xmlns:a16="http://schemas.microsoft.com/office/drawing/2014/main" id="{BE8A1EB9-C39E-778B-FBE0-29B125940E34}"/>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6" name="TextBox 5">
            <a:extLst>
              <a:ext uri="{FF2B5EF4-FFF2-40B4-BE49-F238E27FC236}">
                <a16:creationId xmlns:a16="http://schemas.microsoft.com/office/drawing/2014/main" id="{DE432234-CCAF-F22D-E6B5-23B6E171B4F6}"/>
              </a:ext>
            </a:extLst>
          </p:cNvPr>
          <p:cNvSpPr txBox="1"/>
          <p:nvPr/>
        </p:nvSpPr>
        <p:spPr>
          <a:xfrm>
            <a:off x="2658560" y="5632394"/>
            <a:ext cx="575799" cy="400110"/>
          </a:xfrm>
          <a:prstGeom prst="rect">
            <a:avLst/>
          </a:prstGeom>
          <a:noFill/>
        </p:spPr>
        <p:txBody>
          <a:bodyPr wrap="none" rtlCol="0">
            <a:spAutoFit/>
          </a:bodyPr>
          <a:lstStyle/>
          <a:p>
            <a:r>
              <a:rPr lang="en-SE" sz="2000" b="1">
                <a:solidFill>
                  <a:srgbClr val="00B050"/>
                </a:solidFill>
                <a:latin typeface="Avenir Book" panose="02000503020000020003" pitchFamily="2" charset="0"/>
                <a:ea typeface="+mj-ea"/>
                <a:cs typeface="+mj-cs"/>
              </a:rPr>
              <a:t>NC</a:t>
            </a:r>
          </a:p>
        </p:txBody>
      </p:sp>
      <p:sp>
        <p:nvSpPr>
          <p:cNvPr id="8" name="TextBox 7">
            <a:extLst>
              <a:ext uri="{FF2B5EF4-FFF2-40B4-BE49-F238E27FC236}">
                <a16:creationId xmlns:a16="http://schemas.microsoft.com/office/drawing/2014/main" id="{58BAF820-C377-9952-F783-FDB9BFC86B76}"/>
              </a:ext>
            </a:extLst>
          </p:cNvPr>
          <p:cNvSpPr txBox="1"/>
          <p:nvPr/>
        </p:nvSpPr>
        <p:spPr>
          <a:xfrm>
            <a:off x="3902251" y="5652846"/>
            <a:ext cx="575799" cy="400110"/>
          </a:xfrm>
          <a:prstGeom prst="rect">
            <a:avLst/>
          </a:prstGeom>
          <a:noFill/>
        </p:spPr>
        <p:txBody>
          <a:bodyPr wrap="none" rtlCol="0">
            <a:spAutoFit/>
          </a:bodyPr>
          <a:lstStyle/>
          <a:p>
            <a:r>
              <a:rPr lang="en-SE" sz="2000" b="1">
                <a:solidFill>
                  <a:srgbClr val="00B050"/>
                </a:solidFill>
                <a:latin typeface="Avenir Book" panose="02000503020000020003" pitchFamily="2" charset="0"/>
                <a:ea typeface="+mj-ea"/>
                <a:cs typeface="+mj-cs"/>
              </a:rPr>
              <a:t>NC</a:t>
            </a:r>
          </a:p>
        </p:txBody>
      </p:sp>
      <p:sp>
        <p:nvSpPr>
          <p:cNvPr id="9" name="TextBox 8">
            <a:extLst>
              <a:ext uri="{FF2B5EF4-FFF2-40B4-BE49-F238E27FC236}">
                <a16:creationId xmlns:a16="http://schemas.microsoft.com/office/drawing/2014/main" id="{55A179BA-E176-EC71-476C-FBD56C00336A}"/>
              </a:ext>
            </a:extLst>
          </p:cNvPr>
          <p:cNvSpPr txBox="1"/>
          <p:nvPr/>
        </p:nvSpPr>
        <p:spPr>
          <a:xfrm>
            <a:off x="5066501" y="5636913"/>
            <a:ext cx="575799" cy="400110"/>
          </a:xfrm>
          <a:prstGeom prst="rect">
            <a:avLst/>
          </a:prstGeom>
          <a:noFill/>
        </p:spPr>
        <p:txBody>
          <a:bodyPr wrap="none" rtlCol="0">
            <a:spAutoFit/>
          </a:bodyPr>
          <a:lstStyle/>
          <a:p>
            <a:r>
              <a:rPr lang="en-SE" sz="2000" b="1">
                <a:solidFill>
                  <a:srgbClr val="00B050"/>
                </a:solidFill>
                <a:latin typeface="Avenir Book" panose="02000503020000020003" pitchFamily="2" charset="0"/>
                <a:ea typeface="+mj-ea"/>
                <a:cs typeface="+mj-cs"/>
              </a:rPr>
              <a:t>NC</a:t>
            </a:r>
          </a:p>
        </p:txBody>
      </p:sp>
      <p:sp>
        <p:nvSpPr>
          <p:cNvPr id="12" name="TextBox 11">
            <a:extLst>
              <a:ext uri="{FF2B5EF4-FFF2-40B4-BE49-F238E27FC236}">
                <a16:creationId xmlns:a16="http://schemas.microsoft.com/office/drawing/2014/main" id="{2A2A51C8-E4DA-6880-9DAD-B9AAC6CE19A6}"/>
              </a:ext>
            </a:extLst>
          </p:cNvPr>
          <p:cNvSpPr txBox="1"/>
          <p:nvPr/>
        </p:nvSpPr>
        <p:spPr>
          <a:xfrm>
            <a:off x="6682945" y="5652846"/>
            <a:ext cx="575799" cy="400110"/>
          </a:xfrm>
          <a:prstGeom prst="rect">
            <a:avLst/>
          </a:prstGeom>
          <a:noFill/>
        </p:spPr>
        <p:txBody>
          <a:bodyPr wrap="none" rtlCol="0">
            <a:spAutoFit/>
          </a:bodyPr>
          <a:lstStyle/>
          <a:p>
            <a:r>
              <a:rPr lang="en-SE" sz="2000" b="1">
                <a:solidFill>
                  <a:srgbClr val="00B050"/>
                </a:solidFill>
                <a:latin typeface="Avenir Book" panose="02000503020000020003" pitchFamily="2" charset="0"/>
                <a:ea typeface="+mj-ea"/>
                <a:cs typeface="+mj-cs"/>
              </a:rPr>
              <a:t>NC</a:t>
            </a:r>
          </a:p>
        </p:txBody>
      </p:sp>
      <p:sp>
        <p:nvSpPr>
          <p:cNvPr id="2" name="Oval 1">
            <a:extLst>
              <a:ext uri="{FF2B5EF4-FFF2-40B4-BE49-F238E27FC236}">
                <a16:creationId xmlns:a16="http://schemas.microsoft.com/office/drawing/2014/main" id="{6146E7BA-B9EB-8BFC-D4AF-1090D7344E2F}"/>
              </a:ext>
            </a:extLst>
          </p:cNvPr>
          <p:cNvSpPr/>
          <p:nvPr/>
        </p:nvSpPr>
        <p:spPr>
          <a:xfrm>
            <a:off x="3228087" y="3966525"/>
            <a:ext cx="718438" cy="52507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400" i="1">
                <a:solidFill>
                  <a:schemeClr val="tx1"/>
                </a:solidFill>
              </a:rPr>
              <a:t>in</a:t>
            </a:r>
          </a:p>
        </p:txBody>
      </p:sp>
      <p:sp>
        <p:nvSpPr>
          <p:cNvPr id="3" name="Oval 2">
            <a:extLst>
              <a:ext uri="{FF2B5EF4-FFF2-40B4-BE49-F238E27FC236}">
                <a16:creationId xmlns:a16="http://schemas.microsoft.com/office/drawing/2014/main" id="{120DBD04-D5A8-E211-416C-57462D5B2E02}"/>
              </a:ext>
            </a:extLst>
          </p:cNvPr>
          <p:cNvSpPr/>
          <p:nvPr/>
        </p:nvSpPr>
        <p:spPr>
          <a:xfrm>
            <a:off x="4531146" y="3966525"/>
            <a:ext cx="718438" cy="52507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400" i="1">
                <a:solidFill>
                  <a:schemeClr val="tx1"/>
                </a:solidFill>
              </a:rPr>
              <a:t>out</a:t>
            </a:r>
          </a:p>
        </p:txBody>
      </p:sp>
      <p:sp>
        <p:nvSpPr>
          <p:cNvPr id="4" name="Oval 3">
            <a:extLst>
              <a:ext uri="{FF2B5EF4-FFF2-40B4-BE49-F238E27FC236}">
                <a16:creationId xmlns:a16="http://schemas.microsoft.com/office/drawing/2014/main" id="{5D7FD113-6320-EE54-139B-8B68AD1A9529}"/>
              </a:ext>
            </a:extLst>
          </p:cNvPr>
          <p:cNvSpPr/>
          <p:nvPr/>
        </p:nvSpPr>
        <p:spPr>
          <a:xfrm>
            <a:off x="2636793" y="5272689"/>
            <a:ext cx="652874" cy="3797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gen</a:t>
            </a:r>
          </a:p>
        </p:txBody>
      </p:sp>
      <p:sp>
        <p:nvSpPr>
          <p:cNvPr id="11" name="Oval 10">
            <a:extLst>
              <a:ext uri="{FF2B5EF4-FFF2-40B4-BE49-F238E27FC236}">
                <a16:creationId xmlns:a16="http://schemas.microsoft.com/office/drawing/2014/main" id="{9D338353-D7CB-EF2B-133D-2ECF92B90A98}"/>
              </a:ext>
            </a:extLst>
          </p:cNvPr>
          <p:cNvSpPr/>
          <p:nvPr/>
        </p:nvSpPr>
        <p:spPr>
          <a:xfrm>
            <a:off x="3883843" y="5270273"/>
            <a:ext cx="652873" cy="3797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400" i="1">
                <a:solidFill>
                  <a:schemeClr val="tx1"/>
                </a:solidFill>
              </a:rPr>
              <a:t>kill</a:t>
            </a:r>
          </a:p>
        </p:txBody>
      </p:sp>
      <p:sp>
        <p:nvSpPr>
          <p:cNvPr id="44" name="Oval 43">
            <a:extLst>
              <a:ext uri="{FF2B5EF4-FFF2-40B4-BE49-F238E27FC236}">
                <a16:creationId xmlns:a16="http://schemas.microsoft.com/office/drawing/2014/main" id="{23814399-D603-3EDE-FA59-7A7FC49070B6}"/>
              </a:ext>
            </a:extLst>
          </p:cNvPr>
          <p:cNvSpPr/>
          <p:nvPr/>
        </p:nvSpPr>
        <p:spPr>
          <a:xfrm>
            <a:off x="4995182" y="5257017"/>
            <a:ext cx="718438" cy="3797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succ</a:t>
            </a:r>
          </a:p>
        </p:txBody>
      </p:sp>
      <p:cxnSp>
        <p:nvCxnSpPr>
          <p:cNvPr id="47" name="Curved Connector 46">
            <a:extLst>
              <a:ext uri="{FF2B5EF4-FFF2-40B4-BE49-F238E27FC236}">
                <a16:creationId xmlns:a16="http://schemas.microsoft.com/office/drawing/2014/main" id="{ED28D554-B616-812B-6515-2DDBAE658DCC}"/>
              </a:ext>
            </a:extLst>
          </p:cNvPr>
          <p:cNvCxnSpPr>
            <a:cxnSpLocks/>
            <a:stCxn id="2" idx="7"/>
            <a:endCxn id="3" idx="1"/>
          </p:cNvCxnSpPr>
          <p:nvPr/>
        </p:nvCxnSpPr>
        <p:spPr>
          <a:xfrm rot="5400000" flipH="1" flipV="1">
            <a:off x="4240178" y="3645896"/>
            <a:ext cx="8079" cy="795047"/>
          </a:xfrm>
          <a:prstGeom prst="curvedConnector3">
            <a:avLst>
              <a:gd name="adj1" fmla="val 16048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95E2ADFD-2B05-9F3D-4DB3-36DEDCFCE149}"/>
              </a:ext>
            </a:extLst>
          </p:cNvPr>
          <p:cNvCxnSpPr>
            <a:cxnSpLocks/>
            <a:stCxn id="3" idx="3"/>
            <a:endCxn id="2" idx="5"/>
          </p:cNvCxnSpPr>
          <p:nvPr/>
        </p:nvCxnSpPr>
        <p:spPr>
          <a:xfrm rot="5400000">
            <a:off x="4240179" y="4017177"/>
            <a:ext cx="8079" cy="795047"/>
          </a:xfrm>
          <a:prstGeom prst="curvedConnector3">
            <a:avLst>
              <a:gd name="adj1" fmla="val 9676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240D82C-2916-AA16-D1CF-092A790E3CD2}"/>
              </a:ext>
            </a:extLst>
          </p:cNvPr>
          <p:cNvCxnSpPr>
            <a:cxnSpLocks/>
            <a:stCxn id="2" idx="5"/>
            <a:endCxn id="11" idx="0"/>
          </p:cNvCxnSpPr>
          <p:nvPr/>
        </p:nvCxnSpPr>
        <p:spPr>
          <a:xfrm>
            <a:off x="3841313" y="4414700"/>
            <a:ext cx="368967" cy="855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AA7B435-3490-C02B-1FC4-A88F1B60F437}"/>
              </a:ext>
            </a:extLst>
          </p:cNvPr>
          <p:cNvCxnSpPr>
            <a:cxnSpLocks/>
            <a:stCxn id="2" idx="3"/>
            <a:endCxn id="4" idx="0"/>
          </p:cNvCxnSpPr>
          <p:nvPr/>
        </p:nvCxnSpPr>
        <p:spPr>
          <a:xfrm flipH="1">
            <a:off x="2963230" y="4414700"/>
            <a:ext cx="370070" cy="857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A52F7E2-BA99-1D15-506B-8E79380529ED}"/>
              </a:ext>
            </a:extLst>
          </p:cNvPr>
          <p:cNvCxnSpPr>
            <a:cxnSpLocks/>
            <a:stCxn id="3" idx="4"/>
            <a:endCxn id="44" idx="0"/>
          </p:cNvCxnSpPr>
          <p:nvPr/>
        </p:nvCxnSpPr>
        <p:spPr>
          <a:xfrm>
            <a:off x="4890366" y="4491595"/>
            <a:ext cx="464036" cy="765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3B2BCD03-D817-98BE-58AE-44A63D5CD102}"/>
              </a:ext>
            </a:extLst>
          </p:cNvPr>
          <p:cNvSpPr/>
          <p:nvPr/>
        </p:nvSpPr>
        <p:spPr>
          <a:xfrm>
            <a:off x="4363125" y="3326479"/>
            <a:ext cx="1054479" cy="3797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isDead</a:t>
            </a:r>
          </a:p>
        </p:txBody>
      </p:sp>
      <p:cxnSp>
        <p:nvCxnSpPr>
          <p:cNvPr id="63" name="Straight Arrow Connector 62">
            <a:extLst>
              <a:ext uri="{FF2B5EF4-FFF2-40B4-BE49-F238E27FC236}">
                <a16:creationId xmlns:a16="http://schemas.microsoft.com/office/drawing/2014/main" id="{57CDE766-B83C-1C3F-C805-7FC89ACD0AB1}"/>
              </a:ext>
            </a:extLst>
          </p:cNvPr>
          <p:cNvCxnSpPr>
            <a:cxnSpLocks/>
            <a:stCxn id="61" idx="4"/>
            <a:endCxn id="3" idx="0"/>
          </p:cNvCxnSpPr>
          <p:nvPr/>
        </p:nvCxnSpPr>
        <p:spPr>
          <a:xfrm>
            <a:off x="4890366" y="3706229"/>
            <a:ext cx="0" cy="260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11146FB-00C0-165E-BC6A-1CA0DAC18938}"/>
              </a:ext>
            </a:extLst>
          </p:cNvPr>
          <p:cNvSpPr txBox="1"/>
          <p:nvPr/>
        </p:nvSpPr>
        <p:spPr>
          <a:xfrm>
            <a:off x="2881792" y="4076985"/>
            <a:ext cx="352567" cy="327948"/>
          </a:xfrm>
          <a:prstGeom prst="rect">
            <a:avLst/>
          </a:prstGeom>
          <a:noFill/>
        </p:spPr>
        <p:txBody>
          <a:bodyPr wrap="none" rtlCol="0">
            <a:spAutoFit/>
          </a:bodyPr>
          <a:lstStyle/>
          <a:p>
            <a:r>
              <a:rPr lang="en-SE" sz="1600" b="1">
                <a:solidFill>
                  <a:srgbClr val="C00000"/>
                </a:solidFill>
                <a:latin typeface="Avenir Book" panose="02000503020000020003" pitchFamily="2" charset="0"/>
                <a:ea typeface="+mj-ea"/>
                <a:cs typeface="+mj-cs"/>
              </a:rPr>
              <a:t>C</a:t>
            </a:r>
          </a:p>
        </p:txBody>
      </p:sp>
      <p:sp>
        <p:nvSpPr>
          <p:cNvPr id="67" name="Oval 66">
            <a:extLst>
              <a:ext uri="{FF2B5EF4-FFF2-40B4-BE49-F238E27FC236}">
                <a16:creationId xmlns:a16="http://schemas.microsoft.com/office/drawing/2014/main" id="{2C536856-8426-D3E0-018F-73CE51487518}"/>
              </a:ext>
            </a:extLst>
          </p:cNvPr>
          <p:cNvSpPr/>
          <p:nvPr/>
        </p:nvSpPr>
        <p:spPr>
          <a:xfrm>
            <a:off x="6305153" y="5256550"/>
            <a:ext cx="1465631" cy="3797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isReachable</a:t>
            </a:r>
          </a:p>
        </p:txBody>
      </p:sp>
      <p:sp>
        <p:nvSpPr>
          <p:cNvPr id="68" name="Oval 67">
            <a:extLst>
              <a:ext uri="{FF2B5EF4-FFF2-40B4-BE49-F238E27FC236}">
                <a16:creationId xmlns:a16="http://schemas.microsoft.com/office/drawing/2014/main" id="{900A987C-8C65-345A-B3BF-B0F9EEA44BC7}"/>
              </a:ext>
            </a:extLst>
          </p:cNvPr>
          <p:cNvSpPr/>
          <p:nvPr/>
        </p:nvSpPr>
        <p:spPr>
          <a:xfrm>
            <a:off x="8264341" y="5254601"/>
            <a:ext cx="1352989" cy="3797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200" i="1">
                <a:solidFill>
                  <a:schemeClr val="tx1"/>
                </a:solidFill>
              </a:rPr>
              <a:t>reachable</a:t>
            </a:r>
          </a:p>
        </p:txBody>
      </p:sp>
      <p:cxnSp>
        <p:nvCxnSpPr>
          <p:cNvPr id="69" name="Straight Arrow Connector 68">
            <a:extLst>
              <a:ext uri="{FF2B5EF4-FFF2-40B4-BE49-F238E27FC236}">
                <a16:creationId xmlns:a16="http://schemas.microsoft.com/office/drawing/2014/main" id="{24FBC03E-91CA-3816-6DC6-AB169912A142}"/>
              </a:ext>
            </a:extLst>
          </p:cNvPr>
          <p:cNvCxnSpPr>
            <a:stCxn id="44" idx="6"/>
            <a:endCxn id="67" idx="2"/>
          </p:cNvCxnSpPr>
          <p:nvPr/>
        </p:nvCxnSpPr>
        <p:spPr>
          <a:xfrm flipV="1">
            <a:off x="5713620" y="5446425"/>
            <a:ext cx="591532" cy="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565B750-F551-90AE-9069-E1299D2C58CF}"/>
              </a:ext>
            </a:extLst>
          </p:cNvPr>
          <p:cNvCxnSpPr>
            <a:cxnSpLocks/>
            <a:stCxn id="67" idx="6"/>
            <a:endCxn id="68" idx="2"/>
          </p:cNvCxnSpPr>
          <p:nvPr/>
        </p:nvCxnSpPr>
        <p:spPr>
          <a:xfrm flipV="1">
            <a:off x="7770783" y="5444476"/>
            <a:ext cx="493558" cy="1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1386563D-5BB1-B9A1-3673-74F30297F56D}"/>
              </a:ext>
            </a:extLst>
          </p:cNvPr>
          <p:cNvCxnSpPr>
            <a:cxnSpLocks/>
            <a:stCxn id="68" idx="0"/>
            <a:endCxn id="68" idx="6"/>
          </p:cNvCxnSpPr>
          <p:nvPr/>
        </p:nvCxnSpPr>
        <p:spPr>
          <a:xfrm rot="16200000" flipH="1">
            <a:off x="9184146" y="5011291"/>
            <a:ext cx="189875" cy="676494"/>
          </a:xfrm>
          <a:prstGeom prst="curvedConnector4">
            <a:avLst>
              <a:gd name="adj1" fmla="val -116623"/>
              <a:gd name="adj2" fmla="val 13569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3E747C6-21FD-E226-F193-484F8579B7DB}"/>
              </a:ext>
            </a:extLst>
          </p:cNvPr>
          <p:cNvSpPr/>
          <p:nvPr/>
        </p:nvSpPr>
        <p:spPr>
          <a:xfrm>
            <a:off x="2636793" y="3804066"/>
            <a:ext cx="3219163" cy="80003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4" name="TextBox 73">
            <a:extLst>
              <a:ext uri="{FF2B5EF4-FFF2-40B4-BE49-F238E27FC236}">
                <a16:creationId xmlns:a16="http://schemas.microsoft.com/office/drawing/2014/main" id="{EA47EFD7-D127-E58A-31B4-9779394196B1}"/>
              </a:ext>
            </a:extLst>
          </p:cNvPr>
          <p:cNvSpPr txBox="1"/>
          <p:nvPr/>
        </p:nvSpPr>
        <p:spPr>
          <a:xfrm>
            <a:off x="2553272" y="3571124"/>
            <a:ext cx="1390124" cy="261610"/>
          </a:xfrm>
          <a:prstGeom prst="rect">
            <a:avLst/>
          </a:prstGeom>
          <a:noFill/>
        </p:spPr>
        <p:txBody>
          <a:bodyPr wrap="none" rtlCol="0">
            <a:spAutoFit/>
          </a:bodyPr>
          <a:lstStyle/>
          <a:p>
            <a:r>
              <a:rPr lang="en-SE" sz="1100"/>
              <a:t>Needs 20 iterations</a:t>
            </a:r>
          </a:p>
        </p:txBody>
      </p:sp>
      <p:sp>
        <p:nvSpPr>
          <p:cNvPr id="75" name="TextBox 74">
            <a:extLst>
              <a:ext uri="{FF2B5EF4-FFF2-40B4-BE49-F238E27FC236}">
                <a16:creationId xmlns:a16="http://schemas.microsoft.com/office/drawing/2014/main" id="{31C2EE3F-CE03-AA87-7BFC-3F7BFCA82D81}"/>
              </a:ext>
            </a:extLst>
          </p:cNvPr>
          <p:cNvSpPr txBox="1"/>
          <p:nvPr/>
        </p:nvSpPr>
        <p:spPr>
          <a:xfrm>
            <a:off x="7931227" y="4571909"/>
            <a:ext cx="1390124" cy="261610"/>
          </a:xfrm>
          <a:prstGeom prst="rect">
            <a:avLst/>
          </a:prstGeom>
          <a:noFill/>
        </p:spPr>
        <p:txBody>
          <a:bodyPr wrap="none" rtlCol="0">
            <a:spAutoFit/>
          </a:bodyPr>
          <a:lstStyle/>
          <a:p>
            <a:r>
              <a:rPr lang="en-SE" sz="1100"/>
              <a:t>Needs 10 iterations</a:t>
            </a:r>
          </a:p>
        </p:txBody>
      </p:sp>
      <p:cxnSp>
        <p:nvCxnSpPr>
          <p:cNvPr id="76" name="Straight Arrow Connector 75">
            <a:extLst>
              <a:ext uri="{FF2B5EF4-FFF2-40B4-BE49-F238E27FC236}">
                <a16:creationId xmlns:a16="http://schemas.microsoft.com/office/drawing/2014/main" id="{472CFBDD-C4EF-22B4-F0B8-B77122F4A26D}"/>
              </a:ext>
            </a:extLst>
          </p:cNvPr>
          <p:cNvCxnSpPr>
            <a:cxnSpLocks/>
            <a:endCxn id="61" idx="7"/>
          </p:cNvCxnSpPr>
          <p:nvPr/>
        </p:nvCxnSpPr>
        <p:spPr>
          <a:xfrm flipH="1">
            <a:off x="5263181" y="3127407"/>
            <a:ext cx="361969" cy="254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4A88C15-63AF-3995-F8FD-F3E0C9252697}"/>
              </a:ext>
            </a:extLst>
          </p:cNvPr>
          <p:cNvSpPr txBox="1"/>
          <p:nvPr/>
        </p:nvSpPr>
        <p:spPr>
          <a:xfrm rot="19336376">
            <a:off x="5018335" y="2974923"/>
            <a:ext cx="723422" cy="253415"/>
          </a:xfrm>
          <a:prstGeom prst="rect">
            <a:avLst/>
          </a:prstGeom>
          <a:noFill/>
        </p:spPr>
        <p:txBody>
          <a:bodyPr wrap="none" rtlCol="0">
            <a:spAutoFit/>
          </a:bodyPr>
          <a:lstStyle/>
          <a:p>
            <a:r>
              <a:rPr lang="en-SE" sz="1050"/>
              <a:t>Queried</a:t>
            </a:r>
          </a:p>
        </p:txBody>
      </p:sp>
      <p:sp>
        <p:nvSpPr>
          <p:cNvPr id="78" name="Rectangle 77">
            <a:extLst>
              <a:ext uri="{FF2B5EF4-FFF2-40B4-BE49-F238E27FC236}">
                <a16:creationId xmlns:a16="http://schemas.microsoft.com/office/drawing/2014/main" id="{19B68693-5144-6334-55F0-6A8E7F872A99}"/>
              </a:ext>
            </a:extLst>
          </p:cNvPr>
          <p:cNvSpPr/>
          <p:nvPr/>
        </p:nvSpPr>
        <p:spPr>
          <a:xfrm>
            <a:off x="8026613" y="4839338"/>
            <a:ext cx="2146273" cy="1105180"/>
          </a:xfrm>
          <a:prstGeom prst="rect">
            <a:avLst/>
          </a:prstGeom>
          <a:noFill/>
          <a:ln w="222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TextBox 12">
            <a:extLst>
              <a:ext uri="{FF2B5EF4-FFF2-40B4-BE49-F238E27FC236}">
                <a16:creationId xmlns:a16="http://schemas.microsoft.com/office/drawing/2014/main" id="{7716EAD0-530C-B4E7-E3C6-D47BFBD75567}"/>
              </a:ext>
            </a:extLst>
          </p:cNvPr>
          <p:cNvSpPr txBox="1"/>
          <p:nvPr/>
        </p:nvSpPr>
        <p:spPr>
          <a:xfrm>
            <a:off x="8764551" y="5616570"/>
            <a:ext cx="352567" cy="327948"/>
          </a:xfrm>
          <a:prstGeom prst="rect">
            <a:avLst/>
          </a:prstGeom>
          <a:noFill/>
        </p:spPr>
        <p:txBody>
          <a:bodyPr wrap="none" rtlCol="0">
            <a:spAutoFit/>
          </a:bodyPr>
          <a:lstStyle/>
          <a:p>
            <a:r>
              <a:rPr lang="en-SE" sz="1600" b="1">
                <a:solidFill>
                  <a:srgbClr val="C00000"/>
                </a:solidFill>
                <a:latin typeface="Avenir Book" panose="02000503020000020003" pitchFamily="2" charset="0"/>
                <a:ea typeface="+mj-ea"/>
                <a:cs typeface="+mj-cs"/>
              </a:rPr>
              <a:t>C</a:t>
            </a:r>
          </a:p>
        </p:txBody>
      </p:sp>
      <p:sp>
        <p:nvSpPr>
          <p:cNvPr id="14" name="TextBox 13">
            <a:extLst>
              <a:ext uri="{FF2B5EF4-FFF2-40B4-BE49-F238E27FC236}">
                <a16:creationId xmlns:a16="http://schemas.microsoft.com/office/drawing/2014/main" id="{07DA4024-AD63-D2EB-0C51-7F31EA43FAB1}"/>
              </a:ext>
            </a:extLst>
          </p:cNvPr>
          <p:cNvSpPr txBox="1"/>
          <p:nvPr/>
        </p:nvSpPr>
        <p:spPr>
          <a:xfrm>
            <a:off x="5213458" y="4075305"/>
            <a:ext cx="347486" cy="327948"/>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16" name="TextBox 15">
            <a:extLst>
              <a:ext uri="{FF2B5EF4-FFF2-40B4-BE49-F238E27FC236}">
                <a16:creationId xmlns:a16="http://schemas.microsoft.com/office/drawing/2014/main" id="{770E70BE-E826-886C-82B3-0F97C4B7ACD3}"/>
              </a:ext>
            </a:extLst>
          </p:cNvPr>
          <p:cNvSpPr txBox="1"/>
          <p:nvPr/>
        </p:nvSpPr>
        <p:spPr>
          <a:xfrm>
            <a:off x="5387201" y="3315067"/>
            <a:ext cx="575799" cy="400110"/>
          </a:xfrm>
          <a:prstGeom prst="rect">
            <a:avLst/>
          </a:prstGeom>
          <a:noFill/>
        </p:spPr>
        <p:txBody>
          <a:bodyPr wrap="none" rtlCol="0">
            <a:spAutoFit/>
          </a:bodyPr>
          <a:lstStyle/>
          <a:p>
            <a:r>
              <a:rPr lang="en-SE" sz="2000" b="1">
                <a:solidFill>
                  <a:srgbClr val="00B050"/>
                </a:solidFill>
                <a:latin typeface="Avenir Book" panose="02000503020000020003" pitchFamily="2" charset="0"/>
                <a:ea typeface="+mj-ea"/>
                <a:cs typeface="+mj-cs"/>
              </a:rPr>
              <a:t>NC</a:t>
            </a:r>
          </a:p>
        </p:txBody>
      </p:sp>
      <p:sp>
        <p:nvSpPr>
          <p:cNvPr id="25" name="TextBox 24">
            <a:extLst>
              <a:ext uri="{FF2B5EF4-FFF2-40B4-BE49-F238E27FC236}">
                <a16:creationId xmlns:a16="http://schemas.microsoft.com/office/drawing/2014/main" id="{659ACAE2-278A-FE04-95DF-D7A815C017B2}"/>
              </a:ext>
            </a:extLst>
          </p:cNvPr>
          <p:cNvSpPr txBox="1"/>
          <p:nvPr/>
        </p:nvSpPr>
        <p:spPr>
          <a:xfrm>
            <a:off x="2783046" y="5665149"/>
            <a:ext cx="347486" cy="327948"/>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26" name="TextBox 25">
            <a:extLst>
              <a:ext uri="{FF2B5EF4-FFF2-40B4-BE49-F238E27FC236}">
                <a16:creationId xmlns:a16="http://schemas.microsoft.com/office/drawing/2014/main" id="{A6160275-4EB3-9A7F-ABA1-C6924CFAAAB4}"/>
              </a:ext>
            </a:extLst>
          </p:cNvPr>
          <p:cNvSpPr txBox="1"/>
          <p:nvPr/>
        </p:nvSpPr>
        <p:spPr>
          <a:xfrm>
            <a:off x="4016407" y="5683016"/>
            <a:ext cx="347486" cy="327948"/>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27" name="TextBox 26">
            <a:extLst>
              <a:ext uri="{FF2B5EF4-FFF2-40B4-BE49-F238E27FC236}">
                <a16:creationId xmlns:a16="http://schemas.microsoft.com/office/drawing/2014/main" id="{E42A3087-C1E7-C441-3792-DB183E6D8982}"/>
              </a:ext>
            </a:extLst>
          </p:cNvPr>
          <p:cNvSpPr txBox="1"/>
          <p:nvPr/>
        </p:nvSpPr>
        <p:spPr>
          <a:xfrm>
            <a:off x="5178963" y="5665149"/>
            <a:ext cx="347486" cy="327948"/>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28" name="TextBox 27">
            <a:extLst>
              <a:ext uri="{FF2B5EF4-FFF2-40B4-BE49-F238E27FC236}">
                <a16:creationId xmlns:a16="http://schemas.microsoft.com/office/drawing/2014/main" id="{51E871B8-0FD4-EEDA-8479-B7803B190C65}"/>
              </a:ext>
            </a:extLst>
          </p:cNvPr>
          <p:cNvSpPr txBox="1"/>
          <p:nvPr/>
        </p:nvSpPr>
        <p:spPr>
          <a:xfrm>
            <a:off x="6797101" y="5691873"/>
            <a:ext cx="347486" cy="327948"/>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29" name="TextBox 28">
            <a:extLst>
              <a:ext uri="{FF2B5EF4-FFF2-40B4-BE49-F238E27FC236}">
                <a16:creationId xmlns:a16="http://schemas.microsoft.com/office/drawing/2014/main" id="{C0BD8F90-0D97-E517-5CC7-B95D2F51ECBE}"/>
              </a:ext>
            </a:extLst>
          </p:cNvPr>
          <p:cNvSpPr txBox="1"/>
          <p:nvPr/>
        </p:nvSpPr>
        <p:spPr>
          <a:xfrm>
            <a:off x="5508470" y="3343265"/>
            <a:ext cx="347486" cy="327948"/>
          </a:xfrm>
          <a:prstGeom prst="rect">
            <a:avLst/>
          </a:prstGeom>
          <a:noFill/>
        </p:spPr>
        <p:txBody>
          <a:bodyPr wrap="none" rtlCol="0">
            <a:spAutoFit/>
          </a:bodyPr>
          <a:lstStyle/>
          <a:p>
            <a:r>
              <a:rPr lang="en-SE" sz="1600" b="1">
                <a:solidFill>
                  <a:srgbClr val="FFC000"/>
                </a:solidFill>
                <a:latin typeface="Avenir Book" panose="02000503020000020003" pitchFamily="2" charset="0"/>
                <a:ea typeface="+mj-ea"/>
                <a:cs typeface="+mj-cs"/>
              </a:rPr>
              <a:t>A</a:t>
            </a:r>
          </a:p>
        </p:txBody>
      </p:sp>
      <p:sp>
        <p:nvSpPr>
          <p:cNvPr id="30" name="Rectangle 29">
            <a:extLst>
              <a:ext uri="{FF2B5EF4-FFF2-40B4-BE49-F238E27FC236}">
                <a16:creationId xmlns:a16="http://schemas.microsoft.com/office/drawing/2014/main" id="{8B213293-D669-5035-0F51-7BD935B938AB}"/>
              </a:ext>
            </a:extLst>
          </p:cNvPr>
          <p:cNvSpPr/>
          <p:nvPr/>
        </p:nvSpPr>
        <p:spPr>
          <a:xfrm>
            <a:off x="2583902" y="5114257"/>
            <a:ext cx="727246" cy="905564"/>
          </a:xfrm>
          <a:prstGeom prst="rect">
            <a:avLst/>
          </a:prstGeom>
          <a:noFill/>
          <a:ln>
            <a:solidFill>
              <a:srgbClr val="4E8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31" name="Rectangle 30">
            <a:extLst>
              <a:ext uri="{FF2B5EF4-FFF2-40B4-BE49-F238E27FC236}">
                <a16:creationId xmlns:a16="http://schemas.microsoft.com/office/drawing/2014/main" id="{3D34EEE8-4D2D-1865-DA48-F1A0A52ABCDB}"/>
              </a:ext>
            </a:extLst>
          </p:cNvPr>
          <p:cNvSpPr/>
          <p:nvPr/>
        </p:nvSpPr>
        <p:spPr>
          <a:xfrm>
            <a:off x="3837989" y="5133269"/>
            <a:ext cx="727246" cy="905564"/>
          </a:xfrm>
          <a:prstGeom prst="rect">
            <a:avLst/>
          </a:prstGeom>
          <a:noFill/>
          <a:ln>
            <a:solidFill>
              <a:srgbClr val="4E8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32" name="Rectangle 31">
            <a:extLst>
              <a:ext uri="{FF2B5EF4-FFF2-40B4-BE49-F238E27FC236}">
                <a16:creationId xmlns:a16="http://schemas.microsoft.com/office/drawing/2014/main" id="{3D244685-9258-013C-F163-6EBDD7EF12EB}"/>
              </a:ext>
            </a:extLst>
          </p:cNvPr>
          <p:cNvSpPr/>
          <p:nvPr/>
        </p:nvSpPr>
        <p:spPr>
          <a:xfrm>
            <a:off x="4965403" y="5129160"/>
            <a:ext cx="837339" cy="905564"/>
          </a:xfrm>
          <a:prstGeom prst="rect">
            <a:avLst/>
          </a:prstGeom>
          <a:noFill/>
          <a:ln>
            <a:solidFill>
              <a:srgbClr val="4E8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33" name="Rectangle 32">
            <a:extLst>
              <a:ext uri="{FF2B5EF4-FFF2-40B4-BE49-F238E27FC236}">
                <a16:creationId xmlns:a16="http://schemas.microsoft.com/office/drawing/2014/main" id="{5E2FB16D-5790-E1B4-AE13-10866AF28DC1}"/>
              </a:ext>
            </a:extLst>
          </p:cNvPr>
          <p:cNvSpPr/>
          <p:nvPr/>
        </p:nvSpPr>
        <p:spPr>
          <a:xfrm>
            <a:off x="6186251" y="5129160"/>
            <a:ext cx="1679920" cy="905564"/>
          </a:xfrm>
          <a:prstGeom prst="rect">
            <a:avLst/>
          </a:prstGeom>
          <a:noFill/>
          <a:ln>
            <a:solidFill>
              <a:srgbClr val="4E8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34" name="Rectangle 33">
            <a:extLst>
              <a:ext uri="{FF2B5EF4-FFF2-40B4-BE49-F238E27FC236}">
                <a16:creationId xmlns:a16="http://schemas.microsoft.com/office/drawing/2014/main" id="{B3C1EF06-29C1-CE6D-976A-FE995D2D1A90}"/>
              </a:ext>
            </a:extLst>
          </p:cNvPr>
          <p:cNvSpPr/>
          <p:nvPr/>
        </p:nvSpPr>
        <p:spPr>
          <a:xfrm>
            <a:off x="4275274" y="3213002"/>
            <a:ext cx="1233196" cy="547454"/>
          </a:xfrm>
          <a:prstGeom prst="rect">
            <a:avLst/>
          </a:prstGeom>
          <a:noFill/>
          <a:ln>
            <a:solidFill>
              <a:srgbClr val="4E8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35" name="Rectangle 34">
            <a:extLst>
              <a:ext uri="{FF2B5EF4-FFF2-40B4-BE49-F238E27FC236}">
                <a16:creationId xmlns:a16="http://schemas.microsoft.com/office/drawing/2014/main" id="{5CED91C5-AA89-BED5-93AF-1836C62000FB}"/>
              </a:ext>
            </a:extLst>
          </p:cNvPr>
          <p:cNvSpPr/>
          <p:nvPr/>
        </p:nvSpPr>
        <p:spPr>
          <a:xfrm>
            <a:off x="2686878" y="3820997"/>
            <a:ext cx="2955422" cy="783102"/>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36" name="Rectangle 35">
            <a:extLst>
              <a:ext uri="{FF2B5EF4-FFF2-40B4-BE49-F238E27FC236}">
                <a16:creationId xmlns:a16="http://schemas.microsoft.com/office/drawing/2014/main" id="{6F4B6A2F-9582-9CB7-A8E1-7C93A4BC8C61}"/>
              </a:ext>
            </a:extLst>
          </p:cNvPr>
          <p:cNvSpPr/>
          <p:nvPr/>
        </p:nvSpPr>
        <p:spPr>
          <a:xfrm>
            <a:off x="8148401" y="4882157"/>
            <a:ext cx="1827278" cy="997860"/>
          </a:xfrm>
          <a:prstGeom prst="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E"/>
          </a:p>
        </p:txBody>
      </p:sp>
      <p:sp>
        <p:nvSpPr>
          <p:cNvPr id="15" name="Rectangle 14">
            <a:extLst>
              <a:ext uri="{FF2B5EF4-FFF2-40B4-BE49-F238E27FC236}">
                <a16:creationId xmlns:a16="http://schemas.microsoft.com/office/drawing/2014/main" id="{90FEB25D-3D15-091B-92DA-56D02C0A2062}"/>
              </a:ext>
            </a:extLst>
          </p:cNvPr>
          <p:cNvSpPr/>
          <p:nvPr/>
        </p:nvSpPr>
        <p:spPr>
          <a:xfrm>
            <a:off x="708632" y="3598714"/>
            <a:ext cx="179110" cy="2707158"/>
          </a:xfrm>
          <a:prstGeom prst="rect">
            <a:avLst/>
          </a:prstGeom>
          <a:gradFill flip="none" rotWithShape="1">
            <a:gsLst>
              <a:gs pos="100000">
                <a:srgbClr val="FF0000"/>
              </a:gs>
              <a:gs pos="0">
                <a:srgbClr val="00B050"/>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7" name="TextBox 16">
            <a:extLst>
              <a:ext uri="{FF2B5EF4-FFF2-40B4-BE49-F238E27FC236}">
                <a16:creationId xmlns:a16="http://schemas.microsoft.com/office/drawing/2014/main" id="{BF024383-D534-AE44-BB4E-0ED5D05C2BE7}"/>
              </a:ext>
            </a:extLst>
          </p:cNvPr>
          <p:cNvSpPr txBox="1"/>
          <p:nvPr/>
        </p:nvSpPr>
        <p:spPr>
          <a:xfrm>
            <a:off x="838200" y="6093890"/>
            <a:ext cx="1241045" cy="276999"/>
          </a:xfrm>
          <a:prstGeom prst="rect">
            <a:avLst/>
          </a:prstGeom>
          <a:noFill/>
        </p:spPr>
        <p:txBody>
          <a:bodyPr wrap="none" rtlCol="0">
            <a:spAutoFit/>
          </a:bodyPr>
          <a:lstStyle/>
          <a:p>
            <a:r>
              <a:rPr lang="en-SE" sz="1200">
                <a:solidFill>
                  <a:schemeClr val="accent2"/>
                </a:solidFill>
                <a:latin typeface="Avenir Book" panose="02000503020000020003" pitchFamily="2" charset="0"/>
                <a:ea typeface="+mj-ea"/>
                <a:cs typeface="+mj-cs"/>
              </a:rPr>
              <a:t>Evaluated once</a:t>
            </a:r>
          </a:p>
        </p:txBody>
      </p:sp>
      <p:sp>
        <p:nvSpPr>
          <p:cNvPr id="18" name="TextBox 17">
            <a:extLst>
              <a:ext uri="{FF2B5EF4-FFF2-40B4-BE49-F238E27FC236}">
                <a16:creationId xmlns:a16="http://schemas.microsoft.com/office/drawing/2014/main" id="{DFBCAF5F-FE4A-9654-D851-DF36245C69B7}"/>
              </a:ext>
            </a:extLst>
          </p:cNvPr>
          <p:cNvSpPr txBox="1"/>
          <p:nvPr/>
        </p:nvSpPr>
        <p:spPr>
          <a:xfrm>
            <a:off x="838200" y="3554849"/>
            <a:ext cx="1484702" cy="276999"/>
          </a:xfrm>
          <a:prstGeom prst="rect">
            <a:avLst/>
          </a:prstGeom>
          <a:noFill/>
        </p:spPr>
        <p:txBody>
          <a:bodyPr wrap="none" rtlCol="0">
            <a:spAutoFit/>
          </a:bodyPr>
          <a:lstStyle/>
          <a:p>
            <a:r>
              <a:rPr lang="en-SE" sz="1200">
                <a:solidFill>
                  <a:schemeClr val="accent2"/>
                </a:solidFill>
                <a:latin typeface="Avenir Book" panose="02000503020000020003" pitchFamily="2" charset="0"/>
                <a:ea typeface="+mj-ea"/>
                <a:cs typeface="+mj-cs"/>
              </a:rPr>
              <a:t>Evaluated</a:t>
            </a:r>
            <a:r>
              <a:rPr lang="en-SE" sz="1100"/>
              <a:t> </a:t>
            </a:r>
            <a:r>
              <a:rPr lang="en-SE" sz="1200">
                <a:solidFill>
                  <a:schemeClr val="accent2"/>
                </a:solidFill>
                <a:latin typeface="Avenir Book" panose="02000503020000020003" pitchFamily="2" charset="0"/>
                <a:ea typeface="+mj-ea"/>
                <a:cs typeface="+mj-cs"/>
              </a:rPr>
              <a:t>20 times</a:t>
            </a:r>
          </a:p>
        </p:txBody>
      </p:sp>
      <p:sp>
        <p:nvSpPr>
          <p:cNvPr id="10" name="TextBox 9">
            <a:extLst>
              <a:ext uri="{FF2B5EF4-FFF2-40B4-BE49-F238E27FC236}">
                <a16:creationId xmlns:a16="http://schemas.microsoft.com/office/drawing/2014/main" id="{0396FAAE-C59D-89B7-9098-95249F7347F1}"/>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33</a:t>
            </a:fld>
            <a:endParaRPr lang="en-SE">
              <a:solidFill>
                <a:schemeClr val="bg1"/>
              </a:solidFill>
            </a:endParaRPr>
          </a:p>
        </p:txBody>
      </p:sp>
    </p:spTree>
    <p:extLst>
      <p:ext uri="{BB962C8B-B14F-4D97-AF65-F5344CB8AC3E}">
        <p14:creationId xmlns:p14="http://schemas.microsoft.com/office/powerpoint/2010/main" val="368252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grpId="0" nodeType="clickEffect">
                                  <p:stCondLst>
                                    <p:cond delay="0"/>
                                  </p:stCondLst>
                                  <p:childTnLst>
                                    <p:anim calcmode="lin" valueType="num">
                                      <p:cBhvr additive="base">
                                        <p:cTn id="28" dur="500"/>
                                        <p:tgtEl>
                                          <p:spTgt spid="25"/>
                                        </p:tgtEl>
                                        <p:attrNameLst>
                                          <p:attrName>ppt_x</p:attrName>
                                        </p:attrNameLst>
                                      </p:cBhvr>
                                      <p:tavLst>
                                        <p:tav tm="0">
                                          <p:val>
                                            <p:strVal val="ppt_x"/>
                                          </p:val>
                                        </p:tav>
                                        <p:tav tm="100000">
                                          <p:val>
                                            <p:strVal val="1+ppt_w/2"/>
                                          </p:val>
                                        </p:tav>
                                      </p:tavLst>
                                    </p:anim>
                                    <p:anim calcmode="lin" valueType="num">
                                      <p:cBhvr additive="base">
                                        <p:cTn id="29" dur="500"/>
                                        <p:tgtEl>
                                          <p:spTgt spid="25"/>
                                        </p:tgtEl>
                                        <p:attrNameLst>
                                          <p:attrName>ppt_y</p:attrName>
                                        </p:attrNameLst>
                                      </p:cBhvr>
                                      <p:tavLst>
                                        <p:tav tm="0">
                                          <p:val>
                                            <p:strVal val="ppt_y"/>
                                          </p:val>
                                        </p:tav>
                                        <p:tav tm="100000">
                                          <p:val>
                                            <p:strVal val="ppt_y"/>
                                          </p:val>
                                        </p:tav>
                                      </p:tavLst>
                                    </p:anim>
                                    <p:set>
                                      <p:cBhvr>
                                        <p:cTn id="30" dur="1" fill="hold">
                                          <p:stCondLst>
                                            <p:cond delay="499"/>
                                          </p:stCondLst>
                                        </p:cTn>
                                        <p:tgtEl>
                                          <p:spTgt spid="25"/>
                                        </p:tgtEl>
                                        <p:attrNameLst>
                                          <p:attrName>style.visibility</p:attrName>
                                        </p:attrNameLst>
                                      </p:cBhvr>
                                      <p:to>
                                        <p:strVal val="hidden"/>
                                      </p:to>
                                    </p:set>
                                  </p:childTnLst>
                                </p:cTn>
                              </p:par>
                              <p:par>
                                <p:cTn id="31" presetID="2" presetClass="exit" presetSubtype="2" fill="hold" grpId="0" nodeType="withEffect">
                                  <p:stCondLst>
                                    <p:cond delay="0"/>
                                  </p:stCondLst>
                                  <p:childTnLst>
                                    <p:anim calcmode="lin" valueType="num">
                                      <p:cBhvr additive="base">
                                        <p:cTn id="32" dur="500"/>
                                        <p:tgtEl>
                                          <p:spTgt spid="26"/>
                                        </p:tgtEl>
                                        <p:attrNameLst>
                                          <p:attrName>ppt_x</p:attrName>
                                        </p:attrNameLst>
                                      </p:cBhvr>
                                      <p:tavLst>
                                        <p:tav tm="0">
                                          <p:val>
                                            <p:strVal val="ppt_x"/>
                                          </p:val>
                                        </p:tav>
                                        <p:tav tm="100000">
                                          <p:val>
                                            <p:strVal val="1+ppt_w/2"/>
                                          </p:val>
                                        </p:tav>
                                      </p:tavLst>
                                    </p:anim>
                                    <p:anim calcmode="lin" valueType="num">
                                      <p:cBhvr additive="base">
                                        <p:cTn id="33" dur="500"/>
                                        <p:tgtEl>
                                          <p:spTgt spid="26"/>
                                        </p:tgtEl>
                                        <p:attrNameLst>
                                          <p:attrName>ppt_y</p:attrName>
                                        </p:attrNameLst>
                                      </p:cBhvr>
                                      <p:tavLst>
                                        <p:tav tm="0">
                                          <p:val>
                                            <p:strVal val="ppt_y"/>
                                          </p:val>
                                        </p:tav>
                                        <p:tav tm="100000">
                                          <p:val>
                                            <p:strVal val="ppt_y"/>
                                          </p:val>
                                        </p:tav>
                                      </p:tavLst>
                                    </p:anim>
                                    <p:set>
                                      <p:cBhvr>
                                        <p:cTn id="34" dur="1" fill="hold">
                                          <p:stCondLst>
                                            <p:cond delay="499"/>
                                          </p:stCondLst>
                                        </p:cTn>
                                        <p:tgtEl>
                                          <p:spTgt spid="26"/>
                                        </p:tgtEl>
                                        <p:attrNameLst>
                                          <p:attrName>style.visibility</p:attrName>
                                        </p:attrNameLst>
                                      </p:cBhvr>
                                      <p:to>
                                        <p:strVal val="hidden"/>
                                      </p:to>
                                    </p:set>
                                  </p:childTnLst>
                                </p:cTn>
                              </p:par>
                              <p:par>
                                <p:cTn id="35" presetID="2" presetClass="exit" presetSubtype="2" fill="hold" grpId="0" nodeType="withEffect">
                                  <p:stCondLst>
                                    <p:cond delay="0"/>
                                  </p:stCondLst>
                                  <p:childTnLst>
                                    <p:anim calcmode="lin" valueType="num">
                                      <p:cBhvr additive="base">
                                        <p:cTn id="36" dur="500"/>
                                        <p:tgtEl>
                                          <p:spTgt spid="27"/>
                                        </p:tgtEl>
                                        <p:attrNameLst>
                                          <p:attrName>ppt_x</p:attrName>
                                        </p:attrNameLst>
                                      </p:cBhvr>
                                      <p:tavLst>
                                        <p:tav tm="0">
                                          <p:val>
                                            <p:strVal val="ppt_x"/>
                                          </p:val>
                                        </p:tav>
                                        <p:tav tm="100000">
                                          <p:val>
                                            <p:strVal val="1+ppt_w/2"/>
                                          </p:val>
                                        </p:tav>
                                      </p:tavLst>
                                    </p:anim>
                                    <p:anim calcmode="lin" valueType="num">
                                      <p:cBhvr additive="base">
                                        <p:cTn id="37" dur="500"/>
                                        <p:tgtEl>
                                          <p:spTgt spid="27"/>
                                        </p:tgtEl>
                                        <p:attrNameLst>
                                          <p:attrName>ppt_y</p:attrName>
                                        </p:attrNameLst>
                                      </p:cBhvr>
                                      <p:tavLst>
                                        <p:tav tm="0">
                                          <p:val>
                                            <p:strVal val="ppt_y"/>
                                          </p:val>
                                        </p:tav>
                                        <p:tav tm="100000">
                                          <p:val>
                                            <p:strVal val="ppt_y"/>
                                          </p:val>
                                        </p:tav>
                                      </p:tavLst>
                                    </p:anim>
                                    <p:set>
                                      <p:cBhvr>
                                        <p:cTn id="38" dur="1" fill="hold">
                                          <p:stCondLst>
                                            <p:cond delay="499"/>
                                          </p:stCondLst>
                                        </p:cTn>
                                        <p:tgtEl>
                                          <p:spTgt spid="27"/>
                                        </p:tgtEl>
                                        <p:attrNameLst>
                                          <p:attrName>style.visibility</p:attrName>
                                        </p:attrNameLst>
                                      </p:cBhvr>
                                      <p:to>
                                        <p:strVal val="hidden"/>
                                      </p:to>
                                    </p:set>
                                  </p:childTnLst>
                                </p:cTn>
                              </p:par>
                              <p:par>
                                <p:cTn id="39" presetID="2" presetClass="exit" presetSubtype="2" fill="hold" grpId="0" nodeType="withEffect">
                                  <p:stCondLst>
                                    <p:cond delay="0"/>
                                  </p:stCondLst>
                                  <p:childTnLst>
                                    <p:anim calcmode="lin" valueType="num">
                                      <p:cBhvr additive="base">
                                        <p:cTn id="40" dur="500"/>
                                        <p:tgtEl>
                                          <p:spTgt spid="28"/>
                                        </p:tgtEl>
                                        <p:attrNameLst>
                                          <p:attrName>ppt_x</p:attrName>
                                        </p:attrNameLst>
                                      </p:cBhvr>
                                      <p:tavLst>
                                        <p:tav tm="0">
                                          <p:val>
                                            <p:strVal val="ppt_x"/>
                                          </p:val>
                                        </p:tav>
                                        <p:tav tm="100000">
                                          <p:val>
                                            <p:strVal val="1+ppt_w/2"/>
                                          </p:val>
                                        </p:tav>
                                      </p:tavLst>
                                    </p:anim>
                                    <p:anim calcmode="lin" valueType="num">
                                      <p:cBhvr additive="base">
                                        <p:cTn id="41" dur="500"/>
                                        <p:tgtEl>
                                          <p:spTgt spid="28"/>
                                        </p:tgtEl>
                                        <p:attrNameLst>
                                          <p:attrName>ppt_y</p:attrName>
                                        </p:attrNameLst>
                                      </p:cBhvr>
                                      <p:tavLst>
                                        <p:tav tm="0">
                                          <p:val>
                                            <p:strVal val="ppt_y"/>
                                          </p:val>
                                        </p:tav>
                                        <p:tav tm="100000">
                                          <p:val>
                                            <p:strVal val="ppt_y"/>
                                          </p:val>
                                        </p:tav>
                                      </p:tavLst>
                                    </p:anim>
                                    <p:set>
                                      <p:cBhvr>
                                        <p:cTn id="42" dur="1" fill="hold">
                                          <p:stCondLst>
                                            <p:cond delay="499"/>
                                          </p:stCondLst>
                                        </p:cTn>
                                        <p:tgtEl>
                                          <p:spTgt spid="28"/>
                                        </p:tgtEl>
                                        <p:attrNameLst>
                                          <p:attrName>style.visibility</p:attrName>
                                        </p:attrNameLst>
                                      </p:cBhvr>
                                      <p:to>
                                        <p:strVal val="hidden"/>
                                      </p:to>
                                    </p:set>
                                  </p:childTnLst>
                                </p:cTn>
                              </p:par>
                              <p:par>
                                <p:cTn id="43" presetID="2" presetClass="exit" presetSubtype="2" fill="hold" grpId="0" nodeType="withEffect">
                                  <p:stCondLst>
                                    <p:cond delay="0"/>
                                  </p:stCondLst>
                                  <p:childTnLst>
                                    <p:anim calcmode="lin" valueType="num">
                                      <p:cBhvr additive="base">
                                        <p:cTn id="44" dur="500"/>
                                        <p:tgtEl>
                                          <p:spTgt spid="29"/>
                                        </p:tgtEl>
                                        <p:attrNameLst>
                                          <p:attrName>ppt_x</p:attrName>
                                        </p:attrNameLst>
                                      </p:cBhvr>
                                      <p:tavLst>
                                        <p:tav tm="0">
                                          <p:val>
                                            <p:strVal val="ppt_x"/>
                                          </p:val>
                                        </p:tav>
                                        <p:tav tm="100000">
                                          <p:val>
                                            <p:strVal val="1+ppt_w/2"/>
                                          </p:val>
                                        </p:tav>
                                      </p:tavLst>
                                    </p:anim>
                                    <p:anim calcmode="lin" valueType="num">
                                      <p:cBhvr additive="base">
                                        <p:cTn id="45" dur="500"/>
                                        <p:tgtEl>
                                          <p:spTgt spid="29"/>
                                        </p:tgtEl>
                                        <p:attrNameLst>
                                          <p:attrName>ppt_y</p:attrName>
                                        </p:attrNameLst>
                                      </p:cBhvr>
                                      <p:tavLst>
                                        <p:tav tm="0">
                                          <p:val>
                                            <p:strVal val="ppt_y"/>
                                          </p:val>
                                        </p:tav>
                                        <p:tav tm="100000">
                                          <p:val>
                                            <p:strVal val="ppt_y"/>
                                          </p:val>
                                        </p:tav>
                                      </p:tavLst>
                                    </p:anim>
                                    <p:set>
                                      <p:cBhvr>
                                        <p:cTn id="46" dur="1" fill="hold">
                                          <p:stCondLst>
                                            <p:cond delay="499"/>
                                          </p:stCondLst>
                                        </p:cTn>
                                        <p:tgtEl>
                                          <p:spTgt spid="29"/>
                                        </p:tgtEl>
                                        <p:attrNameLst>
                                          <p:attrName>style.visibility</p:attrName>
                                        </p:attrNameLst>
                                      </p:cBhvr>
                                      <p:to>
                                        <p:strVal val="hidden"/>
                                      </p:to>
                                    </p:set>
                                  </p:childTnLst>
                                </p:cTn>
                              </p:par>
                              <p:par>
                                <p:cTn id="47" presetID="2" presetClass="entr" presetSubtype="8"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0-#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0-#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0-#ppt_w/2"/>
                                          </p:val>
                                        </p:tav>
                                        <p:tav tm="100000">
                                          <p:val>
                                            <p:strVal val="#ppt_x"/>
                                          </p:val>
                                        </p:tav>
                                      </p:tavLst>
                                    </p:anim>
                                    <p:anim calcmode="lin" valueType="num">
                                      <p:cBhvr additive="base">
                                        <p:cTn id="58" dur="500" fill="hold"/>
                                        <p:tgtEl>
                                          <p:spTgt spid="8"/>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0-#ppt_w/2"/>
                                          </p:val>
                                        </p:tav>
                                        <p:tav tm="100000">
                                          <p:val>
                                            <p:strVal val="#ppt_x"/>
                                          </p:val>
                                        </p:tav>
                                      </p:tavLst>
                                    </p:anim>
                                    <p:anim calcmode="lin" valueType="num">
                                      <p:cBhvr additive="base">
                                        <p:cTn id="62" dur="500" fill="hold"/>
                                        <p:tgtEl>
                                          <p:spTgt spid="6"/>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0-#ppt_w/2"/>
                                          </p:val>
                                        </p:tav>
                                        <p:tav tm="100000">
                                          <p:val>
                                            <p:strVal val="#ppt_x"/>
                                          </p:val>
                                        </p:tav>
                                      </p:tavLst>
                                    </p:anim>
                                    <p:anim calcmode="lin" valueType="num">
                                      <p:cBhvr additive="base">
                                        <p:cTn id="6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mph" presetSubtype="2" fill="hold" nodeType="clickEffect">
                                  <p:stCondLst>
                                    <p:cond delay="0"/>
                                  </p:stCondLst>
                                  <p:childTnLst>
                                    <p:animClr clrSpc="rgb" dir="cw">
                                      <p:cBhvr>
                                        <p:cTn id="110" dur="500" fill="hold"/>
                                        <p:tgtEl>
                                          <p:spTgt spid="61"/>
                                        </p:tgtEl>
                                        <p:attrNameLst>
                                          <p:attrName>fillcolor</p:attrName>
                                        </p:attrNameLst>
                                      </p:cBhvr>
                                      <p:to>
                                        <a:schemeClr val="bg2"/>
                                      </p:to>
                                    </p:animClr>
                                    <p:set>
                                      <p:cBhvr>
                                        <p:cTn id="111" dur="500" fill="hold"/>
                                        <p:tgtEl>
                                          <p:spTgt spid="61"/>
                                        </p:tgtEl>
                                        <p:attrNameLst>
                                          <p:attrName>fill.type</p:attrName>
                                        </p:attrNameLst>
                                      </p:cBhvr>
                                      <p:to>
                                        <p:strVal val="solid"/>
                                      </p:to>
                                    </p:set>
                                    <p:set>
                                      <p:cBhvr>
                                        <p:cTn id="112" dur="500" fill="hold"/>
                                        <p:tgtEl>
                                          <p:spTgt spid="61"/>
                                        </p:tgtEl>
                                        <p:attrNameLst>
                                          <p:attrName>fill.on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 presetClass="emph" presetSubtype="2" fill="hold" nodeType="clickEffect">
                                  <p:stCondLst>
                                    <p:cond delay="0"/>
                                  </p:stCondLst>
                                  <p:childTnLst>
                                    <p:animClr clrSpc="rgb" dir="cw">
                                      <p:cBhvr>
                                        <p:cTn id="116" dur="500" fill="hold"/>
                                        <p:tgtEl>
                                          <p:spTgt spid="3"/>
                                        </p:tgtEl>
                                        <p:attrNameLst>
                                          <p:attrName>fillcolor</p:attrName>
                                        </p:attrNameLst>
                                      </p:cBhvr>
                                      <p:to>
                                        <a:schemeClr val="bg2"/>
                                      </p:to>
                                    </p:animClr>
                                    <p:set>
                                      <p:cBhvr>
                                        <p:cTn id="117" dur="500" fill="hold"/>
                                        <p:tgtEl>
                                          <p:spTgt spid="3"/>
                                        </p:tgtEl>
                                        <p:attrNameLst>
                                          <p:attrName>fill.type</p:attrName>
                                        </p:attrNameLst>
                                      </p:cBhvr>
                                      <p:to>
                                        <p:strVal val="solid"/>
                                      </p:to>
                                    </p:set>
                                    <p:set>
                                      <p:cBhvr>
                                        <p:cTn id="118" dur="500" fill="hold"/>
                                        <p:tgtEl>
                                          <p:spTgt spid="3"/>
                                        </p:tgtEl>
                                        <p:attrNameLst>
                                          <p:attrName>fill.on</p:attrName>
                                        </p:attrNameLst>
                                      </p:cBhvr>
                                      <p:to>
                                        <p:strVal val="true"/>
                                      </p:to>
                                    </p:set>
                                  </p:childTnLst>
                                </p:cTn>
                              </p:par>
                              <p:par>
                                <p:cTn id="119" presetID="3" presetClass="emph" presetSubtype="2" fill="hold" grpId="0" nodeType="withEffect">
                                  <p:stCondLst>
                                    <p:cond delay="0"/>
                                  </p:stCondLst>
                                  <p:childTnLst>
                                    <p:animClr clrSpc="rgb" dir="cw">
                                      <p:cBhvr override="childStyle">
                                        <p:cTn id="120" dur="500" fill="hold"/>
                                        <p:tgtEl>
                                          <p:spTgt spid="3"/>
                                        </p:tgtEl>
                                        <p:attrNameLst>
                                          <p:attrName>style.color</p:attrName>
                                        </p:attrNameLst>
                                      </p:cBhvr>
                                      <p:to>
                                        <a:schemeClr val="bg1"/>
                                      </p:to>
                                    </p:animClr>
                                  </p:childTnLst>
                                </p:cTn>
                              </p:par>
                            </p:childTnLst>
                          </p:cTn>
                        </p:par>
                      </p:childTnLst>
                    </p:cTn>
                  </p:par>
                  <p:par>
                    <p:cTn id="121" fill="hold">
                      <p:stCondLst>
                        <p:cond delay="indefinite"/>
                      </p:stCondLst>
                      <p:childTnLst>
                        <p:par>
                          <p:cTn id="122" fill="hold">
                            <p:stCondLst>
                              <p:cond delay="0"/>
                            </p:stCondLst>
                            <p:childTnLst>
                              <p:par>
                                <p:cTn id="123" presetID="1" presetClass="emph" presetSubtype="2" fill="hold" nodeType="clickEffect">
                                  <p:stCondLst>
                                    <p:cond delay="0"/>
                                  </p:stCondLst>
                                  <p:childTnLst>
                                    <p:animClr clrSpc="rgb" dir="cw">
                                      <p:cBhvr>
                                        <p:cTn id="124" dur="500" fill="hold"/>
                                        <p:tgtEl>
                                          <p:spTgt spid="2"/>
                                        </p:tgtEl>
                                        <p:attrNameLst>
                                          <p:attrName>fillcolor</p:attrName>
                                        </p:attrNameLst>
                                      </p:cBhvr>
                                      <p:to>
                                        <a:schemeClr val="bg2"/>
                                      </p:to>
                                    </p:animClr>
                                    <p:set>
                                      <p:cBhvr>
                                        <p:cTn id="125" dur="500" fill="hold"/>
                                        <p:tgtEl>
                                          <p:spTgt spid="2"/>
                                        </p:tgtEl>
                                        <p:attrNameLst>
                                          <p:attrName>fill.type</p:attrName>
                                        </p:attrNameLst>
                                      </p:cBhvr>
                                      <p:to>
                                        <p:strVal val="solid"/>
                                      </p:to>
                                    </p:set>
                                    <p:set>
                                      <p:cBhvr>
                                        <p:cTn id="126" dur="500" fill="hold"/>
                                        <p:tgtEl>
                                          <p:spTgt spid="2"/>
                                        </p:tgtEl>
                                        <p:attrNameLst>
                                          <p:attrName>fill.on</p:attrName>
                                        </p:attrNameLst>
                                      </p:cBhvr>
                                      <p:to>
                                        <p:strVal val="true"/>
                                      </p:to>
                                    </p:set>
                                  </p:childTnLst>
                                </p:cTn>
                              </p:par>
                              <p:par>
                                <p:cTn id="127" presetID="3" presetClass="emph" presetSubtype="2" fill="hold" grpId="0" nodeType="withEffect">
                                  <p:stCondLst>
                                    <p:cond delay="0"/>
                                  </p:stCondLst>
                                  <p:childTnLst>
                                    <p:animClr clrSpc="rgb" dir="cw">
                                      <p:cBhvr override="childStyle">
                                        <p:cTn id="128" dur="500" fill="hold"/>
                                        <p:tgtEl>
                                          <p:spTgt spid="2"/>
                                        </p:tgtEl>
                                        <p:attrNameLst>
                                          <p:attrName>style.color</p:attrName>
                                        </p:attrNameLst>
                                      </p:cBhvr>
                                      <p:to>
                                        <a:schemeClr val="bg1"/>
                                      </p:to>
                                    </p:animClr>
                                  </p:childTnLst>
                                </p:cTn>
                              </p:par>
                            </p:childTnLst>
                          </p:cTn>
                        </p:par>
                      </p:childTnLst>
                    </p:cTn>
                  </p:par>
                  <p:par>
                    <p:cTn id="129" fill="hold">
                      <p:stCondLst>
                        <p:cond delay="indefinite"/>
                      </p:stCondLst>
                      <p:childTnLst>
                        <p:par>
                          <p:cTn id="130" fill="hold">
                            <p:stCondLst>
                              <p:cond delay="0"/>
                            </p:stCondLst>
                            <p:childTnLst>
                              <p:par>
                                <p:cTn id="131" presetID="1" presetClass="emph" presetSubtype="2" fill="hold" nodeType="clickEffect">
                                  <p:stCondLst>
                                    <p:cond delay="0"/>
                                  </p:stCondLst>
                                  <p:childTnLst>
                                    <p:animClr clrSpc="rgb" dir="cw">
                                      <p:cBhvr>
                                        <p:cTn id="132" dur="500" fill="hold"/>
                                        <p:tgtEl>
                                          <p:spTgt spid="4"/>
                                        </p:tgtEl>
                                        <p:attrNameLst>
                                          <p:attrName>fillcolor</p:attrName>
                                        </p:attrNameLst>
                                      </p:cBhvr>
                                      <p:to>
                                        <a:srgbClr val="00B050"/>
                                      </p:to>
                                    </p:animClr>
                                    <p:set>
                                      <p:cBhvr>
                                        <p:cTn id="133" dur="500" fill="hold"/>
                                        <p:tgtEl>
                                          <p:spTgt spid="4"/>
                                        </p:tgtEl>
                                        <p:attrNameLst>
                                          <p:attrName>fill.type</p:attrName>
                                        </p:attrNameLst>
                                      </p:cBhvr>
                                      <p:to>
                                        <p:strVal val="solid"/>
                                      </p:to>
                                    </p:set>
                                    <p:set>
                                      <p:cBhvr>
                                        <p:cTn id="134" dur="500" fill="hold"/>
                                        <p:tgtEl>
                                          <p:spTgt spid="4"/>
                                        </p:tgtEl>
                                        <p:attrNameLst>
                                          <p:attrName>fill.on</p:attrName>
                                        </p:attrNameLst>
                                      </p:cBhvr>
                                      <p:to>
                                        <p:strVal val="true"/>
                                      </p:to>
                                    </p:set>
                                  </p:childTnLst>
                                </p:cTn>
                              </p:par>
                            </p:childTnLst>
                          </p:cTn>
                        </p:par>
                      </p:childTnLst>
                    </p:cTn>
                  </p:par>
                  <p:par>
                    <p:cTn id="135" fill="hold">
                      <p:stCondLst>
                        <p:cond delay="indefinite"/>
                      </p:stCondLst>
                      <p:childTnLst>
                        <p:par>
                          <p:cTn id="136" fill="hold">
                            <p:stCondLst>
                              <p:cond delay="0"/>
                            </p:stCondLst>
                            <p:childTnLst>
                              <p:par>
                                <p:cTn id="137" presetID="1" presetClass="emph" presetSubtype="2" fill="hold" nodeType="clickEffect">
                                  <p:stCondLst>
                                    <p:cond delay="0"/>
                                  </p:stCondLst>
                                  <p:childTnLst>
                                    <p:animClr clrSpc="rgb" dir="cw">
                                      <p:cBhvr>
                                        <p:cTn id="138" dur="500" fill="hold"/>
                                        <p:tgtEl>
                                          <p:spTgt spid="11"/>
                                        </p:tgtEl>
                                        <p:attrNameLst>
                                          <p:attrName>fillcolor</p:attrName>
                                        </p:attrNameLst>
                                      </p:cBhvr>
                                      <p:to>
                                        <a:srgbClr val="00B050"/>
                                      </p:to>
                                    </p:animClr>
                                    <p:set>
                                      <p:cBhvr>
                                        <p:cTn id="139" dur="500" fill="hold"/>
                                        <p:tgtEl>
                                          <p:spTgt spid="11"/>
                                        </p:tgtEl>
                                        <p:attrNameLst>
                                          <p:attrName>fill.type</p:attrName>
                                        </p:attrNameLst>
                                      </p:cBhvr>
                                      <p:to>
                                        <p:strVal val="solid"/>
                                      </p:to>
                                    </p:set>
                                    <p:set>
                                      <p:cBhvr>
                                        <p:cTn id="140" dur="500" fill="hold"/>
                                        <p:tgtEl>
                                          <p:spTgt spid="11"/>
                                        </p:tgtEl>
                                        <p:attrNameLst>
                                          <p:attrName>fill.on</p:attrName>
                                        </p:attrNameLst>
                                      </p:cBhvr>
                                      <p:to>
                                        <p:strVal val="true"/>
                                      </p:to>
                                    </p:set>
                                  </p:childTnLst>
                                </p:cTn>
                              </p:par>
                            </p:childTnLst>
                          </p:cTn>
                        </p:par>
                      </p:childTnLst>
                    </p:cTn>
                  </p:par>
                  <p:par>
                    <p:cTn id="141" fill="hold">
                      <p:stCondLst>
                        <p:cond delay="indefinite"/>
                      </p:stCondLst>
                      <p:childTnLst>
                        <p:par>
                          <p:cTn id="142" fill="hold">
                            <p:stCondLst>
                              <p:cond delay="0"/>
                            </p:stCondLst>
                            <p:childTnLst>
                              <p:par>
                                <p:cTn id="143" presetID="1" presetClass="emph" presetSubtype="2" fill="hold" nodeType="clickEffect">
                                  <p:stCondLst>
                                    <p:cond delay="0"/>
                                  </p:stCondLst>
                                  <p:childTnLst>
                                    <p:animClr clrSpc="rgb" dir="cw">
                                      <p:cBhvr>
                                        <p:cTn id="144" dur="500" fill="hold"/>
                                        <p:tgtEl>
                                          <p:spTgt spid="44"/>
                                        </p:tgtEl>
                                        <p:attrNameLst>
                                          <p:attrName>fillcolor</p:attrName>
                                        </p:attrNameLst>
                                      </p:cBhvr>
                                      <p:to>
                                        <a:schemeClr val="bg2"/>
                                      </p:to>
                                    </p:animClr>
                                    <p:set>
                                      <p:cBhvr>
                                        <p:cTn id="145" dur="500" fill="hold"/>
                                        <p:tgtEl>
                                          <p:spTgt spid="44"/>
                                        </p:tgtEl>
                                        <p:attrNameLst>
                                          <p:attrName>fill.type</p:attrName>
                                        </p:attrNameLst>
                                      </p:cBhvr>
                                      <p:to>
                                        <p:strVal val="solid"/>
                                      </p:to>
                                    </p:set>
                                    <p:set>
                                      <p:cBhvr>
                                        <p:cTn id="146" dur="500" fill="hold"/>
                                        <p:tgtEl>
                                          <p:spTgt spid="44"/>
                                        </p:tgtEl>
                                        <p:attrNameLst>
                                          <p:attrName>fill.on</p:attrName>
                                        </p:attrNameLst>
                                      </p:cBhvr>
                                      <p:to>
                                        <p:strVal val="true"/>
                                      </p:to>
                                    </p:set>
                                  </p:childTnLst>
                                </p:cTn>
                              </p:par>
                            </p:childTnLst>
                          </p:cTn>
                        </p:par>
                      </p:childTnLst>
                    </p:cTn>
                  </p:par>
                  <p:par>
                    <p:cTn id="147" fill="hold">
                      <p:stCondLst>
                        <p:cond delay="indefinite"/>
                      </p:stCondLst>
                      <p:childTnLst>
                        <p:par>
                          <p:cTn id="148" fill="hold">
                            <p:stCondLst>
                              <p:cond delay="0"/>
                            </p:stCondLst>
                            <p:childTnLst>
                              <p:par>
                                <p:cTn id="149" presetID="1" presetClass="emph" presetSubtype="2" fill="hold" nodeType="clickEffect">
                                  <p:stCondLst>
                                    <p:cond delay="0"/>
                                  </p:stCondLst>
                                  <p:childTnLst>
                                    <p:animClr clrSpc="rgb" dir="cw">
                                      <p:cBhvr>
                                        <p:cTn id="150" dur="500" fill="hold"/>
                                        <p:tgtEl>
                                          <p:spTgt spid="67"/>
                                        </p:tgtEl>
                                        <p:attrNameLst>
                                          <p:attrName>fillcolor</p:attrName>
                                        </p:attrNameLst>
                                      </p:cBhvr>
                                      <p:to>
                                        <a:schemeClr val="bg2"/>
                                      </p:to>
                                    </p:animClr>
                                    <p:set>
                                      <p:cBhvr>
                                        <p:cTn id="151" dur="500" fill="hold"/>
                                        <p:tgtEl>
                                          <p:spTgt spid="67"/>
                                        </p:tgtEl>
                                        <p:attrNameLst>
                                          <p:attrName>fill.type</p:attrName>
                                        </p:attrNameLst>
                                      </p:cBhvr>
                                      <p:to>
                                        <p:strVal val="solid"/>
                                      </p:to>
                                    </p:set>
                                    <p:set>
                                      <p:cBhvr>
                                        <p:cTn id="152" dur="500" fill="hold"/>
                                        <p:tgtEl>
                                          <p:spTgt spid="67"/>
                                        </p:tgtEl>
                                        <p:attrNameLst>
                                          <p:attrName>fill.on</p:attrName>
                                        </p:attrNameLst>
                                      </p:cBhvr>
                                      <p:to>
                                        <p:strVal val="true"/>
                                      </p:to>
                                    </p:set>
                                  </p:childTnLst>
                                </p:cTn>
                              </p:par>
                            </p:childTnLst>
                          </p:cTn>
                        </p:par>
                      </p:childTnLst>
                    </p:cTn>
                  </p:par>
                  <p:par>
                    <p:cTn id="153" fill="hold">
                      <p:stCondLst>
                        <p:cond delay="indefinite"/>
                      </p:stCondLst>
                      <p:childTnLst>
                        <p:par>
                          <p:cTn id="154" fill="hold">
                            <p:stCondLst>
                              <p:cond delay="0"/>
                            </p:stCondLst>
                            <p:childTnLst>
                              <p:par>
                                <p:cTn id="155" presetID="1" presetClass="emph" presetSubtype="2" fill="hold" nodeType="clickEffect">
                                  <p:stCondLst>
                                    <p:cond delay="0"/>
                                  </p:stCondLst>
                                  <p:childTnLst>
                                    <p:animClr clrSpc="rgb" dir="cw">
                                      <p:cBhvr>
                                        <p:cTn id="156" dur="500" fill="hold"/>
                                        <p:tgtEl>
                                          <p:spTgt spid="68"/>
                                        </p:tgtEl>
                                        <p:attrNameLst>
                                          <p:attrName>fillcolor</p:attrName>
                                        </p:attrNameLst>
                                      </p:cBhvr>
                                      <p:to>
                                        <a:srgbClr val="FF9300"/>
                                      </p:to>
                                    </p:animClr>
                                    <p:set>
                                      <p:cBhvr>
                                        <p:cTn id="157" dur="500" fill="hold"/>
                                        <p:tgtEl>
                                          <p:spTgt spid="68"/>
                                        </p:tgtEl>
                                        <p:attrNameLst>
                                          <p:attrName>fill.type</p:attrName>
                                        </p:attrNameLst>
                                      </p:cBhvr>
                                      <p:to>
                                        <p:strVal val="solid"/>
                                      </p:to>
                                    </p:set>
                                    <p:set>
                                      <p:cBhvr>
                                        <p:cTn id="158" dur="500" fill="hold"/>
                                        <p:tgtEl>
                                          <p:spTgt spid="68"/>
                                        </p:tgtEl>
                                        <p:attrNameLst>
                                          <p:attrName>fill.on</p:attrName>
                                        </p:attrNameLst>
                                      </p:cBhvr>
                                      <p:to>
                                        <p:strVal val="true"/>
                                      </p:to>
                                    </p:set>
                                  </p:childTnLst>
                                </p:cTn>
                              </p:par>
                              <p:par>
                                <p:cTn id="159" presetID="3" presetClass="emph" presetSubtype="2" fill="hold" grpId="0" nodeType="withEffect">
                                  <p:stCondLst>
                                    <p:cond delay="0"/>
                                  </p:stCondLst>
                                  <p:childTnLst>
                                    <p:animClr clrSpc="rgb" dir="cw">
                                      <p:cBhvr override="childStyle">
                                        <p:cTn id="160" dur="500" fill="hold"/>
                                        <p:tgtEl>
                                          <p:spTgt spid="68"/>
                                        </p:tgtEl>
                                        <p:attrNameLst>
                                          <p:attrName>style.color</p:attrName>
                                        </p:attrNameLst>
                                      </p:cBhvr>
                                      <p:to>
                                        <a:schemeClr val="bg1"/>
                                      </p:to>
                                    </p:animClr>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500" fill="hold"/>
                                        <p:tgtEl>
                                          <p:spTgt spid="67"/>
                                        </p:tgtEl>
                                        <p:attrNameLst>
                                          <p:attrName>fillcolor</p:attrName>
                                        </p:attrNameLst>
                                      </p:cBhvr>
                                      <p:to>
                                        <a:srgbClr val="05B050"/>
                                      </p:to>
                                    </p:animClr>
                                    <p:set>
                                      <p:cBhvr>
                                        <p:cTn id="165" dur="500" fill="hold"/>
                                        <p:tgtEl>
                                          <p:spTgt spid="67"/>
                                        </p:tgtEl>
                                        <p:attrNameLst>
                                          <p:attrName>fill.type</p:attrName>
                                        </p:attrNameLst>
                                      </p:cBhvr>
                                      <p:to>
                                        <p:strVal val="solid"/>
                                      </p:to>
                                    </p:set>
                                    <p:set>
                                      <p:cBhvr>
                                        <p:cTn id="166" dur="500" fill="hold"/>
                                        <p:tgtEl>
                                          <p:spTgt spid="67"/>
                                        </p:tgtEl>
                                        <p:attrNameLst>
                                          <p:attrName>fill.on</p:attrName>
                                        </p:attrNameLst>
                                      </p:cBhvr>
                                      <p:to>
                                        <p:strVal val="true"/>
                                      </p:to>
                                    </p:set>
                                  </p:childTnLst>
                                </p:cTn>
                              </p:par>
                            </p:childTnLst>
                          </p:cTn>
                        </p:par>
                      </p:childTnLst>
                    </p:cTn>
                  </p:par>
                  <p:par>
                    <p:cTn id="167" fill="hold">
                      <p:stCondLst>
                        <p:cond delay="indefinite"/>
                      </p:stCondLst>
                      <p:childTnLst>
                        <p:par>
                          <p:cTn id="168" fill="hold">
                            <p:stCondLst>
                              <p:cond delay="0"/>
                            </p:stCondLst>
                            <p:childTnLst>
                              <p:par>
                                <p:cTn id="169" presetID="1" presetClass="emph" presetSubtype="2" fill="hold" nodeType="clickEffect">
                                  <p:stCondLst>
                                    <p:cond delay="0"/>
                                  </p:stCondLst>
                                  <p:childTnLst>
                                    <p:animClr clrSpc="rgb" dir="cw">
                                      <p:cBhvr>
                                        <p:cTn id="170" dur="500" fill="hold"/>
                                        <p:tgtEl>
                                          <p:spTgt spid="44"/>
                                        </p:tgtEl>
                                        <p:attrNameLst>
                                          <p:attrName>fillcolor</p:attrName>
                                        </p:attrNameLst>
                                      </p:cBhvr>
                                      <p:to>
                                        <a:srgbClr val="05B050"/>
                                      </p:to>
                                    </p:animClr>
                                    <p:set>
                                      <p:cBhvr>
                                        <p:cTn id="171" dur="500" fill="hold"/>
                                        <p:tgtEl>
                                          <p:spTgt spid="44"/>
                                        </p:tgtEl>
                                        <p:attrNameLst>
                                          <p:attrName>fill.type</p:attrName>
                                        </p:attrNameLst>
                                      </p:cBhvr>
                                      <p:to>
                                        <p:strVal val="solid"/>
                                      </p:to>
                                    </p:set>
                                    <p:set>
                                      <p:cBhvr>
                                        <p:cTn id="172" dur="500" fill="hold"/>
                                        <p:tgtEl>
                                          <p:spTgt spid="44"/>
                                        </p:tgtEl>
                                        <p:attrNameLst>
                                          <p:attrName>fill.on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1" presetClass="emph" presetSubtype="2" fill="hold" nodeType="clickEffect">
                                  <p:stCondLst>
                                    <p:cond delay="0"/>
                                  </p:stCondLst>
                                  <p:childTnLst>
                                    <p:animClr clrSpc="rgb" dir="cw">
                                      <p:cBhvr>
                                        <p:cTn id="176" dur="500" fill="hold"/>
                                        <p:tgtEl>
                                          <p:spTgt spid="3"/>
                                        </p:tgtEl>
                                        <p:attrNameLst>
                                          <p:attrName>fillcolor</p:attrName>
                                        </p:attrNameLst>
                                      </p:cBhvr>
                                      <p:to>
                                        <a:srgbClr val="FF0000"/>
                                      </p:to>
                                    </p:animClr>
                                    <p:set>
                                      <p:cBhvr>
                                        <p:cTn id="177" dur="500" fill="hold"/>
                                        <p:tgtEl>
                                          <p:spTgt spid="3"/>
                                        </p:tgtEl>
                                        <p:attrNameLst>
                                          <p:attrName>fill.type</p:attrName>
                                        </p:attrNameLst>
                                      </p:cBhvr>
                                      <p:to>
                                        <p:strVal val="solid"/>
                                      </p:to>
                                    </p:set>
                                    <p:set>
                                      <p:cBhvr>
                                        <p:cTn id="178" dur="500" fill="hold"/>
                                        <p:tgtEl>
                                          <p:spTgt spid="3"/>
                                        </p:tgtEl>
                                        <p:attrNameLst>
                                          <p:attrName>fill.on</p:attrName>
                                        </p:attrNameLst>
                                      </p:cBhvr>
                                      <p:to>
                                        <p:strVal val="true"/>
                                      </p:to>
                                    </p:set>
                                  </p:childTnLst>
                                </p:cTn>
                              </p:par>
                              <p:par>
                                <p:cTn id="179" presetID="1" presetClass="emph" presetSubtype="2" fill="hold" nodeType="withEffect">
                                  <p:stCondLst>
                                    <p:cond delay="0"/>
                                  </p:stCondLst>
                                  <p:childTnLst>
                                    <p:animClr clrSpc="rgb" dir="cw">
                                      <p:cBhvr>
                                        <p:cTn id="180" dur="500" fill="hold"/>
                                        <p:tgtEl>
                                          <p:spTgt spid="2"/>
                                        </p:tgtEl>
                                        <p:attrNameLst>
                                          <p:attrName>fillcolor</p:attrName>
                                        </p:attrNameLst>
                                      </p:cBhvr>
                                      <p:to>
                                        <a:srgbClr val="FF0000"/>
                                      </p:to>
                                    </p:animClr>
                                    <p:set>
                                      <p:cBhvr>
                                        <p:cTn id="181" dur="500" fill="hold"/>
                                        <p:tgtEl>
                                          <p:spTgt spid="2"/>
                                        </p:tgtEl>
                                        <p:attrNameLst>
                                          <p:attrName>fill.type</p:attrName>
                                        </p:attrNameLst>
                                      </p:cBhvr>
                                      <p:to>
                                        <p:strVal val="solid"/>
                                      </p:to>
                                    </p:set>
                                    <p:set>
                                      <p:cBhvr>
                                        <p:cTn id="182" dur="500" fill="hold"/>
                                        <p:tgtEl>
                                          <p:spTgt spid="2"/>
                                        </p:tgtEl>
                                        <p:attrNameLst>
                                          <p:attrName>fill.on</p:attrName>
                                        </p:attrNameLst>
                                      </p:cBhvr>
                                      <p:to>
                                        <p:strVal val="true"/>
                                      </p:to>
                                    </p:set>
                                  </p:childTnLst>
                                </p:cTn>
                              </p:par>
                            </p:childTnLst>
                          </p:cTn>
                        </p:par>
                      </p:childTnLst>
                    </p:cTn>
                  </p:par>
                  <p:par>
                    <p:cTn id="183" fill="hold">
                      <p:stCondLst>
                        <p:cond delay="indefinite"/>
                      </p:stCondLst>
                      <p:childTnLst>
                        <p:par>
                          <p:cTn id="184" fill="hold">
                            <p:stCondLst>
                              <p:cond delay="0"/>
                            </p:stCondLst>
                            <p:childTnLst>
                              <p:par>
                                <p:cTn id="185" presetID="1" presetClass="emph" presetSubtype="2" fill="hold" nodeType="clickEffect">
                                  <p:stCondLst>
                                    <p:cond delay="0"/>
                                  </p:stCondLst>
                                  <p:childTnLst>
                                    <p:animClr clrSpc="rgb" dir="cw">
                                      <p:cBhvr>
                                        <p:cTn id="186" dur="500" fill="hold"/>
                                        <p:tgtEl>
                                          <p:spTgt spid="61"/>
                                        </p:tgtEl>
                                        <p:attrNameLst>
                                          <p:attrName>fillcolor</p:attrName>
                                        </p:attrNameLst>
                                      </p:cBhvr>
                                      <p:to>
                                        <a:srgbClr val="00B050"/>
                                      </p:to>
                                    </p:animClr>
                                    <p:set>
                                      <p:cBhvr>
                                        <p:cTn id="187" dur="500" fill="hold"/>
                                        <p:tgtEl>
                                          <p:spTgt spid="61"/>
                                        </p:tgtEl>
                                        <p:attrNameLst>
                                          <p:attrName>fill.type</p:attrName>
                                        </p:attrNameLst>
                                      </p:cBhvr>
                                      <p:to>
                                        <p:strVal val="solid"/>
                                      </p:to>
                                    </p:set>
                                    <p:set>
                                      <p:cBhvr>
                                        <p:cTn id="188" dur="500" fill="hold"/>
                                        <p:tgtEl>
                                          <p:spTgt spid="6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2" grpId="0"/>
      <p:bldP spid="2" grpId="0" animBg="1"/>
      <p:bldP spid="3" grpId="0" animBg="1"/>
      <p:bldP spid="68" grpId="0" animBg="1"/>
      <p:bldP spid="73" grpId="0" animBg="1"/>
      <p:bldP spid="74" grpId="0"/>
      <p:bldP spid="75" grpId="0"/>
      <p:bldP spid="77" grpId="0"/>
      <p:bldP spid="78" grpId="0" animBg="1"/>
      <p:bldP spid="16" grpId="0"/>
      <p:bldP spid="25" grpId="0"/>
      <p:bldP spid="26" grpId="0"/>
      <p:bldP spid="27" grpId="0"/>
      <p:bldP spid="28" grpId="0"/>
      <p:bldP spid="29" grpId="0"/>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15" grpId="0" animBg="1"/>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C9875220-9AB5-45F6-81CD-082D7CBEFE7C}"/>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Evaluation Overview</a:t>
            </a:r>
          </a:p>
        </p:txBody>
      </p:sp>
      <p:sp>
        <p:nvSpPr>
          <p:cNvPr id="8" name="TextBox 7">
            <a:extLst>
              <a:ext uri="{FF2B5EF4-FFF2-40B4-BE49-F238E27FC236}">
                <a16:creationId xmlns:a16="http://schemas.microsoft.com/office/drawing/2014/main" id="{1FCC8F11-84E4-10BD-A520-0301912D0288}"/>
              </a:ext>
            </a:extLst>
          </p:cNvPr>
          <p:cNvSpPr txBox="1"/>
          <p:nvPr/>
        </p:nvSpPr>
        <p:spPr>
          <a:xfrm>
            <a:off x="222825" y="1331961"/>
            <a:ext cx="11843484" cy="4431983"/>
          </a:xfrm>
          <a:prstGeom prst="rect">
            <a:avLst/>
          </a:prstGeom>
          <a:noFill/>
        </p:spPr>
        <p:txBody>
          <a:bodyPr wrap="square">
            <a:spAutoFit/>
          </a:bodyPr>
          <a:lstStyle/>
          <a:p>
            <a:r>
              <a:rPr lang="en-GB" sz="2400" dirty="0">
                <a:solidFill>
                  <a:schemeClr val="accent2"/>
                </a:solidFill>
                <a:latin typeface="Avenir Book" panose="02000503020000020003" pitchFamily="2" charset="0"/>
                <a:ea typeface="+mj-ea"/>
                <a:cs typeface="+mj-cs"/>
              </a:rPr>
              <a:t>We compared our new algorithm, </a:t>
            </a:r>
            <a:r>
              <a:rPr lang="en-GB" sz="2400" b="1" i="1" dirty="0" err="1">
                <a:solidFill>
                  <a:schemeClr val="accent2"/>
                </a:solidFill>
                <a:latin typeface="Avenir Book" panose="02000503020000020003" pitchFamily="2" charset="0"/>
                <a:ea typeface="+mj-ea"/>
                <a:cs typeface="+mj-cs"/>
              </a:rPr>
              <a:t>RelaxedStacked</a:t>
            </a:r>
            <a:r>
              <a:rPr lang="en-GB" sz="2400" dirty="0">
                <a:solidFill>
                  <a:schemeClr val="accent2"/>
                </a:solidFill>
                <a:latin typeface="Avenir Book" panose="02000503020000020003" pitchFamily="2" charset="0"/>
                <a:ea typeface="+mj-ea"/>
                <a:cs typeface="+mj-cs"/>
              </a:rPr>
              <a:t>, with the two existing algorithms: </a:t>
            </a:r>
            <a:r>
              <a:rPr lang="en-GB" sz="2400" b="1" i="1" dirty="0" err="1">
                <a:solidFill>
                  <a:schemeClr val="accent2"/>
                </a:solidFill>
                <a:latin typeface="Avenir Book" panose="02000503020000020003" pitchFamily="2" charset="0"/>
                <a:ea typeface="+mj-ea"/>
                <a:cs typeface="+mj-cs"/>
              </a:rPr>
              <a:t>BasicStacked</a:t>
            </a:r>
            <a:r>
              <a:rPr lang="en-GB" sz="2400" dirty="0">
                <a:solidFill>
                  <a:schemeClr val="accent2"/>
                </a:solidFill>
                <a:latin typeface="Avenir Book" panose="02000503020000020003" pitchFamily="2" charset="0"/>
                <a:ea typeface="+mj-ea"/>
                <a:cs typeface="+mj-cs"/>
              </a:rPr>
              <a:t> and </a:t>
            </a:r>
            <a:r>
              <a:rPr lang="en-GB" sz="2400" b="1" i="1" dirty="0" err="1">
                <a:solidFill>
                  <a:schemeClr val="accent2"/>
                </a:solidFill>
                <a:latin typeface="Avenir Book" panose="02000503020000020003" pitchFamily="2" charset="0"/>
                <a:ea typeface="+mj-ea"/>
                <a:cs typeface="+mj-cs"/>
              </a:rPr>
              <a:t>RelaxedMonolithic</a:t>
            </a:r>
            <a:r>
              <a:rPr lang="en-GB" sz="2400" dirty="0">
                <a:solidFill>
                  <a:schemeClr val="accent2"/>
                </a:solidFill>
                <a:latin typeface="Avenir Book" panose="02000503020000020003" pitchFamily="2" charset="0"/>
                <a:ea typeface="+mj-ea"/>
                <a:cs typeface="+mj-cs"/>
              </a:rPr>
              <a:t>.</a:t>
            </a:r>
          </a:p>
          <a:p>
            <a:endParaRPr lang="en-GB" sz="2400" dirty="0">
              <a:solidFill>
                <a:schemeClr val="accent2"/>
              </a:solidFill>
              <a:latin typeface="Avenir Book" panose="02000503020000020003" pitchFamily="2" charset="0"/>
              <a:ea typeface="+mj-ea"/>
              <a:cs typeface="+mj-cs"/>
            </a:endParaRPr>
          </a:p>
          <a:p>
            <a:br>
              <a:rPr lang="en-GB" sz="2400" dirty="0">
                <a:solidFill>
                  <a:schemeClr val="accent2"/>
                </a:solidFill>
                <a:latin typeface="Avenir Book" panose="02000503020000020003" pitchFamily="2" charset="0"/>
                <a:ea typeface="+mj-ea"/>
                <a:cs typeface="+mj-cs"/>
              </a:rPr>
            </a:br>
            <a:endParaRPr lang="en-US" sz="2400" i="1" dirty="0">
              <a:solidFill>
                <a:schemeClr val="accent2"/>
              </a:solidFill>
              <a:latin typeface="Avenir Book" panose="02000503020000020003" pitchFamily="2" charset="0"/>
              <a:ea typeface="+mj-ea"/>
              <a:cs typeface="+mj-cs"/>
            </a:endParaRPr>
          </a:p>
          <a:p>
            <a:r>
              <a:rPr lang="en-GB" sz="2400" dirty="0">
                <a:solidFill>
                  <a:schemeClr val="accent2"/>
                </a:solidFill>
                <a:latin typeface="Avenir Book" panose="02000503020000020003" pitchFamily="2" charset="0"/>
                <a:ea typeface="+mj-ea"/>
                <a:cs typeface="+mj-cs"/>
              </a:rPr>
              <a:t>Three case studies:</a:t>
            </a:r>
            <a:endParaRPr lang="en-US"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GB" sz="2400" dirty="0">
                <a:solidFill>
                  <a:schemeClr val="accent2"/>
                </a:solidFill>
                <a:latin typeface="Avenir Book" panose="02000503020000020003" pitchFamily="2" charset="0"/>
                <a:ea typeface="+mj-ea"/>
                <a:cs typeface="+mj-cs"/>
              </a:rPr>
              <a:t>LL(1) parser construction</a:t>
            </a:r>
          </a:p>
          <a:p>
            <a:pPr marL="285750" indent="-285750">
              <a:buFont typeface="Arial" panose="020B0604020202020204" pitchFamily="34" charset="0"/>
              <a:buChar char="•"/>
            </a:pPr>
            <a:r>
              <a:rPr lang="en-GB" sz="2400" dirty="0">
                <a:solidFill>
                  <a:schemeClr val="accent2"/>
                </a:solidFill>
                <a:latin typeface="Avenir Book" panose="02000503020000020003" pitchFamily="2" charset="0"/>
                <a:ea typeface="+mj-ea"/>
                <a:cs typeface="+mj-cs"/>
              </a:rPr>
              <a:t>ExtendJ Java compiler</a:t>
            </a:r>
          </a:p>
          <a:p>
            <a:pPr marL="457200" lvl="2"/>
            <a:endParaRPr lang="en-GB" sz="2400" dirty="0">
              <a:solidFill>
                <a:schemeClr val="accent2"/>
              </a:solidFill>
              <a:latin typeface="Avenir Book" panose="02000503020000020003" pitchFamily="2" charset="0"/>
              <a:ea typeface="+mj-ea"/>
              <a:cs typeface="+mj-cs"/>
            </a:endParaRPr>
          </a:p>
          <a:p>
            <a:pPr marL="457200" lvl="2"/>
            <a:endParaRPr lang="en-GB" sz="2400"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GB" sz="2400" dirty="0">
                <a:solidFill>
                  <a:schemeClr val="accent2"/>
                </a:solidFill>
                <a:latin typeface="Avenir Book" panose="02000503020000020003" pitchFamily="2" charset="0"/>
                <a:ea typeface="+mj-ea"/>
                <a:cs typeface="+mj-cs"/>
              </a:rPr>
              <a:t>IntraJ static analyser.</a:t>
            </a:r>
            <a:endParaRPr lang="en-US" sz="2400" dirty="0">
              <a:solidFill>
                <a:schemeClr val="accent2"/>
              </a:solidFill>
              <a:latin typeface="Avenir Book" panose="02000503020000020003" pitchFamily="2" charset="0"/>
              <a:ea typeface="+mj-ea"/>
              <a:cs typeface="+mj-cs"/>
            </a:endParaRPr>
          </a:p>
          <a:p>
            <a:endParaRPr lang="en-US" dirty="0">
              <a:solidFill>
                <a:schemeClr val="tx1">
                  <a:lumMod val="50000"/>
                  <a:lumOff val="50000"/>
                </a:schemeClr>
              </a:solidFill>
            </a:endParaRPr>
          </a:p>
        </p:txBody>
      </p:sp>
      <p:pic>
        <p:nvPicPr>
          <p:cNvPr id="4" name="Picture 3" descr="A green circle with white text and a white circle with a white circle and a white circle with a white circle with a white circle with a white circle with a white circle with a white circle with&#10;&#10;Description automatically generated">
            <a:extLst>
              <a:ext uri="{FF2B5EF4-FFF2-40B4-BE49-F238E27FC236}">
                <a16:creationId xmlns:a16="http://schemas.microsoft.com/office/drawing/2014/main" id="{B75484CF-92A6-A897-EBB2-3675E77F1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36625" y="5526039"/>
            <a:ext cx="763632" cy="759413"/>
          </a:xfrm>
          <a:prstGeom prst="rect">
            <a:avLst/>
          </a:prstGeom>
        </p:spPr>
      </p:pic>
      <p:pic>
        <p:nvPicPr>
          <p:cNvPr id="7" name="Picture 6" descr="A red circle with white text&#10;&#10;Description automatically generated">
            <a:extLst>
              <a:ext uri="{FF2B5EF4-FFF2-40B4-BE49-F238E27FC236}">
                <a16:creationId xmlns:a16="http://schemas.microsoft.com/office/drawing/2014/main" id="{157E3745-7B00-16A0-A97F-411AD858C3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6666" y="5545145"/>
            <a:ext cx="763632" cy="759413"/>
          </a:xfrm>
          <a:prstGeom prst="rect">
            <a:avLst/>
          </a:prstGeom>
        </p:spPr>
      </p:pic>
      <p:sp>
        <p:nvSpPr>
          <p:cNvPr id="3" name="TextBox 2">
            <a:extLst>
              <a:ext uri="{FF2B5EF4-FFF2-40B4-BE49-F238E27FC236}">
                <a16:creationId xmlns:a16="http://schemas.microsoft.com/office/drawing/2014/main" id="{BBC4E98D-F23E-C9F5-438C-1B9652759BAB}"/>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34</a:t>
            </a:fld>
            <a:endParaRPr lang="en-SE">
              <a:solidFill>
                <a:schemeClr val="bg1"/>
              </a:solidFill>
            </a:endParaRPr>
          </a:p>
        </p:txBody>
      </p:sp>
      <p:sp>
        <p:nvSpPr>
          <p:cNvPr id="9" name="Right Brace 8">
            <a:extLst>
              <a:ext uri="{FF2B5EF4-FFF2-40B4-BE49-F238E27FC236}">
                <a16:creationId xmlns:a16="http://schemas.microsoft.com/office/drawing/2014/main" id="{FB3FCB24-D668-D6DE-4C75-57BF3CA0CB97}"/>
              </a:ext>
            </a:extLst>
          </p:cNvPr>
          <p:cNvSpPr/>
          <p:nvPr/>
        </p:nvSpPr>
        <p:spPr>
          <a:xfrm>
            <a:off x="4209690" y="3579962"/>
            <a:ext cx="207035" cy="681487"/>
          </a:xfrm>
          <a:prstGeom prst="rightBrace">
            <a:avLst>
              <a:gd name="adj1" fmla="val 8333"/>
              <a:gd name="adj2" fmla="val 48825"/>
            </a:avLst>
          </a:prstGeom>
          <a:noFill/>
          <a:ln w="22225">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10" name="TextBox 9">
            <a:extLst>
              <a:ext uri="{FF2B5EF4-FFF2-40B4-BE49-F238E27FC236}">
                <a16:creationId xmlns:a16="http://schemas.microsoft.com/office/drawing/2014/main" id="{6409EF76-A810-4184-FC85-179854DDBF88}"/>
              </a:ext>
            </a:extLst>
          </p:cNvPr>
          <p:cNvSpPr txBox="1"/>
          <p:nvPr/>
        </p:nvSpPr>
        <p:spPr>
          <a:xfrm>
            <a:off x="4519610" y="3689872"/>
            <a:ext cx="2048959" cy="461665"/>
          </a:xfrm>
          <a:prstGeom prst="rect">
            <a:avLst/>
          </a:prstGeom>
          <a:noFill/>
        </p:spPr>
        <p:txBody>
          <a:bodyPr wrap="none" rtlCol="0">
            <a:spAutoFit/>
          </a:bodyPr>
          <a:lstStyle/>
          <a:p>
            <a:r>
              <a:rPr lang="en-SE" sz="2400" b="1" i="1" dirty="0">
                <a:solidFill>
                  <a:srgbClr val="00B050"/>
                </a:solidFill>
                <a:latin typeface="Avenir Book" panose="02000503020000020003" pitchFamily="2" charset="0"/>
                <a:ea typeface="+mj-ea"/>
                <a:cs typeface="+mj-cs"/>
              </a:rPr>
              <a:t>No overhead</a:t>
            </a:r>
          </a:p>
        </p:txBody>
      </p:sp>
    </p:spTree>
    <p:extLst>
      <p:ext uri="{BB962C8B-B14F-4D97-AF65-F5344CB8AC3E}">
        <p14:creationId xmlns:p14="http://schemas.microsoft.com/office/powerpoint/2010/main" val="109026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B34ED-ED2D-DE10-31F8-06375194AAF1}"/>
            </a:ext>
          </a:extLst>
        </p:cNvPr>
        <p:cNvGrpSpPr/>
        <p:nvPr/>
      </p:nvGrpSpPr>
      <p:grpSpPr>
        <a:xfrm>
          <a:off x="0" y="0"/>
          <a:ext cx="0" cy="0"/>
          <a:chOff x="0" y="0"/>
          <a:chExt cx="0" cy="0"/>
        </a:xfrm>
      </p:grpSpPr>
      <p:pic>
        <p:nvPicPr>
          <p:cNvPr id="18" name="Picture 17" descr="A table with numbers and letters&#10;&#10;Description automatically generated">
            <a:extLst>
              <a:ext uri="{FF2B5EF4-FFF2-40B4-BE49-F238E27FC236}">
                <a16:creationId xmlns:a16="http://schemas.microsoft.com/office/drawing/2014/main" id="{EEAABE7F-1896-8B2E-72C8-8AEFEBF55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61" y="2537806"/>
            <a:ext cx="6623297" cy="3528437"/>
          </a:xfrm>
          <a:prstGeom prst="rect">
            <a:avLst/>
          </a:prstGeom>
        </p:spPr>
      </p:pic>
      <p:pic>
        <p:nvPicPr>
          <p:cNvPr id="21" name="Picture 20">
            <a:extLst>
              <a:ext uri="{FF2B5EF4-FFF2-40B4-BE49-F238E27FC236}">
                <a16:creationId xmlns:a16="http://schemas.microsoft.com/office/drawing/2014/main" id="{2C893861-EF86-FE97-D692-1574E466D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60D2AC11-1ECD-3DCE-4E73-2B97AB1547E4}"/>
              </a:ext>
            </a:extLst>
          </p:cNvPr>
          <p:cNvPicPr>
            <a:picLocks noChangeAspect="1"/>
          </p:cNvPicPr>
          <p:nvPr/>
        </p:nvPicPr>
        <p:blipFill>
          <a:blip r:embed="rId5"/>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7EA8ECC8-E4BB-471D-9D8E-23C7F538320F}"/>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14ECBD19-6910-7119-5738-49B283C83824}"/>
              </a:ext>
            </a:extLst>
          </p:cNvPr>
          <p:cNvSpPr>
            <a:spLocks noGrp="1"/>
          </p:cNvSpPr>
          <p:nvPr>
            <p:ph type="title"/>
          </p:nvPr>
        </p:nvSpPr>
        <p:spPr>
          <a:xfrm>
            <a:off x="308369" y="428096"/>
            <a:ext cx="11599639" cy="903865"/>
          </a:xfrm>
        </p:spPr>
        <p:txBody>
          <a:bodyPr>
            <a:normAutofit/>
          </a:bodyPr>
          <a:lstStyle/>
          <a:p>
            <a:r>
              <a:rPr lang="en-US" sz="3200">
                <a:latin typeface="Avenir Book" panose="02000503020000020003" pitchFamily="2" charset="0"/>
              </a:rPr>
              <a:t>Case Study: IntraJ Static Analyser</a:t>
            </a:r>
          </a:p>
        </p:txBody>
      </p:sp>
      <p:sp>
        <p:nvSpPr>
          <p:cNvPr id="7" name="TextBox 6">
            <a:extLst>
              <a:ext uri="{FF2B5EF4-FFF2-40B4-BE49-F238E27FC236}">
                <a16:creationId xmlns:a16="http://schemas.microsoft.com/office/drawing/2014/main" id="{A872736C-EBAA-BECA-084C-4EE1344273DD}"/>
              </a:ext>
            </a:extLst>
          </p:cNvPr>
          <p:cNvSpPr txBox="1"/>
          <p:nvPr/>
        </p:nvSpPr>
        <p:spPr>
          <a:xfrm>
            <a:off x="308369" y="1247738"/>
            <a:ext cx="11706154" cy="923330"/>
          </a:xfrm>
          <a:prstGeom prst="rect">
            <a:avLst/>
          </a:prstGeom>
          <a:noFill/>
        </p:spPr>
        <p:txBody>
          <a:bodyPr wrap="square">
            <a:spAutoFit/>
          </a:bodyPr>
          <a:lstStyle/>
          <a:p>
            <a:r>
              <a:rPr lang="en-US" b="1" dirty="0">
                <a:solidFill>
                  <a:srgbClr val="00B0F0"/>
                </a:solidFill>
                <a:latin typeface="Avenir Book" panose="02000503020000020003" pitchFamily="2" charset="0"/>
                <a:ea typeface="+mj-ea"/>
                <a:cs typeface="+mj-cs"/>
              </a:rPr>
              <a:t>Goal</a:t>
            </a:r>
            <a:r>
              <a:rPr lang="en-US" dirty="0">
                <a:solidFill>
                  <a:schemeClr val="accent2"/>
                </a:solidFill>
                <a:latin typeface="Avenir Book" panose="02000503020000020003" pitchFamily="2" charset="0"/>
                <a:ea typeface="+mj-ea"/>
                <a:cs typeface="+mj-cs"/>
              </a:rPr>
              <a:t>: Compute intraprocedural </a:t>
            </a:r>
            <a:r>
              <a:rPr lang="en-US" i="1" dirty="0">
                <a:solidFill>
                  <a:schemeClr val="accent2"/>
                </a:solidFill>
                <a:latin typeface="Avenir Book" panose="02000503020000020003" pitchFamily="2" charset="0"/>
                <a:ea typeface="+mj-ea"/>
                <a:cs typeface="+mj-cs"/>
              </a:rPr>
              <a:t>null-pointer dereference</a:t>
            </a:r>
            <a:r>
              <a:rPr lang="en-US" dirty="0">
                <a:solidFill>
                  <a:schemeClr val="accent2"/>
                </a:solidFill>
                <a:latin typeface="Avenir Book" panose="02000503020000020003" pitchFamily="2" charset="0"/>
                <a:ea typeface="+mj-ea"/>
                <a:cs typeface="+mj-cs"/>
              </a:rPr>
              <a:t> analysis for Java program</a:t>
            </a:r>
          </a:p>
          <a:p>
            <a:r>
              <a:rPr lang="en-GB" b="1" dirty="0">
                <a:solidFill>
                  <a:srgbClr val="00B0F0"/>
                </a:solidFill>
                <a:latin typeface="Avenir Book" panose="02000503020000020003" pitchFamily="2" charset="0"/>
                <a:ea typeface="+mj-ea"/>
                <a:cs typeface="+mj-cs"/>
              </a:rPr>
              <a:t>Comparison</a:t>
            </a:r>
            <a:r>
              <a:rPr lang="en-GB" dirty="0">
                <a:solidFill>
                  <a:schemeClr val="accent2"/>
                </a:solidFill>
                <a:latin typeface="Avenir Book" panose="02000503020000020003" pitchFamily="2" charset="0"/>
                <a:ea typeface="+mj-ea"/>
                <a:cs typeface="+mj-cs"/>
              </a:rPr>
              <a:t>: </a:t>
            </a:r>
            <a:r>
              <a:rPr lang="en-GB" b="1" i="1" dirty="0" err="1">
                <a:solidFill>
                  <a:schemeClr val="accent2"/>
                </a:solidFill>
                <a:latin typeface="Avenir Book" panose="02000503020000020003" pitchFamily="2" charset="0"/>
                <a:ea typeface="+mj-ea"/>
                <a:cs typeface="+mj-cs"/>
              </a:rPr>
              <a:t>RelaxedMonolithic</a:t>
            </a:r>
            <a:r>
              <a:rPr lang="en-GB" b="1" i="1" dirty="0">
                <a:solidFill>
                  <a:schemeClr val="accent2"/>
                </a:solidFill>
                <a:latin typeface="Avenir Book" panose="02000503020000020003" pitchFamily="2" charset="0"/>
                <a:ea typeface="+mj-ea"/>
                <a:cs typeface="+mj-cs"/>
              </a:rPr>
              <a:t> vs. </a:t>
            </a:r>
            <a:r>
              <a:rPr lang="en-GB" b="1" i="1" dirty="0" err="1">
                <a:solidFill>
                  <a:schemeClr val="accent2"/>
                </a:solidFill>
                <a:latin typeface="Avenir Book" panose="02000503020000020003" pitchFamily="2" charset="0"/>
                <a:ea typeface="+mj-ea"/>
                <a:cs typeface="+mj-cs"/>
              </a:rPr>
              <a:t>RelaxedStacked</a:t>
            </a:r>
            <a:endParaRPr lang="en-US" b="1" i="1" dirty="0">
              <a:solidFill>
                <a:schemeClr val="accent2"/>
              </a:solidFill>
              <a:latin typeface="Avenir Book" panose="02000503020000020003" pitchFamily="2" charset="0"/>
              <a:ea typeface="+mj-ea"/>
              <a:cs typeface="+mj-cs"/>
            </a:endParaRPr>
          </a:p>
          <a:p>
            <a:endParaRPr lang="en-US" b="1" dirty="0">
              <a:solidFill>
                <a:schemeClr val="tx1">
                  <a:lumMod val="50000"/>
                  <a:lumOff val="50000"/>
                </a:schemeClr>
              </a:solidFill>
            </a:endParaRPr>
          </a:p>
        </p:txBody>
      </p:sp>
      <p:pic>
        <p:nvPicPr>
          <p:cNvPr id="3" name="Picture 2" descr="A table with numbers and symbols&#10;&#10;Description automatically generated">
            <a:extLst>
              <a:ext uri="{FF2B5EF4-FFF2-40B4-BE49-F238E27FC236}">
                <a16:creationId xmlns:a16="http://schemas.microsoft.com/office/drawing/2014/main" id="{51B616A0-DE0D-BF90-699D-7C8FB00BAE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8990" y="2532168"/>
            <a:ext cx="6029183" cy="3463043"/>
          </a:xfrm>
          <a:prstGeom prst="rect">
            <a:avLst/>
          </a:prstGeom>
        </p:spPr>
      </p:pic>
      <p:sp>
        <p:nvSpPr>
          <p:cNvPr id="8" name="TextBox 7">
            <a:extLst>
              <a:ext uri="{FF2B5EF4-FFF2-40B4-BE49-F238E27FC236}">
                <a16:creationId xmlns:a16="http://schemas.microsoft.com/office/drawing/2014/main" id="{8AFAAB45-DD1C-029E-206D-2BE7FB517F8E}"/>
              </a:ext>
            </a:extLst>
          </p:cNvPr>
          <p:cNvSpPr txBox="1"/>
          <p:nvPr/>
        </p:nvSpPr>
        <p:spPr>
          <a:xfrm>
            <a:off x="7488173" y="2351482"/>
            <a:ext cx="4315483" cy="923330"/>
          </a:xfrm>
          <a:prstGeom prst="rect">
            <a:avLst/>
          </a:prstGeom>
          <a:noFill/>
        </p:spPr>
        <p:txBody>
          <a:bodyPr wrap="square">
            <a:spAutoFit/>
          </a:bodyPr>
          <a:lstStyle/>
          <a:p>
            <a:r>
              <a:rPr lang="en-US" b="1">
                <a:solidFill>
                  <a:srgbClr val="00B0F0"/>
                </a:solidFill>
                <a:latin typeface="Avenir Book" panose="02000503020000020003" pitchFamily="2" charset="0"/>
                <a:ea typeface="+mj-ea"/>
                <a:cs typeface="+mj-cs"/>
              </a:rPr>
              <a:t>Start Up</a:t>
            </a:r>
            <a:r>
              <a:rPr lang="en-US">
                <a:solidFill>
                  <a:schemeClr val="accent2"/>
                </a:solidFill>
                <a:latin typeface="Avenir Book" panose="02000503020000020003" pitchFamily="2" charset="0"/>
                <a:ea typeface="+mj-ea"/>
                <a:cs typeface="+mj-cs"/>
              </a:rPr>
              <a:t>: speedup between </a:t>
            </a:r>
            <a:r>
              <a:rPr lang="en-US" b="1">
                <a:solidFill>
                  <a:srgbClr val="00B050"/>
                </a:solidFill>
                <a:latin typeface="Avenir Book" panose="02000503020000020003" pitchFamily="2" charset="0"/>
                <a:ea typeface="+mj-ea"/>
                <a:cs typeface="+mj-cs"/>
              </a:rPr>
              <a:t>~7x </a:t>
            </a:r>
            <a:r>
              <a:rPr lang="en-US">
                <a:solidFill>
                  <a:schemeClr val="accent2"/>
                </a:solidFill>
                <a:latin typeface="Avenir Book" panose="02000503020000020003" pitchFamily="2" charset="0"/>
                <a:ea typeface="+mj-ea"/>
                <a:cs typeface="+mj-cs"/>
              </a:rPr>
              <a:t>to </a:t>
            </a:r>
            <a:r>
              <a:rPr lang="en-US" b="1">
                <a:solidFill>
                  <a:srgbClr val="00B050"/>
                </a:solidFill>
                <a:latin typeface="Avenir Book" panose="02000503020000020003" pitchFamily="2" charset="0"/>
                <a:ea typeface="+mj-ea"/>
                <a:cs typeface="+mj-cs"/>
              </a:rPr>
              <a:t>~</a:t>
            </a:r>
            <a:r>
              <a:rPr lang="en-US">
                <a:solidFill>
                  <a:srgbClr val="00B050"/>
                </a:solidFill>
                <a:latin typeface="Avenir Book" panose="02000503020000020003" pitchFamily="2" charset="0"/>
                <a:ea typeface="+mj-ea"/>
                <a:cs typeface="+mj-cs"/>
              </a:rPr>
              <a:t>115x</a:t>
            </a:r>
            <a:r>
              <a:rPr lang="en-US">
                <a:solidFill>
                  <a:schemeClr val="accent2"/>
                </a:solidFill>
                <a:latin typeface="Avenir Book" panose="02000503020000020003" pitchFamily="2" charset="0"/>
                <a:ea typeface="+mj-ea"/>
                <a:cs typeface="+mj-cs"/>
              </a:rPr>
              <a:t>, with a median of </a:t>
            </a:r>
            <a:r>
              <a:rPr lang="en-US" b="1">
                <a:solidFill>
                  <a:srgbClr val="00B050"/>
                </a:solidFill>
                <a:latin typeface="Avenir Book" panose="02000503020000020003" pitchFamily="2" charset="0"/>
                <a:ea typeface="+mj-ea"/>
                <a:cs typeface="+mj-cs"/>
              </a:rPr>
              <a:t>~15x</a:t>
            </a:r>
            <a:r>
              <a:rPr lang="en-US">
                <a:solidFill>
                  <a:schemeClr val="accent2"/>
                </a:solidFill>
                <a:latin typeface="Avenir Book" panose="02000503020000020003" pitchFamily="2" charset="0"/>
                <a:ea typeface="+mj-ea"/>
                <a:cs typeface="+mj-cs"/>
              </a:rPr>
              <a:t>.</a:t>
            </a:r>
          </a:p>
          <a:p>
            <a:endParaRPr lang="en-US">
              <a:solidFill>
                <a:schemeClr val="accent2"/>
              </a:solidFill>
              <a:latin typeface="Avenir Book" panose="02000503020000020003" pitchFamily="2" charset="0"/>
              <a:ea typeface="+mj-ea"/>
              <a:cs typeface="+mj-cs"/>
            </a:endParaRPr>
          </a:p>
        </p:txBody>
      </p:sp>
      <p:pic>
        <p:nvPicPr>
          <p:cNvPr id="20" name="Picture 19" descr="A table with numbers and symbols&#10;&#10;Description automatically generated">
            <a:extLst>
              <a:ext uri="{FF2B5EF4-FFF2-40B4-BE49-F238E27FC236}">
                <a16:creationId xmlns:a16="http://schemas.microsoft.com/office/drawing/2014/main" id="{585E9E69-BCAA-1ABB-7418-38246AE92C12}"/>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29"/>
                    </a14:imgEffect>
                  </a14:imgLayer>
                </a14:imgProps>
              </a:ext>
              <a:ext uri="{28A0092B-C50C-407E-A947-70E740481C1C}">
                <a14:useLocalDpi xmlns:a14="http://schemas.microsoft.com/office/drawing/2010/main" val="0"/>
              </a:ext>
            </a:extLst>
          </a:blip>
          <a:stretch>
            <a:fillRect/>
          </a:stretch>
        </p:blipFill>
        <p:spPr>
          <a:xfrm>
            <a:off x="1452934" y="3848292"/>
            <a:ext cx="3028231" cy="2069392"/>
          </a:xfrm>
          <a:prstGeom prst="rect">
            <a:avLst/>
          </a:prstGeom>
        </p:spPr>
      </p:pic>
      <p:pic>
        <p:nvPicPr>
          <p:cNvPr id="24" name="Picture 23" descr="A table with numbers and symbols&#10;&#10;Description automatically generated">
            <a:extLst>
              <a:ext uri="{FF2B5EF4-FFF2-40B4-BE49-F238E27FC236}">
                <a16:creationId xmlns:a16="http://schemas.microsoft.com/office/drawing/2014/main" id="{97C6679A-503B-CAD8-08AC-34F366450D3C}"/>
              </a:ext>
            </a:extLst>
          </p:cNvPr>
          <p:cNvPicPr>
            <a:picLocks noChangeAspect="1"/>
          </p:cNvPicPr>
          <p:nvPr/>
        </p:nvPicPr>
        <p:blipFill>
          <a:blip r:embed="rId10">
            <a:extLst>
              <a:ext uri="{BEBA8EAE-BF5A-486C-A8C5-ECC9F3942E4B}">
                <a14:imgProps xmlns:a14="http://schemas.microsoft.com/office/drawing/2010/main">
                  <a14:imgLayer r:embed="rId11">
                    <a14:imgEffect>
                      <a14:artisticBlur radius="29"/>
                    </a14:imgEffect>
                  </a14:imgLayer>
                </a14:imgProps>
              </a:ext>
              <a:ext uri="{28A0092B-C50C-407E-A947-70E740481C1C}">
                <a14:useLocalDpi xmlns:a14="http://schemas.microsoft.com/office/drawing/2010/main" val="0"/>
              </a:ext>
            </a:extLst>
          </a:blip>
          <a:stretch>
            <a:fillRect/>
          </a:stretch>
        </p:blipFill>
        <p:spPr>
          <a:xfrm>
            <a:off x="4473581" y="3848292"/>
            <a:ext cx="2932454" cy="2069392"/>
          </a:xfrm>
          <a:prstGeom prst="rect">
            <a:avLst/>
          </a:prstGeom>
        </p:spPr>
      </p:pic>
      <p:sp>
        <p:nvSpPr>
          <p:cNvPr id="4" name="TextBox 3">
            <a:extLst>
              <a:ext uri="{FF2B5EF4-FFF2-40B4-BE49-F238E27FC236}">
                <a16:creationId xmlns:a16="http://schemas.microsoft.com/office/drawing/2014/main" id="{31563E7A-095E-7BED-DECF-A9F0C4CB575C}"/>
              </a:ext>
            </a:extLst>
          </p:cNvPr>
          <p:cNvSpPr txBox="1"/>
          <p:nvPr/>
        </p:nvSpPr>
        <p:spPr>
          <a:xfrm>
            <a:off x="7488172" y="3209605"/>
            <a:ext cx="4315483" cy="1200329"/>
          </a:xfrm>
          <a:prstGeom prst="rect">
            <a:avLst/>
          </a:prstGeom>
          <a:noFill/>
        </p:spPr>
        <p:txBody>
          <a:bodyPr wrap="square">
            <a:spAutoFit/>
          </a:bodyPr>
          <a:lstStyle/>
          <a:p>
            <a:endParaRPr lang="en-US">
              <a:solidFill>
                <a:schemeClr val="accent2"/>
              </a:solidFill>
              <a:latin typeface="Avenir Book" panose="02000503020000020003" pitchFamily="2" charset="0"/>
              <a:ea typeface="+mj-ea"/>
              <a:cs typeface="+mj-cs"/>
            </a:endParaRPr>
          </a:p>
          <a:p>
            <a:r>
              <a:rPr lang="en-US" b="1">
                <a:solidFill>
                  <a:srgbClr val="00B0F0"/>
                </a:solidFill>
                <a:latin typeface="Avenir Book" panose="02000503020000020003" pitchFamily="2" charset="0"/>
                <a:ea typeface="+mj-ea"/>
                <a:cs typeface="+mj-cs"/>
              </a:rPr>
              <a:t>Steady State</a:t>
            </a:r>
            <a:r>
              <a:rPr lang="en-US">
                <a:solidFill>
                  <a:schemeClr val="accent2"/>
                </a:solidFill>
                <a:latin typeface="Avenir Book" panose="02000503020000020003" pitchFamily="2" charset="0"/>
                <a:ea typeface="+mj-ea"/>
                <a:cs typeface="+mj-cs"/>
              </a:rPr>
              <a:t>: speedup between </a:t>
            </a:r>
            <a:r>
              <a:rPr lang="en-US" b="1">
                <a:solidFill>
                  <a:srgbClr val="00B050"/>
                </a:solidFill>
                <a:latin typeface="Avenir Book" panose="02000503020000020003" pitchFamily="2" charset="0"/>
                <a:ea typeface="+mj-ea"/>
                <a:cs typeface="+mj-cs"/>
              </a:rPr>
              <a:t>~16x </a:t>
            </a:r>
            <a:r>
              <a:rPr lang="en-US">
                <a:solidFill>
                  <a:schemeClr val="accent2"/>
                </a:solidFill>
                <a:latin typeface="Avenir Book" panose="02000503020000020003" pitchFamily="2" charset="0"/>
                <a:ea typeface="+mj-ea"/>
                <a:cs typeface="+mj-cs"/>
              </a:rPr>
              <a:t>to </a:t>
            </a:r>
            <a:r>
              <a:rPr lang="en-US" b="1">
                <a:solidFill>
                  <a:srgbClr val="00B050"/>
                </a:solidFill>
                <a:latin typeface="Avenir Book" panose="02000503020000020003" pitchFamily="2" charset="0"/>
                <a:ea typeface="+mj-ea"/>
                <a:cs typeface="+mj-cs"/>
              </a:rPr>
              <a:t>~35x</a:t>
            </a:r>
            <a:r>
              <a:rPr lang="en-US">
                <a:solidFill>
                  <a:schemeClr val="accent2"/>
                </a:solidFill>
                <a:latin typeface="Avenir Book" panose="02000503020000020003" pitchFamily="2" charset="0"/>
                <a:ea typeface="+mj-ea"/>
                <a:cs typeface="+mj-cs"/>
              </a:rPr>
              <a:t>, with a median of </a:t>
            </a:r>
            <a:r>
              <a:rPr lang="en-US" b="1">
                <a:solidFill>
                  <a:srgbClr val="00B050"/>
                </a:solidFill>
                <a:latin typeface="Avenir Book" panose="02000503020000020003" pitchFamily="2" charset="0"/>
                <a:ea typeface="+mj-ea"/>
                <a:cs typeface="+mj-cs"/>
              </a:rPr>
              <a:t>~22x</a:t>
            </a:r>
            <a:r>
              <a:rPr lang="en-US">
                <a:solidFill>
                  <a:schemeClr val="accent2"/>
                </a:solidFill>
                <a:latin typeface="Avenir Book" panose="02000503020000020003" pitchFamily="2" charset="0"/>
                <a:ea typeface="+mj-ea"/>
                <a:cs typeface="+mj-cs"/>
              </a:rPr>
              <a:t>.</a:t>
            </a:r>
          </a:p>
          <a:p>
            <a:endParaRPr lang="en-US">
              <a:solidFill>
                <a:schemeClr val="tx1">
                  <a:lumMod val="50000"/>
                  <a:lumOff val="50000"/>
                </a:schemeClr>
              </a:solidFill>
            </a:endParaRPr>
          </a:p>
        </p:txBody>
      </p:sp>
      <p:sp>
        <p:nvSpPr>
          <p:cNvPr id="10" name="Rectangle 9">
            <a:extLst>
              <a:ext uri="{FF2B5EF4-FFF2-40B4-BE49-F238E27FC236}">
                <a16:creationId xmlns:a16="http://schemas.microsoft.com/office/drawing/2014/main" id="{BFC8F897-6BFA-B30F-6D50-8DA834FDAA61}"/>
              </a:ext>
            </a:extLst>
          </p:cNvPr>
          <p:cNvSpPr/>
          <p:nvPr/>
        </p:nvSpPr>
        <p:spPr>
          <a:xfrm>
            <a:off x="1452934" y="4837723"/>
            <a:ext cx="1251189" cy="359508"/>
          </a:xfrm>
          <a:prstGeom prst="rect">
            <a:avLst/>
          </a:prstGeom>
          <a:noFill/>
          <a:ln w="349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TextBox 8">
            <a:extLst>
              <a:ext uri="{FF2B5EF4-FFF2-40B4-BE49-F238E27FC236}">
                <a16:creationId xmlns:a16="http://schemas.microsoft.com/office/drawing/2014/main" id="{68A1906C-B386-1F45-6EEF-28B3B1099558}"/>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35</a:t>
            </a:fld>
            <a:endParaRPr lang="en-SE">
              <a:solidFill>
                <a:schemeClr val="bg1"/>
              </a:solidFill>
            </a:endParaRPr>
          </a:p>
        </p:txBody>
      </p:sp>
    </p:spTree>
    <p:extLst>
      <p:ext uri="{BB962C8B-B14F-4D97-AF65-F5344CB8AC3E}">
        <p14:creationId xmlns:p14="http://schemas.microsoft.com/office/powerpoint/2010/main" val="17839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ECD99-DAC2-ED40-8EFB-8F4F22A85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399" y="1104231"/>
            <a:ext cx="8901723" cy="5341034"/>
          </a:xfrm>
          <a:prstGeom prst="rect">
            <a:avLst/>
          </a:prstGeom>
        </p:spPr>
      </p:pic>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5"/>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C9875220-9AB5-45F6-81CD-082D7CBEFE7C}"/>
              </a:ext>
            </a:extLst>
          </p:cNvPr>
          <p:cNvSpPr>
            <a:spLocks noGrp="1"/>
          </p:cNvSpPr>
          <p:nvPr>
            <p:ph type="title"/>
          </p:nvPr>
        </p:nvSpPr>
        <p:spPr>
          <a:xfrm>
            <a:off x="518763" y="422040"/>
            <a:ext cx="3912560" cy="903865"/>
          </a:xfrm>
        </p:spPr>
        <p:txBody>
          <a:bodyPr>
            <a:normAutofit/>
          </a:bodyPr>
          <a:lstStyle/>
          <a:p>
            <a:r>
              <a:rPr lang="en-US" sz="3200">
                <a:latin typeface="Avenir Book" panose="02000503020000020003" pitchFamily="2" charset="0"/>
              </a:rPr>
              <a:t>Is this fast enough?</a:t>
            </a:r>
          </a:p>
        </p:txBody>
      </p:sp>
      <p:sp>
        <p:nvSpPr>
          <p:cNvPr id="4" name="Title 6">
            <a:extLst>
              <a:ext uri="{FF2B5EF4-FFF2-40B4-BE49-F238E27FC236}">
                <a16:creationId xmlns:a16="http://schemas.microsoft.com/office/drawing/2014/main" id="{E0160EEC-81BA-13D4-BABA-6F081D280C3A}"/>
              </a:ext>
            </a:extLst>
          </p:cNvPr>
          <p:cNvSpPr txBox="1">
            <a:spLocks/>
          </p:cNvSpPr>
          <p:nvPr/>
        </p:nvSpPr>
        <p:spPr>
          <a:xfrm>
            <a:off x="4174130" y="422040"/>
            <a:ext cx="5635852" cy="903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3200">
                <a:latin typeface="Avenir Book" panose="02000503020000020003" pitchFamily="2" charset="0"/>
              </a:rPr>
              <a:t>Yes!</a:t>
            </a:r>
          </a:p>
        </p:txBody>
      </p:sp>
      <p:sp>
        <p:nvSpPr>
          <p:cNvPr id="8" name="TextBox 7">
            <a:extLst>
              <a:ext uri="{FF2B5EF4-FFF2-40B4-BE49-F238E27FC236}">
                <a16:creationId xmlns:a16="http://schemas.microsoft.com/office/drawing/2014/main" id="{1FCC8F11-84E4-10BD-A520-0301912D0288}"/>
              </a:ext>
            </a:extLst>
          </p:cNvPr>
          <p:cNvSpPr txBox="1"/>
          <p:nvPr/>
        </p:nvSpPr>
        <p:spPr>
          <a:xfrm>
            <a:off x="222825" y="1331961"/>
            <a:ext cx="2754802" cy="4247317"/>
          </a:xfrm>
          <a:prstGeom prst="rect">
            <a:avLst/>
          </a:prstGeom>
          <a:noFill/>
        </p:spPr>
        <p:txBody>
          <a:bodyPr wrap="square">
            <a:spAutoFit/>
          </a:bodyPr>
          <a:lstStyle/>
          <a:p>
            <a:r>
              <a:rPr lang="en-SE">
                <a:solidFill>
                  <a:schemeClr val="tx1">
                    <a:lumMod val="50000"/>
                    <a:lumOff val="50000"/>
                  </a:schemeClr>
                </a:solidFill>
                <a:latin typeface="Avenir Light" panose="020B0402020203020204" pitchFamily="34" charset="77"/>
              </a:rPr>
              <a:t>Randomly selected</a:t>
            </a:r>
          </a:p>
          <a:p>
            <a:r>
              <a:rPr lang="en-GB">
                <a:solidFill>
                  <a:schemeClr val="tx1">
                    <a:lumMod val="50000"/>
                    <a:lumOff val="50000"/>
                  </a:schemeClr>
                </a:solidFill>
                <a:latin typeface="Avenir Light" panose="020B0402020203020204" pitchFamily="34" charset="77"/>
              </a:rPr>
              <a:t>m</a:t>
            </a:r>
            <a:r>
              <a:rPr lang="en-SE">
                <a:solidFill>
                  <a:schemeClr val="tx1">
                    <a:lumMod val="50000"/>
                    <a:lumOff val="50000"/>
                  </a:schemeClr>
                </a:solidFill>
                <a:latin typeface="Avenir Light" panose="020B0402020203020204" pitchFamily="34" charset="77"/>
              </a:rPr>
              <a:t>ethods:</a:t>
            </a:r>
          </a:p>
          <a:p>
            <a:endParaRPr lang="en-SE">
              <a:solidFill>
                <a:schemeClr val="tx1">
                  <a:lumMod val="50000"/>
                  <a:lumOff val="50000"/>
                </a:schemeClr>
              </a:solidFill>
              <a:latin typeface="Avenir Light" panose="020B0402020203020204" pitchFamily="34" charset="77"/>
            </a:endParaRPr>
          </a:p>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We analysed </a:t>
            </a:r>
            <a:r>
              <a:rPr lang="en-SE">
                <a:solidFill>
                  <a:schemeClr val="accent1"/>
                </a:solidFill>
                <a:latin typeface="Avenir Light" panose="020B0402020203020204" pitchFamily="34" charset="77"/>
              </a:rPr>
              <a:t>10 – 20 -50 - 100 – 200</a:t>
            </a:r>
            <a:r>
              <a:rPr lang="en-SE">
                <a:solidFill>
                  <a:schemeClr val="tx1">
                    <a:lumMod val="50000"/>
                    <a:lumOff val="50000"/>
                  </a:schemeClr>
                </a:solidFill>
                <a:latin typeface="Avenir Light" panose="020B0402020203020204" pitchFamily="34" charset="77"/>
              </a:rPr>
              <a:t>  methods. </a:t>
            </a:r>
            <a:br>
              <a:rPr lang="en-SE">
                <a:solidFill>
                  <a:schemeClr val="tx1">
                    <a:lumMod val="50000"/>
                    <a:lumOff val="50000"/>
                  </a:schemeClr>
                </a:solidFill>
                <a:latin typeface="Avenir Light" panose="020B0402020203020204" pitchFamily="34" charset="77"/>
              </a:rPr>
            </a:br>
            <a:endParaRPr lang="en-SE">
              <a:solidFill>
                <a:schemeClr val="tx1">
                  <a:lumMod val="50000"/>
                  <a:lumOff val="50000"/>
                </a:schemeClr>
              </a:solidFill>
              <a:latin typeface="Avenir Light" panose="020B0402020203020204" pitchFamily="34" charset="77"/>
            </a:endParaRPr>
          </a:p>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Results for </a:t>
            </a:r>
            <a:r>
              <a:rPr lang="en-SE">
                <a:solidFill>
                  <a:schemeClr val="accent1"/>
                </a:solidFill>
                <a:latin typeface="Avenir Light" panose="020B0402020203020204" pitchFamily="34" charset="77"/>
              </a:rPr>
              <a:t>Null-pointer dereference</a:t>
            </a:r>
          </a:p>
          <a:p>
            <a:pPr marL="285750" indent="-285750">
              <a:buFont typeface="Arial" panose="020B0604020202020204" pitchFamily="34" charset="0"/>
              <a:buChar char="•"/>
            </a:pPr>
            <a:endParaRPr lang="en-SE">
              <a:solidFill>
                <a:schemeClr val="accent1">
                  <a:lumMod val="60000"/>
                  <a:lumOff val="40000"/>
                </a:schemeClr>
              </a:solidFill>
              <a:latin typeface="Avenir Light" panose="020B0402020203020204" pitchFamily="34" charset="77"/>
            </a:endParaRPr>
          </a:p>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Red line: IntraJ with </a:t>
            </a:r>
            <a:r>
              <a:rPr lang="en-SE" b="1">
                <a:solidFill>
                  <a:srgbClr val="FF0000"/>
                </a:solidFill>
                <a:latin typeface="Avenir Light" panose="020B0402020203020204" pitchFamily="34" charset="77"/>
              </a:rPr>
              <a:t>RelaxedMonolithic</a:t>
            </a:r>
          </a:p>
          <a:p>
            <a:pPr marL="285750" indent="-285750">
              <a:buFont typeface="Arial" panose="020B0604020202020204" pitchFamily="34" charset="0"/>
              <a:buChar char="•"/>
            </a:pPr>
            <a:endParaRPr lang="en-SE">
              <a:solidFill>
                <a:schemeClr val="accent1">
                  <a:lumMod val="60000"/>
                  <a:lumOff val="40000"/>
                </a:schemeClr>
              </a:solidFill>
              <a:latin typeface="Avenir Light" panose="020B0402020203020204" pitchFamily="34" charset="77"/>
            </a:endParaRPr>
          </a:p>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Green line: IntraJ with </a:t>
            </a:r>
            <a:r>
              <a:rPr lang="en-SE" b="1">
                <a:solidFill>
                  <a:srgbClr val="00B050"/>
                </a:solidFill>
                <a:latin typeface="Avenir Light" panose="020B0402020203020204" pitchFamily="34" charset="77"/>
              </a:rPr>
              <a:t>RelaxedStacked</a:t>
            </a:r>
          </a:p>
        </p:txBody>
      </p:sp>
      <p:cxnSp>
        <p:nvCxnSpPr>
          <p:cNvPr id="9" name="Straight Connector 8">
            <a:extLst>
              <a:ext uri="{FF2B5EF4-FFF2-40B4-BE49-F238E27FC236}">
                <a16:creationId xmlns:a16="http://schemas.microsoft.com/office/drawing/2014/main" id="{3884FDF3-059C-56B8-B09C-B438BA63EECA}"/>
              </a:ext>
            </a:extLst>
          </p:cNvPr>
          <p:cNvCxnSpPr>
            <a:cxnSpLocks/>
          </p:cNvCxnSpPr>
          <p:nvPr/>
        </p:nvCxnSpPr>
        <p:spPr>
          <a:xfrm>
            <a:off x="3330478" y="1875945"/>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7FCE44-1226-A7F2-DC0F-00C3BE36443C}"/>
              </a:ext>
            </a:extLst>
          </p:cNvPr>
          <p:cNvCxnSpPr>
            <a:cxnSpLocks/>
          </p:cNvCxnSpPr>
          <p:nvPr/>
        </p:nvCxnSpPr>
        <p:spPr>
          <a:xfrm>
            <a:off x="6274526" y="1598395"/>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603A7B7-31CB-E492-E134-CA94B86FAB1B}"/>
              </a:ext>
            </a:extLst>
          </p:cNvPr>
          <p:cNvCxnSpPr>
            <a:cxnSpLocks/>
          </p:cNvCxnSpPr>
          <p:nvPr/>
        </p:nvCxnSpPr>
        <p:spPr>
          <a:xfrm>
            <a:off x="9224626" y="2059633"/>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AE05052-BD67-641B-4498-3EC247D01623}"/>
              </a:ext>
            </a:extLst>
          </p:cNvPr>
          <p:cNvCxnSpPr>
            <a:cxnSpLocks/>
          </p:cNvCxnSpPr>
          <p:nvPr/>
        </p:nvCxnSpPr>
        <p:spPr>
          <a:xfrm>
            <a:off x="6268470" y="4065057"/>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E3EF1B-3B9F-DB11-66D4-1FAED326E380}"/>
              </a:ext>
            </a:extLst>
          </p:cNvPr>
          <p:cNvCxnSpPr>
            <a:cxnSpLocks/>
          </p:cNvCxnSpPr>
          <p:nvPr/>
        </p:nvCxnSpPr>
        <p:spPr>
          <a:xfrm>
            <a:off x="3330478" y="4085967"/>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607CE7-CAA5-2A98-1CA7-72171542C35A}"/>
              </a:ext>
            </a:extLst>
          </p:cNvPr>
          <p:cNvCxnSpPr>
            <a:cxnSpLocks/>
          </p:cNvCxnSpPr>
          <p:nvPr/>
        </p:nvCxnSpPr>
        <p:spPr>
          <a:xfrm>
            <a:off x="9212521" y="3714836"/>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A1E3C8-8AE2-07E4-AB00-85FEBC4FAB1E}"/>
              </a:ext>
            </a:extLst>
          </p:cNvPr>
          <p:cNvCxnSpPr>
            <a:cxnSpLocks/>
          </p:cNvCxnSpPr>
          <p:nvPr/>
        </p:nvCxnSpPr>
        <p:spPr>
          <a:xfrm>
            <a:off x="3318368" y="5266089"/>
            <a:ext cx="249999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6746FD-2810-C7AA-FB68-4C1F559B0411}"/>
              </a:ext>
            </a:extLst>
          </p:cNvPr>
          <p:cNvCxnSpPr>
            <a:cxnSpLocks/>
          </p:cNvCxnSpPr>
          <p:nvPr/>
        </p:nvCxnSpPr>
        <p:spPr>
          <a:xfrm>
            <a:off x="6262414" y="5733386"/>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B0A934-8186-0D34-C9BE-83B9C7FA829D}"/>
              </a:ext>
            </a:extLst>
          </p:cNvPr>
          <p:cNvCxnSpPr>
            <a:cxnSpLocks/>
          </p:cNvCxnSpPr>
          <p:nvPr/>
        </p:nvCxnSpPr>
        <p:spPr>
          <a:xfrm>
            <a:off x="9206463" y="5825227"/>
            <a:ext cx="248788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0" name="Picture 19" descr="A graph with red line and numbers&#10;&#10;Description automatically generated">
            <a:extLst>
              <a:ext uri="{FF2B5EF4-FFF2-40B4-BE49-F238E27FC236}">
                <a16:creationId xmlns:a16="http://schemas.microsoft.com/office/drawing/2014/main" id="{96AB060A-6CE2-1849-4B2A-0457D17E08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2903" y="2059633"/>
            <a:ext cx="5968409" cy="3564370"/>
          </a:xfrm>
          <a:prstGeom prst="rect">
            <a:avLst/>
          </a:prstGeom>
          <a:ln>
            <a:solidFill>
              <a:srgbClr val="22D789"/>
            </a:solidFill>
          </a:ln>
          <a:effectLst>
            <a:glow rad="127000">
              <a:schemeClr val="accent1">
                <a:lumMod val="40000"/>
                <a:lumOff val="60000"/>
              </a:schemeClr>
            </a:glow>
          </a:effectLst>
        </p:spPr>
      </p:pic>
      <p:pic>
        <p:nvPicPr>
          <p:cNvPr id="23" name="Picture 22" descr="A graph with red line and numbers&#10;&#10;Description automatically generated">
            <a:extLst>
              <a:ext uri="{FF2B5EF4-FFF2-40B4-BE49-F238E27FC236}">
                <a16:creationId xmlns:a16="http://schemas.microsoft.com/office/drawing/2014/main" id="{D26CF38B-EB55-983D-4EDA-C359294D77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9152" y="2904611"/>
            <a:ext cx="2842628" cy="1697635"/>
          </a:xfrm>
          <a:prstGeom prst="rect">
            <a:avLst/>
          </a:prstGeom>
          <a:ln>
            <a:solidFill>
              <a:srgbClr val="22D789"/>
            </a:solidFill>
          </a:ln>
          <a:effectLst>
            <a:glow rad="127000">
              <a:schemeClr val="accent1">
                <a:lumMod val="40000"/>
                <a:lumOff val="60000"/>
              </a:schemeClr>
            </a:glow>
          </a:effectLst>
        </p:spPr>
      </p:pic>
      <p:pic>
        <p:nvPicPr>
          <p:cNvPr id="22" name="Picture 21" descr="A graph of execution time and method&#10;&#10;Description automatically generated">
            <a:extLst>
              <a:ext uri="{FF2B5EF4-FFF2-40B4-BE49-F238E27FC236}">
                <a16:creationId xmlns:a16="http://schemas.microsoft.com/office/drawing/2014/main" id="{84585B92-0988-068B-5F85-96E8BA42B4A9}"/>
              </a:ext>
            </a:extLst>
          </p:cNvPr>
          <p:cNvPicPr>
            <a:picLocks noChangeAspect="1"/>
          </p:cNvPicPr>
          <p:nvPr/>
        </p:nvPicPr>
        <p:blipFill>
          <a:blip r:embed="rId8">
            <a:extLst>
              <a:ext uri="{BEBA8EAE-BF5A-486C-A8C5-ECC9F3942E4B}">
                <a14:imgProps xmlns:a14="http://schemas.microsoft.com/office/drawing/2010/main">
                  <a14:imgLayer r:embed="rId9">
                    <a14:imgEffect>
                      <a14:artisticBlur radius="31"/>
                    </a14:imgEffect>
                  </a14:imgLayer>
                </a14:imgProps>
              </a:ext>
              <a:ext uri="{28A0092B-C50C-407E-A947-70E740481C1C}">
                <a14:useLocalDpi xmlns:a14="http://schemas.microsoft.com/office/drawing/2010/main" val="0"/>
              </a:ext>
            </a:extLst>
          </a:blip>
          <a:stretch>
            <a:fillRect/>
          </a:stretch>
        </p:blipFill>
        <p:spPr>
          <a:xfrm>
            <a:off x="3005523" y="2816389"/>
            <a:ext cx="2982435" cy="3564373"/>
          </a:xfrm>
          <a:prstGeom prst="rect">
            <a:avLst/>
          </a:prstGeom>
        </p:spPr>
      </p:pic>
      <p:sp>
        <p:nvSpPr>
          <p:cNvPr id="18" name="TextBox 17">
            <a:extLst>
              <a:ext uri="{FF2B5EF4-FFF2-40B4-BE49-F238E27FC236}">
                <a16:creationId xmlns:a16="http://schemas.microsoft.com/office/drawing/2014/main" id="{935E3960-D562-1271-C6C9-728E58C34A00}"/>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36</a:t>
            </a:fld>
            <a:endParaRPr lang="en-SE">
              <a:solidFill>
                <a:schemeClr val="bg1"/>
              </a:solidFill>
            </a:endParaRPr>
          </a:p>
        </p:txBody>
      </p:sp>
      <p:pic>
        <p:nvPicPr>
          <p:cNvPr id="19" name="Picture 18" descr="A graph of different methods&#10;&#10;Description automatically generated">
            <a:extLst>
              <a:ext uri="{FF2B5EF4-FFF2-40B4-BE49-F238E27FC236}">
                <a16:creationId xmlns:a16="http://schemas.microsoft.com/office/drawing/2014/main" id="{4EDE7AB4-D208-E7B7-BEA8-B3A88C181DD9}"/>
              </a:ext>
            </a:extLst>
          </p:cNvPr>
          <p:cNvPicPr>
            <a:picLocks noChangeAspect="1"/>
          </p:cNvPicPr>
          <p:nvPr/>
        </p:nvPicPr>
        <p:blipFill>
          <a:blip r:embed="rId10">
            <a:extLst>
              <a:ext uri="{BEBA8EAE-BF5A-486C-A8C5-ECC9F3942E4B}">
                <a14:imgProps xmlns:a14="http://schemas.microsoft.com/office/drawing/2010/main">
                  <a14:imgLayer r:embed="rId11">
                    <a14:imgEffect>
                      <a14:artisticBlur radius="31"/>
                    </a14:imgEffect>
                  </a14:imgLayer>
                </a14:imgProps>
              </a:ext>
              <a:ext uri="{28A0092B-C50C-407E-A947-70E740481C1C}">
                <a14:useLocalDpi xmlns:a14="http://schemas.microsoft.com/office/drawing/2010/main" val="0"/>
              </a:ext>
            </a:extLst>
          </a:blip>
          <a:stretch>
            <a:fillRect/>
          </a:stretch>
        </p:blipFill>
        <p:spPr>
          <a:xfrm>
            <a:off x="5989635" y="1120852"/>
            <a:ext cx="5910295" cy="5240980"/>
          </a:xfrm>
          <a:prstGeom prst="rect">
            <a:avLst/>
          </a:prstGeom>
        </p:spPr>
      </p:pic>
    </p:spTree>
    <p:extLst>
      <p:ext uri="{BB962C8B-B14F-4D97-AF65-F5344CB8AC3E}">
        <p14:creationId xmlns:p14="http://schemas.microsoft.com/office/powerpoint/2010/main" val="36303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2"/>
                                        </p:tgtEl>
                                        <p:attrNameLst>
                                          <p:attrName>ppt_w</p:attrName>
                                        </p:attrNameLst>
                                      </p:cBhvr>
                                      <p:tavLst>
                                        <p:tav tm="0">
                                          <p:val>
                                            <p:strVal val="ppt_w"/>
                                          </p:val>
                                        </p:tav>
                                        <p:tav tm="100000">
                                          <p:val>
                                            <p:fltVal val="0"/>
                                          </p:val>
                                        </p:tav>
                                      </p:tavLst>
                                    </p:anim>
                                    <p:anim calcmode="lin" valueType="num">
                                      <p:cBhvr>
                                        <p:cTn id="7" dur="500"/>
                                        <p:tgtEl>
                                          <p:spTgt spid="22"/>
                                        </p:tgtEl>
                                        <p:attrNameLst>
                                          <p:attrName>ppt_h</p:attrName>
                                        </p:attrNameLst>
                                      </p:cBhvr>
                                      <p:tavLst>
                                        <p:tav tm="0">
                                          <p:val>
                                            <p:strVal val="ppt_h"/>
                                          </p:val>
                                        </p:tav>
                                        <p:tav tm="100000">
                                          <p:val>
                                            <p:fltVal val="0"/>
                                          </p:val>
                                        </p:tav>
                                      </p:tavLst>
                                    </p:anim>
                                    <p:animEffect transition="out" filter="fade">
                                      <p:cBhvr>
                                        <p:cTn id="8" dur="500"/>
                                        <p:tgtEl>
                                          <p:spTgt spid="22"/>
                                        </p:tgtEl>
                                      </p:cBhvr>
                                    </p:animEffect>
                                    <p:set>
                                      <p:cBhvr>
                                        <p:cTn id="9" dur="1" fill="hold">
                                          <p:stCondLst>
                                            <p:cond delay="499"/>
                                          </p:stCondLst>
                                        </p:cTn>
                                        <p:tgtEl>
                                          <p:spTgt spid="22"/>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9"/>
                                        </p:tgtEl>
                                        <p:attrNameLst>
                                          <p:attrName>ppt_w</p:attrName>
                                        </p:attrNameLst>
                                      </p:cBhvr>
                                      <p:tavLst>
                                        <p:tav tm="0">
                                          <p:val>
                                            <p:strVal val="ppt_w"/>
                                          </p:val>
                                        </p:tav>
                                        <p:tav tm="100000">
                                          <p:val>
                                            <p:fltVal val="0"/>
                                          </p:val>
                                        </p:tav>
                                      </p:tavLst>
                                    </p:anim>
                                    <p:anim calcmode="lin" valueType="num">
                                      <p:cBhvr>
                                        <p:cTn id="12" dur="500"/>
                                        <p:tgtEl>
                                          <p:spTgt spid="19"/>
                                        </p:tgtEl>
                                        <p:attrNameLst>
                                          <p:attrName>ppt_h</p:attrName>
                                        </p:attrNameLst>
                                      </p:cBhvr>
                                      <p:tavLst>
                                        <p:tav tm="0">
                                          <p:val>
                                            <p:strVal val="ppt_h"/>
                                          </p:val>
                                        </p:tav>
                                        <p:tav tm="100000">
                                          <p:val>
                                            <p:fltVal val="0"/>
                                          </p:val>
                                        </p:tav>
                                      </p:tavLst>
                                    </p:anim>
                                    <p:animEffect transition="out" filter="fade">
                                      <p:cBhvr>
                                        <p:cTn id="13" dur="500"/>
                                        <p:tgtEl>
                                          <p:spTgt spid="19"/>
                                        </p:tgtEl>
                                      </p:cBhvr>
                                    </p:animEffect>
                                    <p:set>
                                      <p:cBhvr>
                                        <p:cTn id="14" dur="1" fill="hold">
                                          <p:stCondLst>
                                            <p:cond delay="499"/>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 fill="hold"/>
                                        <p:tgtEl>
                                          <p:spTgt spid="23"/>
                                        </p:tgtEl>
                                      </p:cBhvr>
                                      <p:by x="200000" y="200000"/>
                                    </p:animScale>
                                  </p:childTnLst>
                                </p:cTn>
                              </p:par>
                            </p:childTnLst>
                          </p:cTn>
                        </p:par>
                        <p:par>
                          <p:cTn id="23" fill="hold">
                            <p:stCondLst>
                              <p:cond delay="200"/>
                            </p:stCondLst>
                            <p:childTnLst>
                              <p:par>
                                <p:cTn id="24" presetID="1" presetClass="exit" presetSubtype="0" fill="hold" nodeType="afterEffect">
                                  <p:stCondLst>
                                    <p:cond delay="0"/>
                                  </p:stCondLst>
                                  <p:childTnLst>
                                    <p:set>
                                      <p:cBhvr>
                                        <p:cTn id="25" dur="1" fill="hold">
                                          <p:stCondLst>
                                            <p:cond delay="0"/>
                                          </p:stCondLst>
                                        </p:cTn>
                                        <p:tgtEl>
                                          <p:spTgt spid="23"/>
                                        </p:tgtEl>
                                        <p:attrNameLst>
                                          <p:attrName>style.visibility</p:attrName>
                                        </p:attrNameLst>
                                      </p:cBhvr>
                                      <p:to>
                                        <p:strVal val="hidden"/>
                                      </p:to>
                                    </p:set>
                                  </p:childTnLst>
                                </p:cTn>
                              </p:par>
                            </p:childTnLst>
                          </p:cTn>
                        </p:par>
                        <p:par>
                          <p:cTn id="26" fill="hold">
                            <p:stCondLst>
                              <p:cond delay="200"/>
                            </p:stCondLst>
                            <p:childTnLst>
                              <p:par>
                                <p:cTn id="27" presetID="1"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275E5-2E8A-AB38-3BFB-3473C26D4C64}"/>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C8D3E30-528C-235C-D086-54F280A6E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14F2D1BB-233D-CF8E-6855-945F502A7723}"/>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C6922BF5-C0C9-B14E-C9CA-7344FEA2563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62" name="TextBox 61">
            <a:extLst>
              <a:ext uri="{FF2B5EF4-FFF2-40B4-BE49-F238E27FC236}">
                <a16:creationId xmlns:a16="http://schemas.microsoft.com/office/drawing/2014/main" id="{7304D46A-A23C-751D-9C5B-C65180269D4F}"/>
              </a:ext>
            </a:extLst>
          </p:cNvPr>
          <p:cNvSpPr txBox="1"/>
          <p:nvPr/>
        </p:nvSpPr>
        <p:spPr>
          <a:xfrm>
            <a:off x="518159" y="1325905"/>
            <a:ext cx="11071748" cy="5262979"/>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rgbClr val="425052"/>
                </a:solidFill>
                <a:latin typeface="Avenir Light" panose="020B0402020203020204" pitchFamily="34" charset="77"/>
              </a:rPr>
              <a:t>Demand-driven </a:t>
            </a:r>
            <a:r>
              <a:rPr lang="en-GB" sz="2400" dirty="0" err="1">
                <a:solidFill>
                  <a:srgbClr val="425052"/>
                </a:solidFill>
                <a:latin typeface="Avenir Light" panose="020B0402020203020204" pitchFamily="34" charset="77"/>
              </a:rPr>
              <a:t>interprocedural</a:t>
            </a:r>
            <a:r>
              <a:rPr lang="en-GB" sz="2400" dirty="0">
                <a:solidFill>
                  <a:srgbClr val="425052"/>
                </a:solidFill>
                <a:latin typeface="Avenir Light" panose="020B0402020203020204" pitchFamily="34" charset="77"/>
              </a:rPr>
              <a:t> Control-flow Graphs construction</a:t>
            </a:r>
          </a:p>
          <a:p>
            <a:pPr marL="742950" lvl="1" indent="-285750">
              <a:buFont typeface="Arial" panose="020B0604020202020204" pitchFamily="34" charset="0"/>
              <a:buChar char="•"/>
            </a:pPr>
            <a:r>
              <a:rPr lang="en-GB" sz="2400" dirty="0">
                <a:solidFill>
                  <a:srgbClr val="425052"/>
                </a:solidFill>
                <a:latin typeface="Avenir Light" panose="020B0402020203020204" pitchFamily="34" charset="77"/>
              </a:rPr>
              <a:t>Demand-driven call graphs construction</a:t>
            </a:r>
          </a:p>
          <a:p>
            <a:pPr marL="742950" lvl="1" indent="-285750">
              <a:buFont typeface="Arial" panose="020B0604020202020204" pitchFamily="34" charset="0"/>
              <a:buChar char="•"/>
            </a:pPr>
            <a:endParaRPr lang="en-GB" sz="2400" dirty="0">
              <a:solidFill>
                <a:srgbClr val="425052"/>
              </a:solidFill>
              <a:latin typeface="Avenir Light" panose="020B0402020203020204" pitchFamily="34" charset="77"/>
            </a:endParaRPr>
          </a:p>
          <a:p>
            <a:pPr lvl="1"/>
            <a:endParaRPr lang="en-GB" sz="2400" dirty="0">
              <a:solidFill>
                <a:srgbClr val="425052"/>
              </a:solidFill>
              <a:latin typeface="Avenir Light" panose="020B0402020203020204" pitchFamily="34" charset="77"/>
            </a:endParaRPr>
          </a:p>
          <a:p>
            <a:pPr lvl="1"/>
            <a:endParaRPr lang="en-GB" sz="2400" dirty="0">
              <a:solidFill>
                <a:srgbClr val="425052"/>
              </a:solidFill>
              <a:latin typeface="Avenir Light" panose="020B0402020203020204" pitchFamily="34" charset="77"/>
            </a:endParaRPr>
          </a:p>
          <a:p>
            <a:pPr lvl="1"/>
            <a:endParaRPr lang="en-GB" sz="2400" dirty="0">
              <a:solidFill>
                <a:srgbClr val="425052"/>
              </a:solidFill>
              <a:latin typeface="Avenir Light" panose="020B0402020203020204" pitchFamily="34" charset="77"/>
            </a:endParaRPr>
          </a:p>
          <a:p>
            <a:pPr marL="285750" indent="-285750">
              <a:buFont typeface="Arial" panose="020B0604020202020204" pitchFamily="34" charset="0"/>
              <a:buChar char="•"/>
            </a:pPr>
            <a:r>
              <a:rPr lang="en-GB" sz="2400" dirty="0">
                <a:solidFill>
                  <a:srgbClr val="425052"/>
                </a:solidFill>
                <a:latin typeface="Avenir Light" panose="020B0402020203020204" pitchFamily="34" charset="77"/>
              </a:rPr>
              <a:t>Demand-driven </a:t>
            </a:r>
            <a:r>
              <a:rPr lang="en-GB" sz="2400" dirty="0" err="1">
                <a:solidFill>
                  <a:srgbClr val="425052"/>
                </a:solidFill>
                <a:latin typeface="Avenir Light" panose="020B0402020203020204" pitchFamily="34" charset="77"/>
              </a:rPr>
              <a:t>interprocedural</a:t>
            </a:r>
            <a:r>
              <a:rPr lang="en-GB" sz="2400" dirty="0">
                <a:solidFill>
                  <a:srgbClr val="425052"/>
                </a:solidFill>
                <a:latin typeface="Avenir Light" panose="020B0402020203020204" pitchFamily="34" charset="77"/>
              </a:rPr>
              <a:t> dataflow analyses</a:t>
            </a:r>
          </a:p>
          <a:p>
            <a:pPr marL="285750" indent="-285750">
              <a:buFont typeface="Arial" panose="020B0604020202020204" pitchFamily="34" charset="0"/>
              <a:buChar char="•"/>
            </a:pPr>
            <a:endParaRPr lang="en-GB" sz="2400" dirty="0">
              <a:solidFill>
                <a:srgbClr val="425052"/>
              </a:solidFill>
              <a:latin typeface="Avenir Light" panose="020B0402020203020204" pitchFamily="34" charset="77"/>
            </a:endParaRPr>
          </a:p>
          <a:p>
            <a:pPr marL="285750" indent="-285750">
              <a:buFont typeface="Arial" panose="020B0604020202020204" pitchFamily="34" charset="0"/>
              <a:buChar char="•"/>
            </a:pPr>
            <a:r>
              <a:rPr lang="en-GB" sz="2400" dirty="0">
                <a:solidFill>
                  <a:srgbClr val="425052"/>
                </a:solidFill>
                <a:latin typeface="Avenir Light" panose="020B0402020203020204" pitchFamily="34" charset="77"/>
              </a:rPr>
              <a:t>Explore more way to use static analyses to enhance code generation</a:t>
            </a:r>
          </a:p>
          <a:p>
            <a:pPr marL="285750" indent="-285750">
              <a:buFont typeface="Arial" panose="020B0604020202020204" pitchFamily="34" charset="0"/>
              <a:buChar char="•"/>
            </a:pPr>
            <a:endParaRPr lang="en-GB" sz="2400" dirty="0">
              <a:solidFill>
                <a:srgbClr val="425052"/>
              </a:solidFill>
              <a:latin typeface="Avenir Light" panose="020B0402020203020204" pitchFamily="34" charset="77"/>
            </a:endParaRPr>
          </a:p>
          <a:p>
            <a:pPr marL="285750" indent="-285750">
              <a:buFont typeface="Arial" panose="020B0604020202020204" pitchFamily="34" charset="0"/>
              <a:buChar char="•"/>
            </a:pPr>
            <a:r>
              <a:rPr lang="en-GB" sz="2400" dirty="0">
                <a:solidFill>
                  <a:srgbClr val="425052"/>
                </a:solidFill>
                <a:latin typeface="Avenir Light" panose="020B0402020203020204" pitchFamily="34" charset="77"/>
              </a:rPr>
              <a:t>Improve support in JastAdd for Static Analysis:</a:t>
            </a:r>
          </a:p>
          <a:p>
            <a:pPr marL="742950" lvl="1" indent="-285750">
              <a:buFont typeface="Arial" panose="020B0604020202020204" pitchFamily="34" charset="0"/>
              <a:buChar char="•"/>
            </a:pPr>
            <a:r>
              <a:rPr lang="en-GB" sz="2400" dirty="0">
                <a:solidFill>
                  <a:srgbClr val="425052"/>
                </a:solidFill>
                <a:latin typeface="Avenir Light" panose="020B0402020203020204" pitchFamily="34" charset="77"/>
              </a:rPr>
              <a:t>Widening operator support</a:t>
            </a:r>
          </a:p>
          <a:p>
            <a:pPr marL="742950" lvl="1" indent="-285750">
              <a:buFont typeface="Arial" panose="020B0604020202020204" pitchFamily="34" charset="0"/>
              <a:buChar char="•"/>
            </a:pPr>
            <a:r>
              <a:rPr lang="en-GB" sz="2400" dirty="0">
                <a:solidFill>
                  <a:srgbClr val="425052"/>
                </a:solidFill>
                <a:latin typeface="Avenir Light" panose="020B0402020203020204" pitchFamily="34" charset="77"/>
              </a:rPr>
              <a:t>Lattice domain support</a:t>
            </a:r>
          </a:p>
          <a:p>
            <a:pPr marL="742950" lvl="1" indent="-285750">
              <a:buFont typeface="Arial" panose="020B0604020202020204" pitchFamily="34" charset="0"/>
              <a:buChar char="•"/>
            </a:pPr>
            <a:endParaRPr lang="en-GB" sz="2400" dirty="0">
              <a:solidFill>
                <a:srgbClr val="425052"/>
              </a:solidFill>
              <a:latin typeface="Avenir Light" panose="020B0402020203020204" pitchFamily="34" charset="77"/>
            </a:endParaRPr>
          </a:p>
        </p:txBody>
      </p:sp>
      <p:sp>
        <p:nvSpPr>
          <p:cNvPr id="3" name="Title 6">
            <a:extLst>
              <a:ext uri="{FF2B5EF4-FFF2-40B4-BE49-F238E27FC236}">
                <a16:creationId xmlns:a16="http://schemas.microsoft.com/office/drawing/2014/main" id="{8A2FEED8-1945-176B-71F2-79034D6A924C}"/>
              </a:ext>
            </a:extLst>
          </p:cNvPr>
          <p:cNvSpPr>
            <a:spLocks noGrp="1"/>
          </p:cNvSpPr>
          <p:nvPr>
            <p:ph type="title"/>
          </p:nvPr>
        </p:nvSpPr>
        <p:spPr>
          <a:xfrm>
            <a:off x="518763" y="422040"/>
            <a:ext cx="3912560" cy="903865"/>
          </a:xfrm>
        </p:spPr>
        <p:txBody>
          <a:bodyPr>
            <a:normAutofit/>
          </a:bodyPr>
          <a:lstStyle/>
          <a:p>
            <a:r>
              <a:rPr lang="en-US" sz="3200">
                <a:latin typeface="Avenir Book" panose="02000503020000020003" pitchFamily="2" charset="0"/>
              </a:rPr>
              <a:t>Future work</a:t>
            </a:r>
          </a:p>
        </p:txBody>
      </p:sp>
      <p:pic>
        <p:nvPicPr>
          <p:cNvPr id="8" name="Picture 7" descr="A close up of a book cover&#10;&#10;Description automatically generated">
            <a:extLst>
              <a:ext uri="{FF2B5EF4-FFF2-40B4-BE49-F238E27FC236}">
                <a16:creationId xmlns:a16="http://schemas.microsoft.com/office/drawing/2014/main" id="{FFA96682-1890-C6E7-94D9-AF3788AE9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2581" y="2037010"/>
            <a:ext cx="3093203" cy="1295877"/>
          </a:xfrm>
          <a:prstGeom prst="rect">
            <a:avLst/>
          </a:prstGeom>
          <a:ln>
            <a:solidFill>
              <a:schemeClr val="accent1"/>
            </a:solidFill>
          </a:ln>
          <a:effectLst>
            <a:glow rad="127000">
              <a:schemeClr val="accent1">
                <a:lumMod val="40000"/>
                <a:lumOff val="60000"/>
              </a:schemeClr>
            </a:glow>
          </a:effectLst>
        </p:spPr>
      </p:pic>
      <p:sp>
        <p:nvSpPr>
          <p:cNvPr id="2" name="TextBox 1">
            <a:extLst>
              <a:ext uri="{FF2B5EF4-FFF2-40B4-BE49-F238E27FC236}">
                <a16:creationId xmlns:a16="http://schemas.microsoft.com/office/drawing/2014/main" id="{C4136D0D-344D-E240-5096-4038926ED817}"/>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37</a:t>
            </a:fld>
            <a:endParaRPr lang="en-SE">
              <a:solidFill>
                <a:schemeClr val="bg1"/>
              </a:solidFill>
            </a:endParaRPr>
          </a:p>
        </p:txBody>
      </p:sp>
    </p:spTree>
    <p:extLst>
      <p:ext uri="{BB962C8B-B14F-4D97-AF65-F5344CB8AC3E}">
        <p14:creationId xmlns:p14="http://schemas.microsoft.com/office/powerpoint/2010/main" val="3413125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13" name="TextBox 12">
            <a:extLst>
              <a:ext uri="{FF2B5EF4-FFF2-40B4-BE49-F238E27FC236}">
                <a16:creationId xmlns:a16="http://schemas.microsoft.com/office/drawing/2014/main" id="{FED90AC4-17EE-E894-F798-C3B98965AE99}"/>
              </a:ext>
            </a:extLst>
          </p:cNvPr>
          <p:cNvSpPr txBox="1"/>
          <p:nvPr/>
        </p:nvSpPr>
        <p:spPr>
          <a:xfrm>
            <a:off x="5062629" y="220315"/>
            <a:ext cx="1961050" cy="369332"/>
          </a:xfrm>
          <a:prstGeom prst="rect">
            <a:avLst/>
          </a:prstGeom>
          <a:noFill/>
        </p:spPr>
        <p:txBody>
          <a:bodyPr wrap="none" rtlCol="0">
            <a:spAutoFit/>
          </a:bodyPr>
          <a:lstStyle/>
          <a:p>
            <a:r>
              <a:rPr lang="en-SE" i="1">
                <a:solidFill>
                  <a:schemeClr val="accent1">
                    <a:lumMod val="60000"/>
                    <a:lumOff val="40000"/>
                  </a:schemeClr>
                </a:solidFill>
                <a:latin typeface="Avenir Light Oblique" panose="020B0402020203090204" pitchFamily="34" charset="77"/>
              </a:rPr>
              <a:t>My Contributions</a:t>
            </a:r>
          </a:p>
        </p:txBody>
      </p:sp>
      <p:grpSp>
        <p:nvGrpSpPr>
          <p:cNvPr id="87" name="Group 86">
            <a:extLst>
              <a:ext uri="{FF2B5EF4-FFF2-40B4-BE49-F238E27FC236}">
                <a16:creationId xmlns:a16="http://schemas.microsoft.com/office/drawing/2014/main" id="{F5F2F68B-2453-091E-FEF1-6DEE0C74A092}"/>
              </a:ext>
            </a:extLst>
          </p:cNvPr>
          <p:cNvGrpSpPr/>
          <p:nvPr/>
        </p:nvGrpSpPr>
        <p:grpSpPr>
          <a:xfrm>
            <a:off x="512019" y="756726"/>
            <a:ext cx="6951980" cy="638226"/>
            <a:chOff x="512019" y="756726"/>
            <a:chExt cx="6951980" cy="638226"/>
          </a:xfrm>
        </p:grpSpPr>
        <p:pic>
          <p:nvPicPr>
            <p:cNvPr id="61" name="Picture 60">
              <a:extLst>
                <a:ext uri="{FF2B5EF4-FFF2-40B4-BE49-F238E27FC236}">
                  <a16:creationId xmlns:a16="http://schemas.microsoft.com/office/drawing/2014/main" id="{47355A9F-7B7A-3332-1A0A-20A442AE5A12}"/>
                </a:ext>
              </a:extLst>
            </p:cNvPr>
            <p:cNvPicPr>
              <a:picLocks noChangeAspect="1"/>
            </p:cNvPicPr>
            <p:nvPr/>
          </p:nvPicPr>
          <p:blipFill>
            <a:blip r:embed="rId6"/>
            <a:stretch>
              <a:fillRect/>
            </a:stretch>
          </p:blipFill>
          <p:spPr>
            <a:xfrm>
              <a:off x="512019" y="941065"/>
              <a:ext cx="295523" cy="306855"/>
            </a:xfrm>
            <a:prstGeom prst="rect">
              <a:avLst/>
            </a:prstGeom>
          </p:spPr>
        </p:pic>
        <p:sp>
          <p:nvSpPr>
            <p:cNvPr id="62" name="TextBox 61">
              <a:extLst>
                <a:ext uri="{FF2B5EF4-FFF2-40B4-BE49-F238E27FC236}">
                  <a16:creationId xmlns:a16="http://schemas.microsoft.com/office/drawing/2014/main" id="{E66C28E4-F066-3AF3-C92D-E56D1047C5DC}"/>
                </a:ext>
              </a:extLst>
            </p:cNvPr>
            <p:cNvSpPr txBox="1"/>
            <p:nvPr/>
          </p:nvSpPr>
          <p:spPr>
            <a:xfrm>
              <a:off x="899189" y="871732"/>
              <a:ext cx="6564810" cy="523220"/>
            </a:xfrm>
            <a:prstGeom prst="rect">
              <a:avLst/>
            </a:prstGeom>
            <a:noFill/>
          </p:spPr>
          <p:txBody>
            <a:bodyPr wrap="none" rtlCol="0">
              <a:spAutoFit/>
            </a:bodyPr>
            <a:lstStyle/>
            <a:p>
              <a:r>
                <a:rPr lang="en-GB" sz="1400">
                  <a:solidFill>
                    <a:srgbClr val="425052"/>
                  </a:solidFill>
                  <a:latin typeface="Avenir Light" panose="020B0402020203020204" pitchFamily="34" charset="77"/>
                </a:rPr>
                <a:t>A Precise Framework for Source-Level Control-Flow Analysis </a:t>
              </a:r>
            </a:p>
            <a:p>
              <a:r>
                <a:rPr lang="en-GB" sz="1400" b="1" i="1">
                  <a:solidFill>
                    <a:srgbClr val="425052"/>
                  </a:solidFill>
                  <a:latin typeface="Avenir Light" panose="020B0402020203020204" pitchFamily="34" charset="77"/>
                </a:rPr>
                <a:t>Idriss Riouak</a:t>
              </a:r>
              <a:r>
                <a:rPr lang="en-GB" sz="1400">
                  <a:solidFill>
                    <a:srgbClr val="425052"/>
                  </a:solidFill>
                  <a:latin typeface="Avenir Light" panose="020B0402020203020204" pitchFamily="34" charset="77"/>
                </a:rPr>
                <a:t>, Christoph Reichenbach, Görel Hedin, and Niklas Fors, SCAM 2021</a:t>
              </a:r>
            </a:p>
          </p:txBody>
        </p:sp>
        <p:pic>
          <p:nvPicPr>
            <p:cNvPr id="74" name="Picture 73">
              <a:extLst>
                <a:ext uri="{FF2B5EF4-FFF2-40B4-BE49-F238E27FC236}">
                  <a16:creationId xmlns:a16="http://schemas.microsoft.com/office/drawing/2014/main" id="{9EC5A81C-7797-6951-3CAF-B73F7106A1BF}"/>
                </a:ext>
              </a:extLst>
            </p:cNvPr>
            <p:cNvPicPr>
              <a:picLocks noChangeAspect="1"/>
            </p:cNvPicPr>
            <p:nvPr/>
          </p:nvPicPr>
          <p:blipFill>
            <a:blip r:embed="rId7"/>
            <a:stretch>
              <a:fillRect/>
            </a:stretch>
          </p:blipFill>
          <p:spPr>
            <a:xfrm>
              <a:off x="5882573" y="756726"/>
              <a:ext cx="377167" cy="369332"/>
            </a:xfrm>
            <a:prstGeom prst="rect">
              <a:avLst/>
            </a:prstGeom>
          </p:spPr>
        </p:pic>
      </p:grpSp>
      <p:grpSp>
        <p:nvGrpSpPr>
          <p:cNvPr id="94" name="Group 93">
            <a:extLst>
              <a:ext uri="{FF2B5EF4-FFF2-40B4-BE49-F238E27FC236}">
                <a16:creationId xmlns:a16="http://schemas.microsoft.com/office/drawing/2014/main" id="{653FDF1B-71C9-6A27-455C-2C222660AD5F}"/>
              </a:ext>
            </a:extLst>
          </p:cNvPr>
          <p:cNvGrpSpPr/>
          <p:nvPr/>
        </p:nvGrpSpPr>
        <p:grpSpPr>
          <a:xfrm>
            <a:off x="517715" y="2232295"/>
            <a:ext cx="6903438" cy="589716"/>
            <a:chOff x="539837" y="2232295"/>
            <a:chExt cx="6903438" cy="589716"/>
          </a:xfrm>
        </p:grpSpPr>
        <p:pic>
          <p:nvPicPr>
            <p:cNvPr id="67" name="Picture 66">
              <a:extLst>
                <a:ext uri="{FF2B5EF4-FFF2-40B4-BE49-F238E27FC236}">
                  <a16:creationId xmlns:a16="http://schemas.microsoft.com/office/drawing/2014/main" id="{CF5E5F1E-02A4-2E54-034B-FA7E83E301AB}"/>
                </a:ext>
              </a:extLst>
            </p:cNvPr>
            <p:cNvPicPr>
              <a:picLocks noChangeAspect="1"/>
            </p:cNvPicPr>
            <p:nvPr/>
          </p:nvPicPr>
          <p:blipFill>
            <a:blip r:embed="rId6"/>
            <a:stretch>
              <a:fillRect/>
            </a:stretch>
          </p:blipFill>
          <p:spPr>
            <a:xfrm>
              <a:off x="539837" y="2330990"/>
              <a:ext cx="289384" cy="306855"/>
            </a:xfrm>
            <a:prstGeom prst="rect">
              <a:avLst/>
            </a:prstGeom>
          </p:spPr>
        </p:pic>
        <p:grpSp>
          <p:nvGrpSpPr>
            <p:cNvPr id="89" name="Group 88">
              <a:extLst>
                <a:ext uri="{FF2B5EF4-FFF2-40B4-BE49-F238E27FC236}">
                  <a16:creationId xmlns:a16="http://schemas.microsoft.com/office/drawing/2014/main" id="{295F3037-44EB-E2E7-6023-4CABE8D5BA54}"/>
                </a:ext>
              </a:extLst>
            </p:cNvPr>
            <p:cNvGrpSpPr/>
            <p:nvPr/>
          </p:nvGrpSpPr>
          <p:grpSpPr>
            <a:xfrm>
              <a:off x="878465" y="2232295"/>
              <a:ext cx="6564810" cy="589716"/>
              <a:chOff x="878465" y="2232295"/>
              <a:chExt cx="6564810" cy="589716"/>
            </a:xfrm>
          </p:grpSpPr>
          <p:sp>
            <p:nvSpPr>
              <p:cNvPr id="68" name="TextBox 67">
                <a:extLst>
                  <a:ext uri="{FF2B5EF4-FFF2-40B4-BE49-F238E27FC236}">
                    <a16:creationId xmlns:a16="http://schemas.microsoft.com/office/drawing/2014/main" id="{784F4293-FFAE-C60D-26E6-525613FEBC8B}"/>
                  </a:ext>
                </a:extLst>
              </p:cNvPr>
              <p:cNvSpPr txBox="1"/>
              <p:nvPr/>
            </p:nvSpPr>
            <p:spPr>
              <a:xfrm>
                <a:off x="878465" y="2298791"/>
                <a:ext cx="6564810" cy="523220"/>
              </a:xfrm>
              <a:prstGeom prst="rect">
                <a:avLst/>
              </a:prstGeom>
              <a:noFill/>
            </p:spPr>
            <p:txBody>
              <a:bodyPr wrap="none" rtlCol="0">
                <a:spAutoFit/>
              </a:bodyPr>
              <a:lstStyle>
                <a:defPPr>
                  <a:defRPr lang="en-SE"/>
                </a:defPPr>
                <a:lvl1pPr>
                  <a:defRPr sz="1400" b="1">
                    <a:solidFill>
                      <a:srgbClr val="425052"/>
                    </a:solidFill>
                    <a:latin typeface="Avenir Book" panose="02000503020000020003" pitchFamily="2" charset="0"/>
                  </a:defRPr>
                </a:lvl1pPr>
              </a:lstStyle>
              <a:p>
                <a:r>
                  <a:rPr lang="en-GB" b="0" err="1">
                    <a:latin typeface="Avenir Light" panose="020B0402020203020204" pitchFamily="34" charset="77"/>
                  </a:rPr>
                  <a:t>JFeature</a:t>
                </a:r>
                <a:r>
                  <a:rPr lang="en-GB" b="0">
                    <a:latin typeface="Avenir Light" panose="020B0402020203020204" pitchFamily="34" charset="77"/>
                  </a:rPr>
                  <a:t>: Know Your Corpus </a:t>
                </a:r>
              </a:p>
              <a:p>
                <a:r>
                  <a:rPr lang="en-GB" i="1">
                    <a:latin typeface="Avenir Light" panose="020B0402020203020204" pitchFamily="34" charset="77"/>
                  </a:rPr>
                  <a:t>Idriss Riouak</a:t>
                </a:r>
                <a:r>
                  <a:rPr lang="en-GB" b="0">
                    <a:latin typeface="Avenir Light" panose="020B0402020203020204" pitchFamily="34" charset="77"/>
                  </a:rPr>
                  <a:t>, Görel Hedin, Christoph Reichenbach, and Niklas Fors, SCAM 2022</a:t>
                </a:r>
              </a:p>
            </p:txBody>
          </p:sp>
          <p:pic>
            <p:nvPicPr>
              <p:cNvPr id="75" name="Picture 74">
                <a:extLst>
                  <a:ext uri="{FF2B5EF4-FFF2-40B4-BE49-F238E27FC236}">
                    <a16:creationId xmlns:a16="http://schemas.microsoft.com/office/drawing/2014/main" id="{13D6511F-4C7E-18FC-F9A0-8F7F163B8C75}"/>
                  </a:ext>
                </a:extLst>
              </p:cNvPr>
              <p:cNvPicPr>
                <a:picLocks noChangeAspect="1"/>
              </p:cNvPicPr>
              <p:nvPr/>
            </p:nvPicPr>
            <p:blipFill>
              <a:blip r:embed="rId7"/>
              <a:stretch>
                <a:fillRect/>
              </a:stretch>
            </p:blipFill>
            <p:spPr>
              <a:xfrm>
                <a:off x="3285118" y="2232295"/>
                <a:ext cx="369332" cy="369332"/>
              </a:xfrm>
              <a:prstGeom prst="rect">
                <a:avLst/>
              </a:prstGeom>
            </p:spPr>
          </p:pic>
        </p:grpSp>
      </p:grpSp>
      <p:grpSp>
        <p:nvGrpSpPr>
          <p:cNvPr id="88" name="Group 87">
            <a:extLst>
              <a:ext uri="{FF2B5EF4-FFF2-40B4-BE49-F238E27FC236}">
                <a16:creationId xmlns:a16="http://schemas.microsoft.com/office/drawing/2014/main" id="{AD60638C-54E5-D07B-7C8C-4CF67C34CDF5}"/>
              </a:ext>
            </a:extLst>
          </p:cNvPr>
          <p:cNvGrpSpPr/>
          <p:nvPr/>
        </p:nvGrpSpPr>
        <p:grpSpPr>
          <a:xfrm>
            <a:off x="512019" y="1488923"/>
            <a:ext cx="10980650" cy="634508"/>
            <a:chOff x="512019" y="1488923"/>
            <a:chExt cx="10980650" cy="634508"/>
          </a:xfrm>
        </p:grpSpPr>
        <p:grpSp>
          <p:nvGrpSpPr>
            <p:cNvPr id="85" name="Group 84">
              <a:extLst>
                <a:ext uri="{FF2B5EF4-FFF2-40B4-BE49-F238E27FC236}">
                  <a16:creationId xmlns:a16="http://schemas.microsoft.com/office/drawing/2014/main" id="{F7BCCF40-507C-CFA6-9881-48E2939025E0}"/>
                </a:ext>
              </a:extLst>
            </p:cNvPr>
            <p:cNvGrpSpPr/>
            <p:nvPr/>
          </p:nvGrpSpPr>
          <p:grpSpPr>
            <a:xfrm>
              <a:off x="512019" y="1600211"/>
              <a:ext cx="10980650" cy="523220"/>
              <a:chOff x="543212" y="1861311"/>
              <a:chExt cx="10980650" cy="523220"/>
            </a:xfrm>
          </p:grpSpPr>
          <p:pic>
            <p:nvPicPr>
              <p:cNvPr id="81" name="Picture 80">
                <a:extLst>
                  <a:ext uri="{FF2B5EF4-FFF2-40B4-BE49-F238E27FC236}">
                    <a16:creationId xmlns:a16="http://schemas.microsoft.com/office/drawing/2014/main" id="{1A12404E-D13D-F650-AC9C-921262099025}"/>
                  </a:ext>
                </a:extLst>
              </p:cNvPr>
              <p:cNvPicPr>
                <a:picLocks noChangeAspect="1"/>
              </p:cNvPicPr>
              <p:nvPr/>
            </p:nvPicPr>
            <p:blipFill>
              <a:blip r:embed="rId6"/>
              <a:stretch>
                <a:fillRect/>
              </a:stretch>
            </p:blipFill>
            <p:spPr>
              <a:xfrm>
                <a:off x="543212" y="1893510"/>
                <a:ext cx="289384" cy="306855"/>
              </a:xfrm>
              <a:prstGeom prst="rect">
                <a:avLst/>
              </a:prstGeom>
            </p:spPr>
          </p:pic>
          <p:sp>
            <p:nvSpPr>
              <p:cNvPr id="82" name="TextBox 81">
                <a:extLst>
                  <a:ext uri="{FF2B5EF4-FFF2-40B4-BE49-F238E27FC236}">
                    <a16:creationId xmlns:a16="http://schemas.microsoft.com/office/drawing/2014/main" id="{021F6532-FFAB-8DAD-3E63-79CB9A4A3A45}"/>
                  </a:ext>
                </a:extLst>
              </p:cNvPr>
              <p:cNvSpPr txBox="1"/>
              <p:nvPr/>
            </p:nvSpPr>
            <p:spPr>
              <a:xfrm>
                <a:off x="881840" y="1861311"/>
                <a:ext cx="10642022" cy="523220"/>
              </a:xfrm>
              <a:prstGeom prst="rect">
                <a:avLst/>
              </a:prstGeom>
              <a:noFill/>
            </p:spPr>
            <p:txBody>
              <a:bodyPr wrap="square" rtlCol="0">
                <a:spAutoFit/>
              </a:bodyPr>
              <a:lstStyle>
                <a:defPPr>
                  <a:defRPr lang="en-SE"/>
                </a:defPPr>
                <a:lvl1pPr>
                  <a:defRPr sz="1400" b="1">
                    <a:solidFill>
                      <a:srgbClr val="425052"/>
                    </a:solidFill>
                    <a:latin typeface="Avenir Book" panose="02000503020000020003" pitchFamily="2" charset="0"/>
                  </a:defRPr>
                </a:lvl1pPr>
              </a:lstStyle>
              <a:p>
                <a:r>
                  <a:rPr lang="en-GB" b="0">
                    <a:latin typeface="Avenir Light" panose="020B0402020203020204" pitchFamily="34" charset="77"/>
                  </a:rPr>
                  <a:t>IntraJ: An On-Demand Framework for Intraprocedural Java Code Analysis</a:t>
                </a:r>
              </a:p>
              <a:p>
                <a:r>
                  <a:rPr lang="en-GB" i="1">
                    <a:latin typeface="Avenir Light" panose="020B0402020203020204" pitchFamily="34" charset="77"/>
                  </a:rPr>
                  <a:t>Idriss Riouak</a:t>
                </a:r>
                <a:r>
                  <a:rPr lang="en-GB" b="0">
                    <a:latin typeface="Avenir Light" panose="020B0402020203020204" pitchFamily="34" charset="77"/>
                  </a:rPr>
                  <a:t>, Niklas Fors, Görel Hedin and Christoph Reichenbach, Journal on Software Tools for Technology Transfer </a:t>
                </a:r>
              </a:p>
            </p:txBody>
          </p:sp>
        </p:grpSp>
        <p:pic>
          <p:nvPicPr>
            <p:cNvPr id="32" name="Picture 31">
              <a:extLst>
                <a:ext uri="{FF2B5EF4-FFF2-40B4-BE49-F238E27FC236}">
                  <a16:creationId xmlns:a16="http://schemas.microsoft.com/office/drawing/2014/main" id="{692BD3D4-91E3-804D-C8C1-27EDB7E221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060" y="1488923"/>
              <a:ext cx="385238" cy="385238"/>
            </a:xfrm>
            <a:prstGeom prst="rect">
              <a:avLst/>
            </a:prstGeom>
          </p:spPr>
        </p:pic>
      </p:grpSp>
      <p:grpSp>
        <p:nvGrpSpPr>
          <p:cNvPr id="96" name="Group 95">
            <a:extLst>
              <a:ext uri="{FF2B5EF4-FFF2-40B4-BE49-F238E27FC236}">
                <a16:creationId xmlns:a16="http://schemas.microsoft.com/office/drawing/2014/main" id="{3351DFB5-A065-F8CF-3044-4DE85325A784}"/>
              </a:ext>
            </a:extLst>
          </p:cNvPr>
          <p:cNvGrpSpPr/>
          <p:nvPr/>
        </p:nvGrpSpPr>
        <p:grpSpPr>
          <a:xfrm>
            <a:off x="510341" y="2805620"/>
            <a:ext cx="7896439" cy="1025613"/>
            <a:chOff x="539837" y="2805620"/>
            <a:chExt cx="7896439" cy="1025613"/>
          </a:xfrm>
        </p:grpSpPr>
        <p:pic>
          <p:nvPicPr>
            <p:cNvPr id="2" name="Picture 1">
              <a:extLst>
                <a:ext uri="{FF2B5EF4-FFF2-40B4-BE49-F238E27FC236}">
                  <a16:creationId xmlns:a16="http://schemas.microsoft.com/office/drawing/2014/main" id="{B59A764D-5910-2DFE-0E5D-9061FF46E440}"/>
                </a:ext>
              </a:extLst>
            </p:cNvPr>
            <p:cNvPicPr>
              <a:picLocks noChangeAspect="1"/>
            </p:cNvPicPr>
            <p:nvPr/>
          </p:nvPicPr>
          <p:blipFill>
            <a:blip r:embed="rId9"/>
            <a:stretch>
              <a:fillRect/>
            </a:stretch>
          </p:blipFill>
          <p:spPr>
            <a:xfrm flipH="1">
              <a:off x="976419" y="3464196"/>
              <a:ext cx="336083" cy="336083"/>
            </a:xfrm>
            <a:prstGeom prst="rect">
              <a:avLst/>
            </a:prstGeom>
          </p:spPr>
        </p:pic>
        <p:pic>
          <p:nvPicPr>
            <p:cNvPr id="4" name="Picture 3">
              <a:extLst>
                <a:ext uri="{FF2B5EF4-FFF2-40B4-BE49-F238E27FC236}">
                  <a16:creationId xmlns:a16="http://schemas.microsoft.com/office/drawing/2014/main" id="{B97FA45E-0DD7-DDA9-C8FB-DF5B1AECAC91}"/>
                </a:ext>
              </a:extLst>
            </p:cNvPr>
            <p:cNvPicPr>
              <a:picLocks noChangeAspect="1"/>
            </p:cNvPicPr>
            <p:nvPr/>
          </p:nvPicPr>
          <p:blipFill>
            <a:blip r:embed="rId9"/>
            <a:stretch>
              <a:fillRect/>
            </a:stretch>
          </p:blipFill>
          <p:spPr>
            <a:xfrm flipH="1">
              <a:off x="4899346" y="3495150"/>
              <a:ext cx="336083" cy="336083"/>
            </a:xfrm>
            <a:prstGeom prst="rect">
              <a:avLst/>
            </a:prstGeom>
          </p:spPr>
        </p:pic>
        <p:grpSp>
          <p:nvGrpSpPr>
            <p:cNvPr id="95" name="Group 94">
              <a:extLst>
                <a:ext uri="{FF2B5EF4-FFF2-40B4-BE49-F238E27FC236}">
                  <a16:creationId xmlns:a16="http://schemas.microsoft.com/office/drawing/2014/main" id="{66348D9B-F25F-D1A9-7F9E-43F00A305678}"/>
                </a:ext>
              </a:extLst>
            </p:cNvPr>
            <p:cNvGrpSpPr/>
            <p:nvPr/>
          </p:nvGrpSpPr>
          <p:grpSpPr>
            <a:xfrm>
              <a:off x="539837" y="2805620"/>
              <a:ext cx="7896439" cy="997307"/>
              <a:chOff x="539837" y="2805620"/>
              <a:chExt cx="7896439" cy="997307"/>
            </a:xfrm>
          </p:grpSpPr>
          <p:pic>
            <p:nvPicPr>
              <p:cNvPr id="69" name="Picture 68">
                <a:extLst>
                  <a:ext uri="{FF2B5EF4-FFF2-40B4-BE49-F238E27FC236}">
                    <a16:creationId xmlns:a16="http://schemas.microsoft.com/office/drawing/2014/main" id="{2828DA2E-3D00-3D06-B6B7-9D7450E62B71}"/>
                  </a:ext>
                </a:extLst>
              </p:cNvPr>
              <p:cNvPicPr>
                <a:picLocks noChangeAspect="1"/>
              </p:cNvPicPr>
              <p:nvPr/>
            </p:nvPicPr>
            <p:blipFill>
              <a:blip r:embed="rId6"/>
              <a:stretch>
                <a:fillRect/>
              </a:stretch>
            </p:blipFill>
            <p:spPr>
              <a:xfrm>
                <a:off x="539837" y="3052067"/>
                <a:ext cx="289384" cy="306855"/>
              </a:xfrm>
              <a:prstGeom prst="rect">
                <a:avLst/>
              </a:prstGeom>
            </p:spPr>
          </p:pic>
          <p:grpSp>
            <p:nvGrpSpPr>
              <p:cNvPr id="90" name="Group 89">
                <a:extLst>
                  <a:ext uri="{FF2B5EF4-FFF2-40B4-BE49-F238E27FC236}">
                    <a16:creationId xmlns:a16="http://schemas.microsoft.com/office/drawing/2014/main" id="{55872C45-B3FB-71F0-5910-DCE8217987C1}"/>
                  </a:ext>
                </a:extLst>
              </p:cNvPr>
              <p:cNvGrpSpPr/>
              <p:nvPr/>
            </p:nvGrpSpPr>
            <p:grpSpPr>
              <a:xfrm>
                <a:off x="895237" y="2805620"/>
                <a:ext cx="7541039" cy="997307"/>
                <a:chOff x="895237" y="2805620"/>
                <a:chExt cx="7541039" cy="997307"/>
              </a:xfrm>
            </p:grpSpPr>
            <p:sp>
              <p:nvSpPr>
                <p:cNvPr id="70" name="TextBox 69">
                  <a:extLst>
                    <a:ext uri="{FF2B5EF4-FFF2-40B4-BE49-F238E27FC236}">
                      <a16:creationId xmlns:a16="http://schemas.microsoft.com/office/drawing/2014/main" id="{0D6A75CE-DDD3-94A3-621E-C43CE23DED2F}"/>
                    </a:ext>
                  </a:extLst>
                </p:cNvPr>
                <p:cNvSpPr txBox="1"/>
                <p:nvPr/>
              </p:nvSpPr>
              <p:spPr>
                <a:xfrm>
                  <a:off x="895237" y="2955130"/>
                  <a:ext cx="7541039" cy="523220"/>
                </a:xfrm>
                <a:prstGeom prst="rect">
                  <a:avLst/>
                </a:prstGeom>
                <a:noFill/>
              </p:spPr>
              <p:txBody>
                <a:bodyPr wrap="none" rtlCol="0">
                  <a:spAutoFit/>
                </a:bodyPr>
                <a:lstStyle/>
                <a:p>
                  <a:pPr algn="l"/>
                  <a:r>
                    <a:rPr lang="en-GB" sz="1400">
                      <a:solidFill>
                        <a:srgbClr val="425052"/>
                      </a:solidFill>
                      <a:latin typeface="Avenir Light" panose="020B0402020203020204" pitchFamily="34" charset="77"/>
                    </a:rPr>
                    <a:t>Efficient Demand Evaluation of Fixed-Point Attributes Using Static Analysis</a:t>
                  </a:r>
                </a:p>
                <a:p>
                  <a:pPr algn="l"/>
                  <a:r>
                    <a:rPr lang="en-GB" sz="1400" b="1" i="1">
                      <a:solidFill>
                        <a:srgbClr val="425052"/>
                      </a:solidFill>
                      <a:latin typeface="Avenir Light" panose="020B0402020203020204" pitchFamily="34" charset="77"/>
                    </a:rPr>
                    <a:t>Idriss Riouak</a:t>
                  </a:r>
                  <a:r>
                    <a:rPr lang="en-GB" sz="1400">
                      <a:solidFill>
                        <a:srgbClr val="425052"/>
                      </a:solidFill>
                      <a:latin typeface="Avenir Light" panose="020B0402020203020204" pitchFamily="34" charset="77"/>
                    </a:rPr>
                    <a:t>, Niklas Fors, Jesper Öqvist, Görel Hedin, and Christoph Reichenbach, SLE 2024</a:t>
                  </a:r>
                </a:p>
              </p:txBody>
            </p:sp>
            <p:pic>
              <p:nvPicPr>
                <p:cNvPr id="41" name="Picture 40">
                  <a:extLst>
                    <a:ext uri="{FF2B5EF4-FFF2-40B4-BE49-F238E27FC236}">
                      <a16:creationId xmlns:a16="http://schemas.microsoft.com/office/drawing/2014/main" id="{438591E5-315A-9C8D-0585-DF9A6A7C1822}"/>
                    </a:ext>
                  </a:extLst>
                </p:cNvPr>
                <p:cNvPicPr>
                  <a:picLocks noChangeAspect="1"/>
                </p:cNvPicPr>
                <p:nvPr/>
              </p:nvPicPr>
              <p:blipFill>
                <a:blip r:embed="rId7"/>
                <a:stretch>
                  <a:fillRect/>
                </a:stretch>
              </p:blipFill>
              <p:spPr>
                <a:xfrm>
                  <a:off x="7079711" y="2805620"/>
                  <a:ext cx="377167" cy="369332"/>
                </a:xfrm>
                <a:prstGeom prst="rect">
                  <a:avLst/>
                </a:prstGeom>
              </p:spPr>
            </p:pic>
            <p:sp>
              <p:nvSpPr>
                <p:cNvPr id="43" name="TextBox 42">
                  <a:extLst>
                    <a:ext uri="{FF2B5EF4-FFF2-40B4-BE49-F238E27FC236}">
                      <a16:creationId xmlns:a16="http://schemas.microsoft.com/office/drawing/2014/main" id="{6360CAE4-8B79-0B79-2B6D-4EA538E45FA2}"/>
                    </a:ext>
                  </a:extLst>
                </p:cNvPr>
                <p:cNvSpPr txBox="1"/>
                <p:nvPr/>
              </p:nvSpPr>
              <p:spPr>
                <a:xfrm>
                  <a:off x="1393684" y="3495150"/>
                  <a:ext cx="3396635" cy="307777"/>
                </a:xfrm>
                <a:prstGeom prst="rect">
                  <a:avLst/>
                </a:prstGeom>
                <a:noFill/>
              </p:spPr>
              <p:txBody>
                <a:bodyPr wrap="none" rtlCol="0">
                  <a:spAutoFit/>
                </a:bodyPr>
                <a:lstStyle/>
                <a:p>
                  <a:r>
                    <a:rPr lang="en-SE" sz="1400" i="1">
                      <a:solidFill>
                        <a:srgbClr val="178DAD"/>
                      </a:solidFill>
                    </a:rPr>
                    <a:t>1</a:t>
                  </a:r>
                  <a:r>
                    <a:rPr lang="en-SE" sz="1400" i="1" baseline="30000">
                      <a:solidFill>
                        <a:srgbClr val="178DAD"/>
                      </a:solidFill>
                    </a:rPr>
                    <a:t>st </a:t>
                  </a:r>
                  <a:r>
                    <a:rPr lang="en-SE" sz="1400" i="1">
                      <a:solidFill>
                        <a:srgbClr val="178DAD"/>
                      </a:solidFill>
                    </a:rPr>
                    <a:t>Place ACM SRC &lt;Programming&gt; 2024</a:t>
                  </a:r>
                </a:p>
              </p:txBody>
            </p:sp>
            <p:sp>
              <p:nvSpPr>
                <p:cNvPr id="44" name="TextBox 43">
                  <a:extLst>
                    <a:ext uri="{FF2B5EF4-FFF2-40B4-BE49-F238E27FC236}">
                      <a16:creationId xmlns:a16="http://schemas.microsoft.com/office/drawing/2014/main" id="{B6F3CCE3-2DE8-6A02-FECD-986C06AC9B4F}"/>
                    </a:ext>
                  </a:extLst>
                </p:cNvPr>
                <p:cNvSpPr txBox="1"/>
                <p:nvPr/>
              </p:nvSpPr>
              <p:spPr>
                <a:xfrm>
                  <a:off x="5235429" y="3492502"/>
                  <a:ext cx="2314160" cy="307777"/>
                </a:xfrm>
                <a:prstGeom prst="rect">
                  <a:avLst/>
                </a:prstGeom>
                <a:noFill/>
              </p:spPr>
              <p:txBody>
                <a:bodyPr wrap="none" rtlCol="0">
                  <a:spAutoFit/>
                </a:bodyPr>
                <a:lstStyle/>
                <a:p>
                  <a:r>
                    <a:rPr lang="en-SE" sz="1400" i="1">
                      <a:solidFill>
                        <a:srgbClr val="178DAD"/>
                      </a:solidFill>
                    </a:rPr>
                    <a:t>Distinguished Paper Award</a:t>
                  </a:r>
                </a:p>
              </p:txBody>
            </p:sp>
          </p:grpSp>
        </p:grpSp>
      </p:grpSp>
      <p:grpSp>
        <p:nvGrpSpPr>
          <p:cNvPr id="97" name="Group 96">
            <a:extLst>
              <a:ext uri="{FF2B5EF4-FFF2-40B4-BE49-F238E27FC236}">
                <a16:creationId xmlns:a16="http://schemas.microsoft.com/office/drawing/2014/main" id="{C34BA188-181A-61B4-13D4-50E0BA6D1C70}"/>
              </a:ext>
            </a:extLst>
          </p:cNvPr>
          <p:cNvGrpSpPr/>
          <p:nvPr/>
        </p:nvGrpSpPr>
        <p:grpSpPr>
          <a:xfrm>
            <a:off x="462764" y="4206977"/>
            <a:ext cx="6926322" cy="550191"/>
            <a:chOff x="366899" y="4206977"/>
            <a:chExt cx="6926322" cy="550191"/>
          </a:xfrm>
        </p:grpSpPr>
        <p:pic>
          <p:nvPicPr>
            <p:cNvPr id="19" name="Picture 18" descr="A blue and black hand holding a blue hexagon&#10;&#10;Description automatically generated">
              <a:extLst>
                <a:ext uri="{FF2B5EF4-FFF2-40B4-BE49-F238E27FC236}">
                  <a16:creationId xmlns:a16="http://schemas.microsoft.com/office/drawing/2014/main" id="{A2C52F46-DB54-53DA-D423-1DEE01500C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58299" y="4459055"/>
              <a:ext cx="270712" cy="270712"/>
            </a:xfrm>
            <a:prstGeom prst="rect">
              <a:avLst/>
            </a:prstGeom>
          </p:spPr>
        </p:pic>
        <p:pic>
          <p:nvPicPr>
            <p:cNvPr id="28" name="Picture 27" descr="A blue and white eye with a blue circle&#10;&#10;Description automatically generated">
              <a:extLst>
                <a:ext uri="{FF2B5EF4-FFF2-40B4-BE49-F238E27FC236}">
                  <a16:creationId xmlns:a16="http://schemas.microsoft.com/office/drawing/2014/main" id="{B199E545-ACEE-F68F-0B4B-1DA72C7189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5339" y="4446987"/>
              <a:ext cx="289384" cy="289384"/>
            </a:xfrm>
            <a:prstGeom prst="rect">
              <a:avLst/>
            </a:prstGeom>
          </p:spPr>
        </p:pic>
        <p:grpSp>
          <p:nvGrpSpPr>
            <p:cNvPr id="91" name="Group 90">
              <a:extLst>
                <a:ext uri="{FF2B5EF4-FFF2-40B4-BE49-F238E27FC236}">
                  <a16:creationId xmlns:a16="http://schemas.microsoft.com/office/drawing/2014/main" id="{D0CF69D1-31AE-ECC0-2C93-EF4FD7F8E6D5}"/>
                </a:ext>
              </a:extLst>
            </p:cNvPr>
            <p:cNvGrpSpPr/>
            <p:nvPr/>
          </p:nvGrpSpPr>
          <p:grpSpPr>
            <a:xfrm>
              <a:off x="366899" y="4206977"/>
              <a:ext cx="6926322" cy="550191"/>
              <a:chOff x="366899" y="4206977"/>
              <a:chExt cx="6926322" cy="550191"/>
            </a:xfrm>
          </p:grpSpPr>
          <p:pic>
            <p:nvPicPr>
              <p:cNvPr id="42" name="Picture 41">
                <a:extLst>
                  <a:ext uri="{FF2B5EF4-FFF2-40B4-BE49-F238E27FC236}">
                    <a16:creationId xmlns:a16="http://schemas.microsoft.com/office/drawing/2014/main" id="{7ED03C69-1DA5-B78D-EAC2-FB30E2630BE6}"/>
                  </a:ext>
                </a:extLst>
              </p:cNvPr>
              <p:cNvPicPr>
                <a:picLocks noChangeAspect="1"/>
              </p:cNvPicPr>
              <p:nvPr/>
            </p:nvPicPr>
            <p:blipFill>
              <a:blip r:embed="rId12"/>
              <a:stretch>
                <a:fillRect/>
              </a:stretch>
            </p:blipFill>
            <p:spPr>
              <a:xfrm>
                <a:off x="366899" y="4259136"/>
                <a:ext cx="449203" cy="415864"/>
              </a:xfrm>
              <a:prstGeom prst="rect">
                <a:avLst/>
              </a:prstGeom>
            </p:spPr>
          </p:pic>
          <p:sp>
            <p:nvSpPr>
              <p:cNvPr id="48" name="TextBox 47">
                <a:extLst>
                  <a:ext uri="{FF2B5EF4-FFF2-40B4-BE49-F238E27FC236}">
                    <a16:creationId xmlns:a16="http://schemas.microsoft.com/office/drawing/2014/main" id="{9D0D09C3-DDB2-F0BF-0FBF-28E8E42C7B5C}"/>
                  </a:ext>
                </a:extLst>
              </p:cNvPr>
              <p:cNvSpPr txBox="1"/>
              <p:nvPr/>
            </p:nvSpPr>
            <p:spPr>
              <a:xfrm>
                <a:off x="939430" y="4206977"/>
                <a:ext cx="6353791" cy="307777"/>
              </a:xfrm>
              <a:prstGeom prst="rect">
                <a:avLst/>
              </a:prstGeom>
              <a:noFill/>
            </p:spPr>
            <p:txBody>
              <a:bodyPr wrap="none" rtlCol="0">
                <a:spAutoFit/>
              </a:bodyPr>
              <a:lstStyle/>
              <a:p>
                <a:r>
                  <a:rPr lang="en-GB" sz="1400" dirty="0">
                    <a:solidFill>
                      <a:srgbClr val="425052"/>
                    </a:solidFill>
                    <a:latin typeface="Avenir Light" panose="020B0402020203020204" pitchFamily="34" charset="77"/>
                  </a:rPr>
                  <a:t>Artifact related to </a:t>
                </a:r>
                <a:r>
                  <a:rPr lang="en-GB" sz="1400" b="1" dirty="0">
                    <a:solidFill>
                      <a:srgbClr val="425052"/>
                    </a:solidFill>
                    <a:latin typeface="Avenir Light" panose="020B0402020203020204" pitchFamily="34" charset="77"/>
                  </a:rPr>
                  <a:t>Paper I</a:t>
                </a:r>
                <a:r>
                  <a:rPr lang="en-GB" sz="1400" dirty="0">
                    <a:solidFill>
                      <a:srgbClr val="425052"/>
                    </a:solidFill>
                    <a:latin typeface="Avenir Light" panose="020B0402020203020204" pitchFamily="34" charset="77"/>
                  </a:rPr>
                  <a:t>, was submitted to the ROSE festival 2021, receiving:</a:t>
                </a:r>
              </a:p>
            </p:txBody>
          </p:sp>
          <p:sp>
            <p:nvSpPr>
              <p:cNvPr id="50" name="TextBox 49">
                <a:extLst>
                  <a:ext uri="{FF2B5EF4-FFF2-40B4-BE49-F238E27FC236}">
                    <a16:creationId xmlns:a16="http://schemas.microsoft.com/office/drawing/2014/main" id="{0DB4573D-D27A-6E9E-7838-BF3C44CF8994}"/>
                  </a:ext>
                </a:extLst>
              </p:cNvPr>
              <p:cNvSpPr txBox="1"/>
              <p:nvPr/>
            </p:nvSpPr>
            <p:spPr>
              <a:xfrm>
                <a:off x="1275642" y="4449391"/>
                <a:ext cx="2044149" cy="307777"/>
              </a:xfrm>
              <a:prstGeom prst="rect">
                <a:avLst/>
              </a:prstGeom>
              <a:noFill/>
            </p:spPr>
            <p:txBody>
              <a:bodyPr wrap="none" rtlCol="0">
                <a:spAutoFit/>
              </a:bodyPr>
              <a:lstStyle/>
              <a:p>
                <a:r>
                  <a:rPr lang="en-GB" sz="1400">
                    <a:solidFill>
                      <a:srgbClr val="425052"/>
                    </a:solidFill>
                    <a:latin typeface="Avenir Light" panose="020B0402020203020204" pitchFamily="34" charset="77"/>
                  </a:rPr>
                  <a:t>Open Research Object </a:t>
                </a:r>
              </a:p>
            </p:txBody>
          </p:sp>
          <p:sp>
            <p:nvSpPr>
              <p:cNvPr id="55" name="TextBox 54">
                <a:extLst>
                  <a:ext uri="{FF2B5EF4-FFF2-40B4-BE49-F238E27FC236}">
                    <a16:creationId xmlns:a16="http://schemas.microsoft.com/office/drawing/2014/main" id="{381EE52C-C964-D19F-07C9-3532A99A310C}"/>
                  </a:ext>
                </a:extLst>
              </p:cNvPr>
              <p:cNvSpPr txBox="1"/>
              <p:nvPr/>
            </p:nvSpPr>
            <p:spPr>
              <a:xfrm>
                <a:off x="3758890" y="4440522"/>
                <a:ext cx="2383986" cy="307777"/>
              </a:xfrm>
              <a:prstGeom prst="rect">
                <a:avLst/>
              </a:prstGeom>
              <a:noFill/>
            </p:spPr>
            <p:txBody>
              <a:bodyPr wrap="none" rtlCol="0">
                <a:spAutoFit/>
              </a:bodyPr>
              <a:lstStyle/>
              <a:p>
                <a:r>
                  <a:rPr lang="en-GB" sz="1400">
                    <a:solidFill>
                      <a:srgbClr val="425052"/>
                    </a:solidFill>
                    <a:latin typeface="Avenir Light" panose="020B0402020203020204" pitchFamily="34" charset="77"/>
                  </a:rPr>
                  <a:t>Research Objects Reviewed</a:t>
                </a:r>
              </a:p>
            </p:txBody>
          </p:sp>
        </p:grpSp>
      </p:grpSp>
      <p:grpSp>
        <p:nvGrpSpPr>
          <p:cNvPr id="92" name="Group 91">
            <a:extLst>
              <a:ext uri="{FF2B5EF4-FFF2-40B4-BE49-F238E27FC236}">
                <a16:creationId xmlns:a16="http://schemas.microsoft.com/office/drawing/2014/main" id="{540B767B-6C04-E341-4C76-141B141EB385}"/>
              </a:ext>
            </a:extLst>
          </p:cNvPr>
          <p:cNvGrpSpPr/>
          <p:nvPr/>
        </p:nvGrpSpPr>
        <p:grpSpPr>
          <a:xfrm>
            <a:off x="448065" y="4939460"/>
            <a:ext cx="7040406" cy="568672"/>
            <a:chOff x="352200" y="4939460"/>
            <a:chExt cx="7040406" cy="568672"/>
          </a:xfrm>
        </p:grpSpPr>
        <p:pic>
          <p:nvPicPr>
            <p:cNvPr id="56" name="Picture 55">
              <a:extLst>
                <a:ext uri="{FF2B5EF4-FFF2-40B4-BE49-F238E27FC236}">
                  <a16:creationId xmlns:a16="http://schemas.microsoft.com/office/drawing/2014/main" id="{7578AAC6-4A8A-D62D-CE70-BCB35BD70AFF}"/>
                </a:ext>
              </a:extLst>
            </p:cNvPr>
            <p:cNvPicPr>
              <a:picLocks noChangeAspect="1"/>
            </p:cNvPicPr>
            <p:nvPr/>
          </p:nvPicPr>
          <p:blipFill>
            <a:blip r:embed="rId12"/>
            <a:stretch>
              <a:fillRect/>
            </a:stretch>
          </p:blipFill>
          <p:spPr>
            <a:xfrm>
              <a:off x="352200" y="4963179"/>
              <a:ext cx="449203" cy="415864"/>
            </a:xfrm>
            <a:prstGeom prst="rect">
              <a:avLst/>
            </a:prstGeom>
          </p:spPr>
        </p:pic>
        <p:sp>
          <p:nvSpPr>
            <p:cNvPr id="57" name="TextBox 56">
              <a:extLst>
                <a:ext uri="{FF2B5EF4-FFF2-40B4-BE49-F238E27FC236}">
                  <a16:creationId xmlns:a16="http://schemas.microsoft.com/office/drawing/2014/main" id="{97963A20-DA18-EF46-B8FD-45F70218F76D}"/>
                </a:ext>
              </a:extLst>
            </p:cNvPr>
            <p:cNvSpPr txBox="1"/>
            <p:nvPr/>
          </p:nvSpPr>
          <p:spPr>
            <a:xfrm>
              <a:off x="939429" y="4939460"/>
              <a:ext cx="6453177" cy="307777"/>
            </a:xfrm>
            <a:prstGeom prst="rect">
              <a:avLst/>
            </a:prstGeom>
            <a:noFill/>
          </p:spPr>
          <p:txBody>
            <a:bodyPr wrap="none" rtlCol="0">
              <a:spAutoFit/>
            </a:bodyPr>
            <a:lstStyle/>
            <a:p>
              <a:r>
                <a:rPr lang="en-GB" sz="1400" dirty="0">
                  <a:solidFill>
                    <a:srgbClr val="425052"/>
                  </a:solidFill>
                  <a:latin typeface="Avenir Light" panose="020B0402020203020204" pitchFamily="34" charset="77"/>
                </a:rPr>
                <a:t>Artifact related to </a:t>
              </a:r>
              <a:r>
                <a:rPr lang="en-GB" sz="1400" b="1" dirty="0">
                  <a:solidFill>
                    <a:srgbClr val="425052"/>
                  </a:solidFill>
                  <a:latin typeface="Avenir Light" panose="020B0402020203020204" pitchFamily="34" charset="77"/>
                </a:rPr>
                <a:t>Paper III</a:t>
              </a:r>
              <a:r>
                <a:rPr lang="en-GB" sz="1400" dirty="0">
                  <a:solidFill>
                    <a:srgbClr val="425052"/>
                  </a:solidFill>
                  <a:latin typeface="Avenir Light" panose="020B0402020203020204" pitchFamily="34" charset="77"/>
                </a:rPr>
                <a:t>, was submitted to the ROSE festival 2022, receiving:</a:t>
              </a:r>
            </a:p>
          </p:txBody>
        </p:sp>
        <p:pic>
          <p:nvPicPr>
            <p:cNvPr id="63" name="Picture 62" descr="A blue and white eye with a blue circle&#10;&#10;Description automatically generated">
              <a:extLst>
                <a:ext uri="{FF2B5EF4-FFF2-40B4-BE49-F238E27FC236}">
                  <a16:creationId xmlns:a16="http://schemas.microsoft.com/office/drawing/2014/main" id="{073F4B77-3D8E-3F8F-3FF9-CA30FFD238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1605" y="5197951"/>
              <a:ext cx="289384" cy="289384"/>
            </a:xfrm>
            <a:prstGeom prst="rect">
              <a:avLst/>
            </a:prstGeom>
          </p:spPr>
        </p:pic>
        <p:sp>
          <p:nvSpPr>
            <p:cNvPr id="64" name="TextBox 63">
              <a:extLst>
                <a:ext uri="{FF2B5EF4-FFF2-40B4-BE49-F238E27FC236}">
                  <a16:creationId xmlns:a16="http://schemas.microsoft.com/office/drawing/2014/main" id="{6A2440E3-59E0-6E45-1242-D7526A92DB54}"/>
                </a:ext>
              </a:extLst>
            </p:cNvPr>
            <p:cNvSpPr txBox="1"/>
            <p:nvPr/>
          </p:nvSpPr>
          <p:spPr>
            <a:xfrm>
              <a:off x="1271908" y="5200355"/>
              <a:ext cx="2044149" cy="307777"/>
            </a:xfrm>
            <a:prstGeom prst="rect">
              <a:avLst/>
            </a:prstGeom>
            <a:noFill/>
          </p:spPr>
          <p:txBody>
            <a:bodyPr wrap="none" rtlCol="0">
              <a:spAutoFit/>
            </a:bodyPr>
            <a:lstStyle/>
            <a:p>
              <a:r>
                <a:rPr lang="en-GB" sz="1400">
                  <a:solidFill>
                    <a:srgbClr val="425052"/>
                  </a:solidFill>
                  <a:latin typeface="Avenir Light" panose="020B0402020203020204" pitchFamily="34" charset="77"/>
                </a:rPr>
                <a:t>Open Research Object </a:t>
              </a:r>
            </a:p>
          </p:txBody>
        </p:sp>
      </p:grpSp>
      <p:grpSp>
        <p:nvGrpSpPr>
          <p:cNvPr id="98" name="Group 97">
            <a:extLst>
              <a:ext uri="{FF2B5EF4-FFF2-40B4-BE49-F238E27FC236}">
                <a16:creationId xmlns:a16="http://schemas.microsoft.com/office/drawing/2014/main" id="{72C14D2B-AD4E-E624-95AE-1A45AA7195DE}"/>
              </a:ext>
            </a:extLst>
          </p:cNvPr>
          <p:cNvGrpSpPr/>
          <p:nvPr/>
        </p:nvGrpSpPr>
        <p:grpSpPr>
          <a:xfrm>
            <a:off x="450785" y="5540675"/>
            <a:ext cx="8313575" cy="595215"/>
            <a:chOff x="354920" y="5540675"/>
            <a:chExt cx="8313575" cy="595215"/>
          </a:xfrm>
        </p:grpSpPr>
        <p:pic>
          <p:nvPicPr>
            <p:cNvPr id="77" name="Picture 76">
              <a:extLst>
                <a:ext uri="{FF2B5EF4-FFF2-40B4-BE49-F238E27FC236}">
                  <a16:creationId xmlns:a16="http://schemas.microsoft.com/office/drawing/2014/main" id="{8CAD5A50-FD32-034C-39AB-2082D6984FB4}"/>
                </a:ext>
              </a:extLst>
            </p:cNvPr>
            <p:cNvPicPr>
              <a:picLocks noChangeAspect="1"/>
            </p:cNvPicPr>
            <p:nvPr/>
          </p:nvPicPr>
          <p:blipFill>
            <a:blip r:embed="rId9"/>
            <a:stretch>
              <a:fillRect/>
            </a:stretch>
          </p:blipFill>
          <p:spPr>
            <a:xfrm flipH="1">
              <a:off x="5762031" y="5822952"/>
              <a:ext cx="297701" cy="297701"/>
            </a:xfrm>
            <a:prstGeom prst="rect">
              <a:avLst/>
            </a:prstGeom>
          </p:spPr>
        </p:pic>
        <p:grpSp>
          <p:nvGrpSpPr>
            <p:cNvPr id="93" name="Group 92">
              <a:extLst>
                <a:ext uri="{FF2B5EF4-FFF2-40B4-BE49-F238E27FC236}">
                  <a16:creationId xmlns:a16="http://schemas.microsoft.com/office/drawing/2014/main" id="{943CA79E-77B8-B09C-38F3-CBE463F41AE9}"/>
                </a:ext>
              </a:extLst>
            </p:cNvPr>
            <p:cNvGrpSpPr/>
            <p:nvPr/>
          </p:nvGrpSpPr>
          <p:grpSpPr>
            <a:xfrm>
              <a:off x="354920" y="5540675"/>
              <a:ext cx="8313575" cy="595215"/>
              <a:chOff x="354920" y="5540675"/>
              <a:chExt cx="8313575" cy="595215"/>
            </a:xfrm>
          </p:grpSpPr>
          <p:pic>
            <p:nvPicPr>
              <p:cNvPr id="10" name="Picture 9" descr="A green circle with white text and a white circle with a white circle and a white circle with a white circle with a white circle with a white circle with a white circle with a white circle with&#10;&#10;Description automatically generated">
                <a:extLst>
                  <a:ext uri="{FF2B5EF4-FFF2-40B4-BE49-F238E27FC236}">
                    <a16:creationId xmlns:a16="http://schemas.microsoft.com/office/drawing/2014/main" id="{4D9FE3A4-2914-7E5E-3ED0-B81463A40E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4061" y="5836305"/>
                <a:ext cx="280797" cy="279246"/>
              </a:xfrm>
              <a:prstGeom prst="rect">
                <a:avLst/>
              </a:prstGeom>
            </p:spPr>
          </p:pic>
          <p:pic>
            <p:nvPicPr>
              <p:cNvPr id="12" name="Picture 11" descr="A red circle with white text&#10;&#10;Description automatically generated">
                <a:extLst>
                  <a:ext uri="{FF2B5EF4-FFF2-40B4-BE49-F238E27FC236}">
                    <a16:creationId xmlns:a16="http://schemas.microsoft.com/office/drawing/2014/main" id="{CF71245A-CA19-E645-41EB-4EB3039149B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V="1">
                <a:off x="2980893" y="5842496"/>
                <a:ext cx="280798" cy="279246"/>
              </a:xfrm>
              <a:prstGeom prst="rect">
                <a:avLst/>
              </a:prstGeom>
            </p:spPr>
          </p:pic>
          <p:sp>
            <p:nvSpPr>
              <p:cNvPr id="45" name="TextBox 44">
                <a:extLst>
                  <a:ext uri="{FF2B5EF4-FFF2-40B4-BE49-F238E27FC236}">
                    <a16:creationId xmlns:a16="http://schemas.microsoft.com/office/drawing/2014/main" id="{C5817E45-14F8-7A6D-D9B5-27DFBA42A395}"/>
                  </a:ext>
                </a:extLst>
              </p:cNvPr>
              <p:cNvSpPr txBox="1"/>
              <p:nvPr/>
            </p:nvSpPr>
            <p:spPr>
              <a:xfrm>
                <a:off x="6071156" y="5811331"/>
                <a:ext cx="2443746" cy="307777"/>
              </a:xfrm>
              <a:prstGeom prst="rect">
                <a:avLst/>
              </a:prstGeom>
              <a:noFill/>
            </p:spPr>
            <p:txBody>
              <a:bodyPr wrap="none" rtlCol="0">
                <a:spAutoFit/>
              </a:bodyPr>
              <a:lstStyle/>
              <a:p>
                <a:r>
                  <a:rPr lang="en-SE" sz="1400" i="1">
                    <a:solidFill>
                      <a:srgbClr val="178DAD"/>
                    </a:solidFill>
                  </a:rPr>
                  <a:t>Distinguished Artifact Award</a:t>
                </a:r>
              </a:p>
            </p:txBody>
          </p:sp>
          <p:pic>
            <p:nvPicPr>
              <p:cNvPr id="65" name="Picture 64">
                <a:extLst>
                  <a:ext uri="{FF2B5EF4-FFF2-40B4-BE49-F238E27FC236}">
                    <a16:creationId xmlns:a16="http://schemas.microsoft.com/office/drawing/2014/main" id="{97CB27DB-BFDB-C9C4-710A-B0B6BC0402FE}"/>
                  </a:ext>
                </a:extLst>
              </p:cNvPr>
              <p:cNvPicPr>
                <a:picLocks noChangeAspect="1"/>
              </p:cNvPicPr>
              <p:nvPr/>
            </p:nvPicPr>
            <p:blipFill>
              <a:blip r:embed="rId12"/>
              <a:stretch>
                <a:fillRect/>
              </a:stretch>
            </p:blipFill>
            <p:spPr>
              <a:xfrm>
                <a:off x="354920" y="5564394"/>
                <a:ext cx="449203" cy="415864"/>
              </a:xfrm>
              <a:prstGeom prst="rect">
                <a:avLst/>
              </a:prstGeom>
            </p:spPr>
          </p:pic>
          <p:sp>
            <p:nvSpPr>
              <p:cNvPr id="66" name="TextBox 65">
                <a:extLst>
                  <a:ext uri="{FF2B5EF4-FFF2-40B4-BE49-F238E27FC236}">
                    <a16:creationId xmlns:a16="http://schemas.microsoft.com/office/drawing/2014/main" id="{73580522-9071-6A8B-C88F-FF2DAAEEF223}"/>
                  </a:ext>
                </a:extLst>
              </p:cNvPr>
              <p:cNvSpPr txBox="1"/>
              <p:nvPr/>
            </p:nvSpPr>
            <p:spPr>
              <a:xfrm>
                <a:off x="942149" y="5540675"/>
                <a:ext cx="7726346" cy="307777"/>
              </a:xfrm>
              <a:prstGeom prst="rect">
                <a:avLst/>
              </a:prstGeom>
              <a:noFill/>
            </p:spPr>
            <p:txBody>
              <a:bodyPr wrap="none" rtlCol="0">
                <a:spAutoFit/>
              </a:bodyPr>
              <a:lstStyle/>
              <a:p>
                <a:r>
                  <a:rPr lang="en-GB" sz="1400">
                    <a:solidFill>
                      <a:srgbClr val="425052"/>
                    </a:solidFill>
                    <a:latin typeface="Avenir Light" panose="020B0402020203020204" pitchFamily="34" charset="77"/>
                  </a:rPr>
                  <a:t>Artifact related to </a:t>
                </a:r>
                <a:r>
                  <a:rPr lang="en-GB" sz="1400" b="1">
                    <a:solidFill>
                      <a:srgbClr val="425052"/>
                    </a:solidFill>
                    <a:latin typeface="Avenir Light" panose="020B0402020203020204" pitchFamily="34" charset="77"/>
                  </a:rPr>
                  <a:t>Paper IV</a:t>
                </a:r>
                <a:r>
                  <a:rPr lang="en-GB" sz="1400">
                    <a:solidFill>
                      <a:srgbClr val="425052"/>
                    </a:solidFill>
                    <a:latin typeface="Avenir Light" panose="020B0402020203020204" pitchFamily="34" charset="77"/>
                  </a:rPr>
                  <a:t>, was submitted to the SLE Artifact Evaluation Committee, receiving:</a:t>
                </a:r>
              </a:p>
            </p:txBody>
          </p:sp>
          <p:sp>
            <p:nvSpPr>
              <p:cNvPr id="72" name="TextBox 71">
                <a:extLst>
                  <a:ext uri="{FF2B5EF4-FFF2-40B4-BE49-F238E27FC236}">
                    <a16:creationId xmlns:a16="http://schemas.microsoft.com/office/drawing/2014/main" id="{0E7F8C05-505D-72B6-CAC1-354D87B9F18D}"/>
                  </a:ext>
                </a:extLst>
              </p:cNvPr>
              <p:cNvSpPr txBox="1"/>
              <p:nvPr/>
            </p:nvSpPr>
            <p:spPr>
              <a:xfrm>
                <a:off x="1265814" y="5828113"/>
                <a:ext cx="1536190" cy="307777"/>
              </a:xfrm>
              <a:prstGeom prst="rect">
                <a:avLst/>
              </a:prstGeom>
              <a:noFill/>
            </p:spPr>
            <p:txBody>
              <a:bodyPr wrap="none" rtlCol="0">
                <a:spAutoFit/>
              </a:bodyPr>
              <a:lstStyle/>
              <a:p>
                <a:r>
                  <a:rPr lang="en-GB" sz="1400">
                    <a:solidFill>
                      <a:srgbClr val="425052"/>
                    </a:solidFill>
                    <a:latin typeface="Avenir Light" panose="020B0402020203020204" pitchFamily="34" charset="77"/>
                  </a:rPr>
                  <a:t>Artifact Available</a:t>
                </a:r>
              </a:p>
            </p:txBody>
          </p:sp>
          <p:sp>
            <p:nvSpPr>
              <p:cNvPr id="76" name="TextBox 75">
                <a:extLst>
                  <a:ext uri="{FF2B5EF4-FFF2-40B4-BE49-F238E27FC236}">
                    <a16:creationId xmlns:a16="http://schemas.microsoft.com/office/drawing/2014/main" id="{E91FCC7B-EFD9-A4B1-5B34-A49B43916020}"/>
                  </a:ext>
                </a:extLst>
              </p:cNvPr>
              <p:cNvSpPr txBox="1"/>
              <p:nvPr/>
            </p:nvSpPr>
            <p:spPr>
              <a:xfrm>
                <a:off x="3254472" y="5828113"/>
                <a:ext cx="2472343" cy="307777"/>
              </a:xfrm>
              <a:prstGeom prst="rect">
                <a:avLst/>
              </a:prstGeom>
              <a:noFill/>
            </p:spPr>
            <p:txBody>
              <a:bodyPr wrap="none" rtlCol="0">
                <a:spAutoFit/>
              </a:bodyPr>
              <a:lstStyle/>
              <a:p>
                <a:r>
                  <a:rPr lang="en-GB" sz="1400">
                    <a:solidFill>
                      <a:srgbClr val="425052"/>
                    </a:solidFill>
                    <a:latin typeface="Avenir Light" panose="020B0402020203020204" pitchFamily="34" charset="77"/>
                  </a:rPr>
                  <a:t>Artifact Evaluated - Reusable</a:t>
                </a:r>
              </a:p>
            </p:txBody>
          </p:sp>
        </p:grpSp>
      </p:grpSp>
      <p:grpSp>
        <p:nvGrpSpPr>
          <p:cNvPr id="78" name="Group 77">
            <a:extLst>
              <a:ext uri="{FF2B5EF4-FFF2-40B4-BE49-F238E27FC236}">
                <a16:creationId xmlns:a16="http://schemas.microsoft.com/office/drawing/2014/main" id="{BD78883E-DC89-3F73-6326-7D6E9BF068CB}"/>
              </a:ext>
            </a:extLst>
          </p:cNvPr>
          <p:cNvGrpSpPr/>
          <p:nvPr/>
        </p:nvGrpSpPr>
        <p:grpSpPr>
          <a:xfrm>
            <a:off x="9549249" y="2637845"/>
            <a:ext cx="2444375" cy="3455498"/>
            <a:chOff x="9622395" y="2890314"/>
            <a:chExt cx="2444375" cy="3455498"/>
          </a:xfrm>
        </p:grpSpPr>
        <p:pic>
          <p:nvPicPr>
            <p:cNvPr id="79" name="Picture 78" descr="A cat lying on a couch&#10;&#10;Description automatically generated">
              <a:extLst>
                <a:ext uri="{FF2B5EF4-FFF2-40B4-BE49-F238E27FC236}">
                  <a16:creationId xmlns:a16="http://schemas.microsoft.com/office/drawing/2014/main" id="{979E343F-1B26-A9D4-3B0F-7FBD38BFF5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22395" y="3493031"/>
              <a:ext cx="2115695" cy="2820926"/>
            </a:xfrm>
            <a:prstGeom prst="rect">
              <a:avLst/>
            </a:prstGeom>
            <a:ln>
              <a:solidFill>
                <a:srgbClr val="22D789"/>
              </a:solidFill>
            </a:ln>
            <a:effectLst>
              <a:glow rad="127000">
                <a:schemeClr val="accent1">
                  <a:lumMod val="40000"/>
                  <a:lumOff val="60000"/>
                </a:schemeClr>
              </a:glow>
            </a:effectLst>
          </p:spPr>
        </p:pic>
        <p:sp>
          <p:nvSpPr>
            <p:cNvPr id="80" name="TextBox 79">
              <a:extLst>
                <a:ext uri="{FF2B5EF4-FFF2-40B4-BE49-F238E27FC236}">
                  <a16:creationId xmlns:a16="http://schemas.microsoft.com/office/drawing/2014/main" id="{B9BC2A50-52A1-ABCD-20C9-4F3CA243E1CF}"/>
                </a:ext>
              </a:extLst>
            </p:cNvPr>
            <p:cNvSpPr txBox="1"/>
            <p:nvPr/>
          </p:nvSpPr>
          <p:spPr>
            <a:xfrm>
              <a:off x="10609838" y="6068813"/>
              <a:ext cx="1346812" cy="276999"/>
            </a:xfrm>
            <a:prstGeom prst="rect">
              <a:avLst/>
            </a:prstGeom>
            <a:noFill/>
          </p:spPr>
          <p:txBody>
            <a:bodyPr wrap="square" rtlCol="0">
              <a:spAutoFit/>
            </a:bodyPr>
            <a:lstStyle/>
            <a:p>
              <a:r>
                <a:rPr lang="en-SE" sz="1200" i="1">
                  <a:solidFill>
                    <a:srgbClr val="92DAEE"/>
                  </a:solidFill>
                </a:rPr>
                <a:t>Model: Brioche</a:t>
              </a:r>
            </a:p>
          </p:txBody>
        </p:sp>
        <p:sp>
          <p:nvSpPr>
            <p:cNvPr id="86" name="Cloud Callout 85">
              <a:extLst>
                <a:ext uri="{FF2B5EF4-FFF2-40B4-BE49-F238E27FC236}">
                  <a16:creationId xmlns:a16="http://schemas.microsoft.com/office/drawing/2014/main" id="{93A8D566-AA15-D309-037F-D77B463A8125}"/>
                </a:ext>
              </a:extLst>
            </p:cNvPr>
            <p:cNvSpPr/>
            <p:nvPr/>
          </p:nvSpPr>
          <p:spPr>
            <a:xfrm>
              <a:off x="10282939" y="2890314"/>
              <a:ext cx="1783831" cy="1446715"/>
            </a:xfrm>
            <a:prstGeom prst="cloudCallou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200" dirty="0">
                  <a:latin typeface="Avenir Light" panose="020B0402020203020204" pitchFamily="34" charset="77"/>
                </a:rPr>
                <a:t>THANK YOU FOR YOUR ATTENTION!</a:t>
              </a:r>
            </a:p>
          </p:txBody>
        </p:sp>
      </p:grpSp>
      <p:sp>
        <p:nvSpPr>
          <p:cNvPr id="3" name="TextBox 2">
            <a:extLst>
              <a:ext uri="{FF2B5EF4-FFF2-40B4-BE49-F238E27FC236}">
                <a16:creationId xmlns:a16="http://schemas.microsoft.com/office/drawing/2014/main" id="{8B37EF22-A0CF-A299-B337-C967282DF684}"/>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38</a:t>
            </a:fld>
            <a:endParaRPr lang="en-SE">
              <a:solidFill>
                <a:schemeClr val="bg1"/>
              </a:solidFill>
            </a:endParaRPr>
          </a:p>
        </p:txBody>
      </p:sp>
    </p:spTree>
    <p:extLst>
      <p:ext uri="{BB962C8B-B14F-4D97-AF65-F5344CB8AC3E}">
        <p14:creationId xmlns:p14="http://schemas.microsoft.com/office/powerpoint/2010/main" val="158126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18B4F-5F6D-FFDD-8A00-6CAC2174343E}"/>
              </a:ext>
            </a:extLst>
          </p:cNvPr>
          <p:cNvSpPr>
            <a:spLocks noGrp="1"/>
          </p:cNvSpPr>
          <p:nvPr>
            <p:ph idx="1"/>
          </p:nvPr>
        </p:nvSpPr>
        <p:spPr/>
        <p:txBody>
          <a:bodyPr/>
          <a:lstStyle/>
          <a:p>
            <a:endParaRPr lang="en-SE"/>
          </a:p>
        </p:txBody>
      </p:sp>
      <p:sp>
        <p:nvSpPr>
          <p:cNvPr id="5" name="Title 4">
            <a:extLst>
              <a:ext uri="{FF2B5EF4-FFF2-40B4-BE49-F238E27FC236}">
                <a16:creationId xmlns:a16="http://schemas.microsoft.com/office/drawing/2014/main" id="{3FC55F18-15F0-A446-0F0C-240720C0A79B}"/>
              </a:ext>
            </a:extLst>
          </p:cNvPr>
          <p:cNvSpPr>
            <a:spLocks noGrp="1"/>
          </p:cNvSpPr>
          <p:nvPr>
            <p:ph type="title"/>
          </p:nvPr>
        </p:nvSpPr>
        <p:spPr/>
        <p:txBody>
          <a:bodyPr/>
          <a:lstStyle/>
          <a:p>
            <a:endParaRPr lang="en-SE"/>
          </a:p>
        </p:txBody>
      </p:sp>
    </p:spTree>
    <p:extLst>
      <p:ext uri="{BB962C8B-B14F-4D97-AF65-F5344CB8AC3E}">
        <p14:creationId xmlns:p14="http://schemas.microsoft.com/office/powerpoint/2010/main" val="1292159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D695A-FF92-7444-643E-E63359B4DDCC}"/>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44FD283D-FC2F-868B-4C4D-809F25CB9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6DABAAC5-B5EC-AD28-E231-285149A500DA}"/>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C2F2EE2B-2AE2-F2AB-E239-E2473B43B78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543E3667-0918-4F00-AE31-F449BFA38FF7}"/>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Why 0.1 Seconds ?</a:t>
            </a:r>
          </a:p>
        </p:txBody>
      </p:sp>
      <p:pic>
        <p:nvPicPr>
          <p:cNvPr id="7" name="Picture 6" descr="A screenshot of a computer response&#10;&#10;Description automatically generated">
            <a:extLst>
              <a:ext uri="{FF2B5EF4-FFF2-40B4-BE49-F238E27FC236}">
                <a16:creationId xmlns:a16="http://schemas.microsoft.com/office/drawing/2014/main" id="{06D4CDFF-B702-6B15-748C-194874B4F85A}"/>
              </a:ext>
            </a:extLst>
          </p:cNvPr>
          <p:cNvPicPr>
            <a:picLocks noChangeAspect="1"/>
          </p:cNvPicPr>
          <p:nvPr/>
        </p:nvPicPr>
        <p:blipFill>
          <a:blip r:embed="rId6">
            <a:extLst>
              <a:ext uri="{28A0092B-C50C-407E-A947-70E740481C1C}">
                <a14:useLocalDpi xmlns:a14="http://schemas.microsoft.com/office/drawing/2010/main" val="0"/>
              </a:ext>
            </a:extLst>
          </a:blip>
          <a:srcRect b="3656"/>
          <a:stretch/>
        </p:blipFill>
        <p:spPr>
          <a:xfrm>
            <a:off x="5376859" y="1277031"/>
            <a:ext cx="5745892" cy="4613190"/>
          </a:xfrm>
          <a:prstGeom prst="rect">
            <a:avLst/>
          </a:prstGeom>
          <a:ln>
            <a:solidFill>
              <a:schemeClr val="accent1"/>
            </a:solidFill>
          </a:ln>
          <a:effectLst>
            <a:glow rad="127000">
              <a:schemeClr val="accent1">
                <a:lumMod val="40000"/>
                <a:lumOff val="60000"/>
              </a:schemeClr>
            </a:glow>
          </a:effectLst>
        </p:spPr>
      </p:pic>
      <p:pic>
        <p:nvPicPr>
          <p:cNvPr id="11" name="Picture 10" descr="A person standing in front of a river&#10;&#10;Description automatically generated">
            <a:extLst>
              <a:ext uri="{FF2B5EF4-FFF2-40B4-BE49-F238E27FC236}">
                <a16:creationId xmlns:a16="http://schemas.microsoft.com/office/drawing/2014/main" id="{1A4694FD-E5A2-B479-5B52-5B65D32297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4461" y="1277031"/>
            <a:ext cx="3029103" cy="4673018"/>
          </a:xfrm>
          <a:prstGeom prst="rect">
            <a:avLst/>
          </a:prstGeom>
          <a:ln>
            <a:solidFill>
              <a:schemeClr val="accent1"/>
            </a:solidFill>
          </a:ln>
          <a:effectLst>
            <a:glow rad="127000">
              <a:schemeClr val="accent1">
                <a:lumMod val="40000"/>
                <a:lumOff val="60000"/>
              </a:schemeClr>
            </a:glow>
          </a:effectLst>
        </p:spPr>
      </p:pic>
      <p:sp>
        <p:nvSpPr>
          <p:cNvPr id="12" name="TextBox 11">
            <a:extLst>
              <a:ext uri="{FF2B5EF4-FFF2-40B4-BE49-F238E27FC236}">
                <a16:creationId xmlns:a16="http://schemas.microsoft.com/office/drawing/2014/main" id="{5A6145E7-1707-C590-80C9-4A542F733628}"/>
              </a:ext>
            </a:extLst>
          </p:cNvPr>
          <p:cNvSpPr txBox="1"/>
          <p:nvPr/>
        </p:nvSpPr>
        <p:spPr>
          <a:xfrm>
            <a:off x="747046" y="6098777"/>
            <a:ext cx="4864024" cy="307777"/>
          </a:xfrm>
          <a:prstGeom prst="rect">
            <a:avLst/>
          </a:prstGeom>
          <a:noFill/>
        </p:spPr>
        <p:txBody>
          <a:bodyPr wrap="none" rtlCol="0">
            <a:spAutoFit/>
          </a:bodyPr>
          <a:lstStyle/>
          <a:p>
            <a:r>
              <a:rPr lang="en-GB" sz="1400" i="1">
                <a:latin typeface="Avenir Light" panose="020B0402020203020204" pitchFamily="34" charset="77"/>
              </a:rPr>
              <a:t>Nielsen, J.: Usability engineering. Morgan Kaufmann (1994)</a:t>
            </a:r>
            <a:endParaRPr lang="en-SE" sz="1400" i="1">
              <a:latin typeface="Avenir Light" panose="020B0402020203020204" pitchFamily="34" charset="77"/>
            </a:endParaRPr>
          </a:p>
        </p:txBody>
      </p:sp>
      <p:sp>
        <p:nvSpPr>
          <p:cNvPr id="14" name="TextBox 13">
            <a:extLst>
              <a:ext uri="{FF2B5EF4-FFF2-40B4-BE49-F238E27FC236}">
                <a16:creationId xmlns:a16="http://schemas.microsoft.com/office/drawing/2014/main" id="{4AE48C36-D479-D750-D97A-186F3560E43B}"/>
              </a:ext>
            </a:extLst>
          </p:cNvPr>
          <p:cNvSpPr txBox="1"/>
          <p:nvPr/>
        </p:nvSpPr>
        <p:spPr>
          <a:xfrm>
            <a:off x="9662983" y="1294894"/>
            <a:ext cx="1118191" cy="369332"/>
          </a:xfrm>
          <a:prstGeom prst="rect">
            <a:avLst/>
          </a:prstGeom>
          <a:noFill/>
        </p:spPr>
        <p:txBody>
          <a:bodyPr wrap="none" rtlCol="0">
            <a:spAutoFit/>
          </a:bodyPr>
          <a:lstStyle/>
          <a:p>
            <a:r>
              <a:rPr lang="en-SE" i="1">
                <a:latin typeface="Avenir Light" panose="020B0402020203020204" pitchFamily="34" charset="77"/>
              </a:rPr>
              <a:t>Page 135</a:t>
            </a:r>
          </a:p>
        </p:txBody>
      </p:sp>
    </p:spTree>
    <p:extLst>
      <p:ext uri="{BB962C8B-B14F-4D97-AF65-F5344CB8AC3E}">
        <p14:creationId xmlns:p14="http://schemas.microsoft.com/office/powerpoint/2010/main" val="268783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omputer servers and a computer&#10;&#10;Description automatically generated with medium confidence">
            <a:extLst>
              <a:ext uri="{FF2B5EF4-FFF2-40B4-BE49-F238E27FC236}">
                <a16:creationId xmlns:a16="http://schemas.microsoft.com/office/drawing/2014/main" id="{FB3C4F91-F3FF-3DA0-70D1-82E82CD0F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690" y="1523912"/>
            <a:ext cx="1778000" cy="1143000"/>
          </a:xfrm>
          <a:prstGeom prst="rect">
            <a:avLst/>
          </a:prstGeom>
        </p:spPr>
      </p:pic>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518763" y="422040"/>
            <a:ext cx="11520286" cy="903865"/>
          </a:xfrm>
        </p:spPr>
        <p:txBody>
          <a:bodyPr>
            <a:normAutofit/>
          </a:bodyPr>
          <a:lstStyle/>
          <a:p>
            <a:r>
              <a:rPr lang="en-US" sz="3200" dirty="0">
                <a:latin typeface="Avenir Book" panose="02000503020000020003" pitchFamily="2" charset="0"/>
              </a:rPr>
              <a:t>Static </a:t>
            </a:r>
            <a:r>
              <a:rPr lang="en-US" sz="3200" dirty="0" err="1">
                <a:latin typeface="Avenir Book" panose="02000503020000020003" pitchFamily="2" charset="0"/>
              </a:rPr>
              <a:t>Analysers</a:t>
            </a:r>
            <a:r>
              <a:rPr lang="en-US" sz="3200" dirty="0">
                <a:latin typeface="Avenir Book" panose="02000503020000020003" pitchFamily="2" charset="0"/>
              </a:rPr>
              <a:t> Closer to the Developer</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5"/>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3" name="TextBox 2">
            <a:extLst>
              <a:ext uri="{FF2B5EF4-FFF2-40B4-BE49-F238E27FC236}">
                <a16:creationId xmlns:a16="http://schemas.microsoft.com/office/drawing/2014/main" id="{21FC39C2-D944-AFF5-3857-3D5F80C02B5D}"/>
              </a:ext>
            </a:extLst>
          </p:cNvPr>
          <p:cNvSpPr txBox="1"/>
          <p:nvPr/>
        </p:nvSpPr>
        <p:spPr>
          <a:xfrm>
            <a:off x="1258276" y="1651278"/>
            <a:ext cx="800219" cy="830997"/>
          </a:xfrm>
          <a:prstGeom prst="rect">
            <a:avLst/>
          </a:prstGeom>
          <a:noFill/>
        </p:spPr>
        <p:txBody>
          <a:bodyPr wrap="none" rtlCol="0">
            <a:spAutoFit/>
          </a:bodyPr>
          <a:lstStyle/>
          <a:p>
            <a:r>
              <a:rPr lang="en-SE" sz="4800"/>
              <a:t>👩‍💻</a:t>
            </a:r>
          </a:p>
        </p:txBody>
      </p:sp>
      <p:pic>
        <p:nvPicPr>
          <p:cNvPr id="9" name="Picture 8">
            <a:extLst>
              <a:ext uri="{FF2B5EF4-FFF2-40B4-BE49-F238E27FC236}">
                <a16:creationId xmlns:a16="http://schemas.microsoft.com/office/drawing/2014/main" id="{3FDC6491-FF3B-3C68-F03C-FAE34C842A63}"/>
              </a:ext>
            </a:extLst>
          </p:cNvPr>
          <p:cNvPicPr>
            <a:picLocks noChangeAspect="1"/>
          </p:cNvPicPr>
          <p:nvPr/>
        </p:nvPicPr>
        <p:blipFill>
          <a:blip r:embed="rId7"/>
          <a:stretch>
            <a:fillRect/>
          </a:stretch>
        </p:blipFill>
        <p:spPr>
          <a:xfrm>
            <a:off x="8017559" y="1225653"/>
            <a:ext cx="972826" cy="972826"/>
          </a:xfrm>
          <a:prstGeom prst="rect">
            <a:avLst/>
          </a:prstGeom>
        </p:spPr>
      </p:pic>
      <p:sp>
        <p:nvSpPr>
          <p:cNvPr id="15" name="TextBox 14">
            <a:extLst>
              <a:ext uri="{FF2B5EF4-FFF2-40B4-BE49-F238E27FC236}">
                <a16:creationId xmlns:a16="http://schemas.microsoft.com/office/drawing/2014/main" id="{54C3E8DF-DF9A-3DD9-7D6A-E863EC7DDC59}"/>
              </a:ext>
            </a:extLst>
          </p:cNvPr>
          <p:cNvSpPr txBox="1"/>
          <p:nvPr/>
        </p:nvSpPr>
        <p:spPr>
          <a:xfrm>
            <a:off x="586472" y="4790700"/>
            <a:ext cx="7355534" cy="1056700"/>
          </a:xfrm>
          <a:prstGeom prst="rect">
            <a:avLst/>
          </a:prstGeom>
          <a:noFill/>
        </p:spPr>
        <p:txBody>
          <a:bodyPr wrap="square" rtlCol="0">
            <a:spAutoFit/>
          </a:bodyPr>
          <a:lstStyle/>
          <a:p>
            <a:r>
              <a:rPr lang="en-SE" sz="2000" b="1" i="1" dirty="0">
                <a:solidFill>
                  <a:srgbClr val="00B0F0"/>
                </a:solidFill>
                <a:latin typeface="Avenir Light" panose="020B0402020203020204" pitchFamily="34" charset="77"/>
                <a:ea typeface="+mj-ea"/>
                <a:cs typeface="+mj-cs"/>
              </a:rPr>
              <a:t>OUR GOAL</a:t>
            </a:r>
            <a:r>
              <a:rPr lang="en-SE" sz="2000" dirty="0">
                <a:solidFill>
                  <a:schemeClr val="accent2"/>
                </a:solidFill>
                <a:latin typeface="Avenir Light" panose="020B0402020203020204" pitchFamily="34" charset="77"/>
                <a:ea typeface="+mj-ea"/>
                <a:cs typeface="+mj-cs"/>
              </a:rPr>
              <a:t>: response time around 0.1 seconds*.</a:t>
            </a:r>
          </a:p>
          <a:p>
            <a:r>
              <a:rPr lang="en-SE" sz="1400" dirty="0">
                <a:solidFill>
                  <a:schemeClr val="accent2"/>
                </a:solidFill>
                <a:latin typeface="Avenir Light" panose="020B0402020203020204" pitchFamily="34" charset="77"/>
                <a:ea typeface="+mj-ea"/>
                <a:cs typeface="+mj-cs"/>
              </a:rPr>
              <a:t>*Perceive the system as reacting </a:t>
            </a:r>
            <a:r>
              <a:rPr lang="en-GB" sz="1400" dirty="0">
                <a:solidFill>
                  <a:schemeClr val="accent2"/>
                </a:solidFill>
                <a:latin typeface="Avenir Light" panose="020B0402020203020204" pitchFamily="34" charset="77"/>
                <a:ea typeface="+mj-ea"/>
                <a:cs typeface="+mj-cs"/>
              </a:rPr>
              <a:t>instantaneously.</a:t>
            </a:r>
            <a:endParaRPr lang="en-SE" sz="1400" dirty="0">
              <a:solidFill>
                <a:schemeClr val="accent2"/>
              </a:solidFill>
              <a:latin typeface="Avenir Light" panose="020B0402020203020204" pitchFamily="34" charset="77"/>
              <a:ea typeface="+mj-ea"/>
              <a:cs typeface="+mj-cs"/>
            </a:endParaRPr>
          </a:p>
          <a:p>
            <a:endParaRPr lang="en-SE" sz="2000" baseline="30000" dirty="0">
              <a:solidFill>
                <a:schemeClr val="accent2"/>
              </a:solidFill>
              <a:latin typeface="Avenir Light" panose="020B0402020203020204" pitchFamily="34" charset="77"/>
              <a:ea typeface="+mj-ea"/>
              <a:cs typeface="+mj-cs"/>
            </a:endParaRPr>
          </a:p>
          <a:p>
            <a:endParaRPr lang="en-SE" sz="2000" baseline="30000" dirty="0">
              <a:solidFill>
                <a:schemeClr val="accent2"/>
              </a:solidFill>
              <a:latin typeface="Avenir Light" panose="020B0402020203020204" pitchFamily="34" charset="77"/>
              <a:ea typeface="+mj-ea"/>
              <a:cs typeface="+mj-cs"/>
            </a:endParaRPr>
          </a:p>
        </p:txBody>
      </p:sp>
      <p:sp>
        <p:nvSpPr>
          <p:cNvPr id="2" name="TextBox 1">
            <a:extLst>
              <a:ext uri="{FF2B5EF4-FFF2-40B4-BE49-F238E27FC236}">
                <a16:creationId xmlns:a16="http://schemas.microsoft.com/office/drawing/2014/main" id="{28CC70A4-CF1E-5305-FCAB-CC008DC56C1A}"/>
              </a:ext>
            </a:extLst>
          </p:cNvPr>
          <p:cNvSpPr txBox="1"/>
          <p:nvPr/>
        </p:nvSpPr>
        <p:spPr>
          <a:xfrm>
            <a:off x="11666137" y="6486531"/>
            <a:ext cx="309700" cy="369332"/>
          </a:xfrm>
          <a:prstGeom prst="rect">
            <a:avLst/>
          </a:prstGeom>
          <a:noFill/>
        </p:spPr>
        <p:txBody>
          <a:bodyPr wrap="none" rtlCol="0">
            <a:spAutoFit/>
          </a:bodyPr>
          <a:lstStyle/>
          <a:p>
            <a:fld id="{23E864A3-3724-B547-9170-8EFF657F34EF}" type="slidenum">
              <a:rPr lang="en-SE" smtClean="0">
                <a:solidFill>
                  <a:schemeClr val="bg1"/>
                </a:solidFill>
              </a:rPr>
              <a:t>5</a:t>
            </a:fld>
            <a:endParaRPr lang="en-SE">
              <a:solidFill>
                <a:schemeClr val="bg1"/>
              </a:solidFill>
            </a:endParaRPr>
          </a:p>
        </p:txBody>
      </p:sp>
      <p:sp>
        <p:nvSpPr>
          <p:cNvPr id="35" name="TextBox 34">
            <a:extLst>
              <a:ext uri="{FF2B5EF4-FFF2-40B4-BE49-F238E27FC236}">
                <a16:creationId xmlns:a16="http://schemas.microsoft.com/office/drawing/2014/main" id="{1B2B82AF-CA12-6F7C-9056-25882FDBB649}"/>
              </a:ext>
            </a:extLst>
          </p:cNvPr>
          <p:cNvSpPr txBox="1"/>
          <p:nvPr/>
        </p:nvSpPr>
        <p:spPr>
          <a:xfrm>
            <a:off x="8990385" y="2946313"/>
            <a:ext cx="1202702" cy="276999"/>
          </a:xfrm>
          <a:prstGeom prst="rect">
            <a:avLst/>
          </a:prstGeom>
          <a:noFill/>
        </p:spPr>
        <p:txBody>
          <a:bodyPr wrap="none" rtlCol="0">
            <a:spAutoFit/>
          </a:bodyPr>
          <a:lstStyle/>
          <a:p>
            <a:r>
              <a:rPr lang="en-SE" sz="1200">
                <a:latin typeface="Avenir Light" panose="020B0402020203020204" pitchFamily="34" charset="77"/>
              </a:rPr>
              <a:t>CI/CD Pipeline</a:t>
            </a:r>
          </a:p>
        </p:txBody>
      </p:sp>
      <p:sp>
        <p:nvSpPr>
          <p:cNvPr id="25" name="TextBox 24">
            <a:extLst>
              <a:ext uri="{FF2B5EF4-FFF2-40B4-BE49-F238E27FC236}">
                <a16:creationId xmlns:a16="http://schemas.microsoft.com/office/drawing/2014/main" id="{60763BC9-6090-2BE7-7F09-E4F0E515C39B}"/>
              </a:ext>
            </a:extLst>
          </p:cNvPr>
          <p:cNvSpPr txBox="1"/>
          <p:nvPr/>
        </p:nvSpPr>
        <p:spPr>
          <a:xfrm>
            <a:off x="7741749" y="3398391"/>
            <a:ext cx="4297300" cy="1323439"/>
          </a:xfrm>
          <a:prstGeom prst="rect">
            <a:avLst/>
          </a:prstGeom>
          <a:noFill/>
        </p:spPr>
        <p:txBody>
          <a:bodyPr wrap="square" rtlCol="0">
            <a:spAutoFit/>
          </a:bodyPr>
          <a:lstStyle/>
          <a:p>
            <a:pPr marL="342900" indent="-342900">
              <a:buFont typeface="Arial" panose="020B0604020202020204" pitchFamily="34" charset="0"/>
              <a:buChar char="•"/>
            </a:pPr>
            <a:r>
              <a:rPr lang="en-GB" sz="2000" i="1" dirty="0">
                <a:solidFill>
                  <a:srgbClr val="FF0000"/>
                </a:solidFill>
                <a:latin typeface="Avenir Book" panose="02000503020000020003" pitchFamily="2" charset="0"/>
                <a:ea typeface="+mj-ea"/>
                <a:cs typeface="+mj-cs"/>
              </a:rPr>
              <a:t>Exhaustive Evaluation</a:t>
            </a:r>
          </a:p>
          <a:p>
            <a:pPr marL="342900" indent="-342900">
              <a:buFont typeface="Arial" panose="020B0604020202020204" pitchFamily="34" charset="0"/>
              <a:buChar char="•"/>
            </a:pPr>
            <a:r>
              <a:rPr lang="en-GB" sz="2000" i="1" dirty="0">
                <a:solidFill>
                  <a:schemeClr val="accent2"/>
                </a:solidFill>
                <a:latin typeface="Avenir Book" panose="02000503020000020003" pitchFamily="2" charset="0"/>
                <a:ea typeface="+mj-ea"/>
                <a:cs typeface="+mj-cs"/>
              </a:rPr>
              <a:t>The entire codebase is analysed</a:t>
            </a:r>
          </a:p>
          <a:p>
            <a:pPr marL="342900" indent="-342900">
              <a:buFont typeface="Arial" panose="020B0604020202020204" pitchFamily="34" charset="0"/>
              <a:buChar char="•"/>
            </a:pPr>
            <a:r>
              <a:rPr lang="en-GB" sz="2000" i="1" dirty="0">
                <a:solidFill>
                  <a:schemeClr val="accent2"/>
                </a:solidFill>
                <a:latin typeface="Avenir Book" panose="02000503020000020003" pitchFamily="2" charset="0"/>
                <a:ea typeface="+mj-ea"/>
                <a:cs typeface="+mj-cs"/>
              </a:rPr>
              <a:t>Delayed feedback</a:t>
            </a:r>
          </a:p>
          <a:p>
            <a:pPr marL="342900" indent="-342900">
              <a:buFont typeface="Arial" panose="020B0604020202020204" pitchFamily="34" charset="0"/>
              <a:buChar char="•"/>
            </a:pPr>
            <a:endParaRPr lang="en-GB" sz="2000" i="1" dirty="0">
              <a:solidFill>
                <a:schemeClr val="accent2"/>
              </a:solidFill>
              <a:latin typeface="Avenir Book" panose="02000503020000020003" pitchFamily="2" charset="0"/>
              <a:ea typeface="+mj-ea"/>
              <a:cs typeface="+mj-cs"/>
            </a:endParaRPr>
          </a:p>
        </p:txBody>
      </p:sp>
      <p:sp>
        <p:nvSpPr>
          <p:cNvPr id="46" name="TextBox 45">
            <a:extLst>
              <a:ext uri="{FF2B5EF4-FFF2-40B4-BE49-F238E27FC236}">
                <a16:creationId xmlns:a16="http://schemas.microsoft.com/office/drawing/2014/main" id="{A50F1C08-4C27-FBD0-2F40-E5AE0EB13293}"/>
              </a:ext>
            </a:extLst>
          </p:cNvPr>
          <p:cNvSpPr txBox="1"/>
          <p:nvPr/>
        </p:nvSpPr>
        <p:spPr>
          <a:xfrm>
            <a:off x="612986" y="3398391"/>
            <a:ext cx="6649043" cy="1015663"/>
          </a:xfrm>
          <a:prstGeom prst="rect">
            <a:avLst/>
          </a:prstGeom>
          <a:noFill/>
        </p:spPr>
        <p:txBody>
          <a:bodyPr wrap="square" rtlCol="0">
            <a:spAutoFit/>
          </a:bodyPr>
          <a:lstStyle/>
          <a:p>
            <a:pPr marL="342900" indent="-342900">
              <a:buFont typeface="Arial" panose="020B0604020202020204" pitchFamily="34" charset="0"/>
              <a:buChar char="•"/>
            </a:pPr>
            <a:r>
              <a:rPr lang="en-US" sz="2000" i="1">
                <a:solidFill>
                  <a:srgbClr val="00B050"/>
                </a:solidFill>
                <a:latin typeface="Avenir Book" panose="02000503020000020003" pitchFamily="2" charset="0"/>
                <a:ea typeface="+mj-ea"/>
                <a:cs typeface="+mj-cs"/>
              </a:rPr>
              <a:t>Demand-driven evaluation</a:t>
            </a:r>
          </a:p>
          <a:p>
            <a:pPr marL="342900" indent="-342900">
              <a:buFont typeface="Arial" panose="020B0604020202020204" pitchFamily="34" charset="0"/>
              <a:buChar char="•"/>
            </a:pPr>
            <a:r>
              <a:rPr lang="en-US" sz="2000" i="1">
                <a:solidFill>
                  <a:schemeClr val="accent2"/>
                </a:solidFill>
                <a:latin typeface="Avenir Book" panose="02000503020000020003" pitchFamily="2" charset="0"/>
                <a:ea typeface="+mj-ea"/>
                <a:cs typeface="+mj-cs"/>
              </a:rPr>
              <a:t>Only computes results needed for a query</a:t>
            </a:r>
          </a:p>
          <a:p>
            <a:pPr marL="342900" indent="-342900">
              <a:buFont typeface="Arial" panose="020B0604020202020204" pitchFamily="34" charset="0"/>
              <a:buChar char="•"/>
            </a:pPr>
            <a:r>
              <a:rPr lang="en-US" sz="2000" i="1">
                <a:solidFill>
                  <a:schemeClr val="accent2"/>
                </a:solidFill>
                <a:latin typeface="Avenir Book" panose="02000503020000020003" pitchFamily="2" charset="0"/>
                <a:ea typeface="+mj-ea"/>
                <a:cs typeface="+mj-cs"/>
              </a:rPr>
              <a:t>Immediate feedback</a:t>
            </a:r>
          </a:p>
        </p:txBody>
      </p:sp>
      <p:pic>
        <p:nvPicPr>
          <p:cNvPr id="61" name="Picture 60" descr="A screenshot of a computer&#10;&#10;Description automatically generated">
            <a:extLst>
              <a:ext uri="{FF2B5EF4-FFF2-40B4-BE49-F238E27FC236}">
                <a16:creationId xmlns:a16="http://schemas.microsoft.com/office/drawing/2014/main" id="{E2BE6433-26DB-0149-A95B-8447DB6BA5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03972" y="4458611"/>
            <a:ext cx="2593171" cy="1870412"/>
          </a:xfrm>
          <a:prstGeom prst="rect">
            <a:avLst/>
          </a:prstGeom>
          <a:ln>
            <a:solidFill>
              <a:schemeClr val="accent1"/>
            </a:solidFill>
          </a:ln>
          <a:effectLst>
            <a:glow rad="127000">
              <a:schemeClr val="accent1">
                <a:lumMod val="40000"/>
                <a:lumOff val="60000"/>
              </a:schemeClr>
            </a:glow>
          </a:effectLst>
        </p:spPr>
      </p:pic>
      <p:sp>
        <p:nvSpPr>
          <p:cNvPr id="63" name="TextBox 62">
            <a:extLst>
              <a:ext uri="{FF2B5EF4-FFF2-40B4-BE49-F238E27FC236}">
                <a16:creationId xmlns:a16="http://schemas.microsoft.com/office/drawing/2014/main" id="{B21412DD-696F-43F3-9F35-84820849FC54}"/>
              </a:ext>
            </a:extLst>
          </p:cNvPr>
          <p:cNvSpPr txBox="1"/>
          <p:nvPr/>
        </p:nvSpPr>
        <p:spPr>
          <a:xfrm>
            <a:off x="586472" y="5886681"/>
            <a:ext cx="7085979" cy="400110"/>
          </a:xfrm>
          <a:prstGeom prst="rect">
            <a:avLst/>
          </a:prstGeom>
          <a:noFill/>
        </p:spPr>
        <p:txBody>
          <a:bodyPr wrap="none" rtlCol="0">
            <a:spAutoFit/>
          </a:bodyPr>
          <a:lstStyle/>
          <a:p>
            <a:r>
              <a:rPr lang="en-GB" sz="2000" b="1" i="1">
                <a:solidFill>
                  <a:schemeClr val="accent1">
                    <a:lumMod val="60000"/>
                    <a:lumOff val="40000"/>
                  </a:schemeClr>
                </a:solidFill>
                <a:latin typeface="Avenir Book" panose="02000503020000020003" pitchFamily="2" charset="0"/>
                <a:ea typeface="+mj-ea"/>
                <a:cs typeface="+mj-cs"/>
              </a:rPr>
              <a:t>We used JastAdd: A Reference Attribute Grammar System</a:t>
            </a:r>
            <a:endParaRPr lang="en-SE" sz="2000" b="1" i="1">
              <a:solidFill>
                <a:schemeClr val="accent1">
                  <a:lumMod val="60000"/>
                  <a:lumOff val="40000"/>
                </a:schemeClr>
              </a:solidFill>
              <a:latin typeface="Avenir Book" panose="02000503020000020003" pitchFamily="2" charset="0"/>
              <a:ea typeface="+mj-ea"/>
              <a:cs typeface="+mj-cs"/>
            </a:endParaRPr>
          </a:p>
        </p:txBody>
      </p:sp>
      <p:sp>
        <p:nvSpPr>
          <p:cNvPr id="64" name="Rectangle 63">
            <a:extLst>
              <a:ext uri="{FF2B5EF4-FFF2-40B4-BE49-F238E27FC236}">
                <a16:creationId xmlns:a16="http://schemas.microsoft.com/office/drawing/2014/main" id="{AC503BE1-75DE-1B5B-4975-5ACF728A2EE7}"/>
              </a:ext>
            </a:extLst>
          </p:cNvPr>
          <p:cNvSpPr/>
          <p:nvPr/>
        </p:nvSpPr>
        <p:spPr>
          <a:xfrm>
            <a:off x="4362027" y="5871453"/>
            <a:ext cx="2296160" cy="425370"/>
          </a:xfrm>
          <a:prstGeom prst="rect">
            <a:avLst/>
          </a:prstGeom>
          <a:noFill/>
          <a:ln w="508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E41E63DA-F7E2-DA9F-E912-89E43423809C}"/>
              </a:ext>
            </a:extLst>
          </p:cNvPr>
          <p:cNvSpPr txBox="1"/>
          <p:nvPr/>
        </p:nvSpPr>
        <p:spPr>
          <a:xfrm>
            <a:off x="1011825" y="3204206"/>
            <a:ext cx="1202702" cy="276999"/>
          </a:xfrm>
          <a:prstGeom prst="rect">
            <a:avLst/>
          </a:prstGeom>
          <a:noFill/>
        </p:spPr>
        <p:txBody>
          <a:bodyPr wrap="none" rtlCol="0">
            <a:spAutoFit/>
          </a:bodyPr>
          <a:lstStyle/>
          <a:p>
            <a:r>
              <a:rPr lang="en-SE" sz="1200">
                <a:latin typeface="Avenir Light" panose="020B0402020203020204" pitchFamily="34" charset="77"/>
              </a:rPr>
              <a:t>CI/CD Pipeline</a:t>
            </a:r>
          </a:p>
        </p:txBody>
      </p:sp>
      <p:pic>
        <p:nvPicPr>
          <p:cNvPr id="11" name="Picture 10">
            <a:extLst>
              <a:ext uri="{FF2B5EF4-FFF2-40B4-BE49-F238E27FC236}">
                <a16:creationId xmlns:a16="http://schemas.microsoft.com/office/drawing/2014/main" id="{8E835257-52E6-13DC-CC2D-AF055222BBA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4492" y1="45898" x2="4492" y2="45898"/>
                        <a14:backgroundMark x1="4492" y1="46875" x2="4883" y2="63086"/>
                      </a14:backgroundRemoval>
                    </a14:imgEffect>
                  </a14:imgLayer>
                </a14:imgProps>
              </a:ext>
            </a:extLst>
          </a:blip>
          <a:stretch>
            <a:fillRect/>
          </a:stretch>
        </p:blipFill>
        <p:spPr>
          <a:xfrm>
            <a:off x="1049769" y="1967812"/>
            <a:ext cx="1217231" cy="1217231"/>
          </a:xfrm>
          <a:prstGeom prst="rect">
            <a:avLst/>
          </a:prstGeom>
        </p:spPr>
      </p:pic>
      <p:pic>
        <p:nvPicPr>
          <p:cNvPr id="17" name="Picture 16">
            <a:extLst>
              <a:ext uri="{FF2B5EF4-FFF2-40B4-BE49-F238E27FC236}">
                <a16:creationId xmlns:a16="http://schemas.microsoft.com/office/drawing/2014/main" id="{F6A82B94-2BFA-BC35-A02C-F68169DBE05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7556" b="93778" l="9778" r="89778">
                        <a14:foregroundMark x1="22222" y1="28889" x2="55556" y2="90667"/>
                        <a14:foregroundMark x1="55556" y1="90667" x2="81778" y2="24000"/>
                        <a14:foregroundMark x1="81778" y1="24000" x2="13778" y2="19111"/>
                        <a14:foregroundMark x1="13778" y1="19111" x2="55111" y2="80000"/>
                        <a14:foregroundMark x1="55111" y1="80000" x2="47111" y2="23556"/>
                        <a14:foregroundMark x1="25333" y1="46667" x2="26222" y2="53778"/>
                        <a14:foregroundMark x1="60889" y1="48444" x2="84889" y2="36000"/>
                        <a14:foregroundMark x1="84000" y1="36889" x2="87111" y2="89333"/>
                        <a14:foregroundMark x1="23111" y1="93778" x2="72444" y2="93778"/>
                        <a14:foregroundMark x1="76444" y1="20444" x2="26222" y2="7556"/>
                        <a14:foregroundMark x1="20000" y1="7556" x2="76444" y2="8889"/>
                        <a14:foregroundMark x1="68444" y1="7556" x2="78667" y2="23556"/>
                        <a14:foregroundMark x1="80889" y1="17333" x2="80889" y2="17333"/>
                        <a14:foregroundMark x1="78667" y1="17333" x2="78667" y2="17333"/>
                      </a14:backgroundRemoval>
                    </a14:imgEffect>
                  </a14:imgLayer>
                </a14:imgProps>
              </a:ext>
            </a:extLst>
          </a:blip>
          <a:stretch>
            <a:fillRect/>
          </a:stretch>
        </p:blipFill>
        <p:spPr>
          <a:xfrm>
            <a:off x="8032306" y="2090985"/>
            <a:ext cx="703767" cy="703767"/>
          </a:xfrm>
          <a:prstGeom prst="rect">
            <a:avLst/>
          </a:prstGeom>
        </p:spPr>
      </p:pic>
      <p:pic>
        <p:nvPicPr>
          <p:cNvPr id="18" name="Picture 17">
            <a:extLst>
              <a:ext uri="{FF2B5EF4-FFF2-40B4-BE49-F238E27FC236}">
                <a16:creationId xmlns:a16="http://schemas.microsoft.com/office/drawing/2014/main" id="{7B2B0A41-BB41-CF67-7881-E326B10FD096}"/>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7556" b="93778" l="9778" r="89778">
                        <a14:foregroundMark x1="22222" y1="28889" x2="55556" y2="90667"/>
                        <a14:foregroundMark x1="55556" y1="90667" x2="81778" y2="24000"/>
                        <a14:foregroundMark x1="81778" y1="24000" x2="13778" y2="19111"/>
                        <a14:foregroundMark x1="13778" y1="19111" x2="55111" y2="80000"/>
                        <a14:foregroundMark x1="55111" y1="80000" x2="47111" y2="23556"/>
                        <a14:foregroundMark x1="25333" y1="46667" x2="26222" y2="53778"/>
                        <a14:foregroundMark x1="60889" y1="48444" x2="84889" y2="36000"/>
                        <a14:foregroundMark x1="84000" y1="36889" x2="87111" y2="89333"/>
                        <a14:foregroundMark x1="23111" y1="93778" x2="72444" y2="93778"/>
                        <a14:foregroundMark x1="76444" y1="20444" x2="26222" y2="7556"/>
                        <a14:foregroundMark x1="20000" y1="7556" x2="76444" y2="8889"/>
                        <a14:foregroundMark x1="68444" y1="7556" x2="78667" y2="23556"/>
                        <a14:foregroundMark x1="80889" y1="17333" x2="80889" y2="17333"/>
                        <a14:foregroundMark x1="78667" y1="17333" x2="78667" y2="17333"/>
                      </a14:backgroundRemoval>
                    </a14:imgEffect>
                  </a14:imgLayer>
                </a14:imgProps>
              </a:ext>
            </a:extLst>
          </a:blip>
          <a:stretch>
            <a:fillRect/>
          </a:stretch>
        </p:blipFill>
        <p:spPr>
          <a:xfrm>
            <a:off x="8166835" y="2258870"/>
            <a:ext cx="703767" cy="703767"/>
          </a:xfrm>
          <a:prstGeom prst="rect">
            <a:avLst/>
          </a:prstGeom>
        </p:spPr>
      </p:pic>
      <p:pic>
        <p:nvPicPr>
          <p:cNvPr id="19" name="Picture 18">
            <a:extLst>
              <a:ext uri="{FF2B5EF4-FFF2-40B4-BE49-F238E27FC236}">
                <a16:creationId xmlns:a16="http://schemas.microsoft.com/office/drawing/2014/main" id="{E9A9F686-CB98-09B0-696B-315ACC221FE8}"/>
              </a:ext>
            </a:extLst>
          </p:cNvPr>
          <p:cNvPicPr>
            <a:picLocks noChangeAspect="1"/>
          </p:cNvPicPr>
          <p:nvPr/>
        </p:nvPicPr>
        <p:blipFill>
          <a:blip r:embed="rId11">
            <a:extLst>
              <a:ext uri="{BEBA8EAE-BF5A-486C-A8C5-ECC9F3942E4B}">
                <a14:imgProps xmlns:a14="http://schemas.microsoft.com/office/drawing/2010/main">
                  <a14:imgLayer r:embed="rId14">
                    <a14:imgEffect>
                      <a14:backgroundRemoval t="7556" b="93778" l="9778" r="89778">
                        <a14:foregroundMark x1="22222" y1="28889" x2="55556" y2="90667"/>
                        <a14:foregroundMark x1="55556" y1="90667" x2="81778" y2="24000"/>
                        <a14:foregroundMark x1="81778" y1="24000" x2="13778" y2="19111"/>
                        <a14:foregroundMark x1="13778" y1="19111" x2="55111" y2="80000"/>
                        <a14:foregroundMark x1="55111" y1="80000" x2="47111" y2="23556"/>
                        <a14:foregroundMark x1="25333" y1="46667" x2="26222" y2="53778"/>
                        <a14:foregroundMark x1="60889" y1="48444" x2="84889" y2="36000"/>
                        <a14:foregroundMark x1="84000" y1="36889" x2="87111" y2="89333"/>
                        <a14:foregroundMark x1="23111" y1="93778" x2="72444" y2="93778"/>
                        <a14:foregroundMark x1="76444" y1="20444" x2="26222" y2="7556"/>
                        <a14:foregroundMark x1="20000" y1="7556" x2="76444" y2="8889"/>
                        <a14:foregroundMark x1="68444" y1="7556" x2="78667" y2="23556"/>
                        <a14:foregroundMark x1="80889" y1="17333" x2="80889" y2="17333"/>
                        <a14:foregroundMark x1="78667" y1="17333" x2="78667" y2="17333"/>
                      </a14:backgroundRemoval>
                    </a14:imgEffect>
                  </a14:imgLayer>
                </a14:imgProps>
              </a:ext>
            </a:extLst>
          </a:blip>
          <a:stretch>
            <a:fillRect/>
          </a:stretch>
        </p:blipFill>
        <p:spPr>
          <a:xfrm>
            <a:off x="8314322" y="2437165"/>
            <a:ext cx="703767" cy="703767"/>
          </a:xfrm>
          <a:prstGeom prst="rect">
            <a:avLst/>
          </a:prstGeom>
        </p:spPr>
      </p:pic>
    </p:spTree>
    <p:extLst>
      <p:ext uri="{BB962C8B-B14F-4D97-AF65-F5344CB8AC3E}">
        <p14:creationId xmlns:p14="http://schemas.microsoft.com/office/powerpoint/2010/main" val="137905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795 2.96296E-6 L -0.47396 0.09745 " pathEditMode="relative" rAng="0" ptsTypes="AA">
                                      <p:cBhvr>
                                        <p:cTn id="18" dur="2000" fill="hold"/>
                                        <p:tgtEl>
                                          <p:spTgt spid="9"/>
                                        </p:tgtEl>
                                        <p:attrNameLst>
                                          <p:attrName>ppt_x</p:attrName>
                                          <p:attrName>ppt_y</p:attrName>
                                        </p:attrNameLst>
                                      </p:cBhvr>
                                      <p:rCtr x="-23307" y="4861"/>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3" grpId="0"/>
      <p:bldP spid="6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625AE-CED9-A6E2-7FC1-FF813028D803}"/>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105F4490-DED2-C987-D39D-E48A9A67C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5980479A-2257-A320-A620-252960791E2A}"/>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A2AD2F7F-AE69-39E6-7219-944972414740}"/>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CB33FCC0-2092-519D-8C5E-B5D1D6B08AF6}"/>
              </a:ext>
            </a:extLst>
          </p:cNvPr>
          <p:cNvSpPr>
            <a:spLocks noGrp="1"/>
          </p:cNvSpPr>
          <p:nvPr>
            <p:ph type="title"/>
          </p:nvPr>
        </p:nvSpPr>
        <p:spPr>
          <a:xfrm>
            <a:off x="518763" y="422040"/>
            <a:ext cx="3912560" cy="903865"/>
          </a:xfrm>
        </p:spPr>
        <p:txBody>
          <a:bodyPr>
            <a:normAutofit/>
          </a:bodyPr>
          <a:lstStyle/>
          <a:p>
            <a:r>
              <a:rPr lang="en-US" sz="3200">
                <a:latin typeface="Avenir Book" panose="02000503020000020003" pitchFamily="2" charset="0"/>
              </a:rPr>
              <a:t>Evaluation Results</a:t>
            </a:r>
          </a:p>
        </p:txBody>
      </p:sp>
      <p:sp>
        <p:nvSpPr>
          <p:cNvPr id="8" name="TextBox 7">
            <a:extLst>
              <a:ext uri="{FF2B5EF4-FFF2-40B4-BE49-F238E27FC236}">
                <a16:creationId xmlns:a16="http://schemas.microsoft.com/office/drawing/2014/main" id="{24E04210-4EFA-154A-9C07-FBDD57F14B7B}"/>
              </a:ext>
            </a:extLst>
          </p:cNvPr>
          <p:cNvSpPr txBox="1"/>
          <p:nvPr/>
        </p:nvSpPr>
        <p:spPr>
          <a:xfrm>
            <a:off x="222825" y="1331961"/>
            <a:ext cx="3351648" cy="1477328"/>
          </a:xfrm>
          <a:prstGeom prst="rect">
            <a:avLst/>
          </a:prstGeom>
          <a:noFill/>
        </p:spPr>
        <p:txBody>
          <a:bodyPr wrap="square">
            <a:spAutoFit/>
          </a:bodyPr>
          <a:lstStyle/>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We analysed </a:t>
            </a:r>
            <a:r>
              <a:rPr lang="en-SE">
                <a:solidFill>
                  <a:schemeClr val="accent1"/>
                </a:solidFill>
                <a:latin typeface="Avenir Light" panose="020B0402020203020204" pitchFamily="34" charset="77"/>
              </a:rPr>
              <a:t>all the compilation units</a:t>
            </a:r>
            <a:r>
              <a:rPr lang="en-SE">
                <a:solidFill>
                  <a:schemeClr val="tx1">
                    <a:lumMod val="50000"/>
                    <a:lumOff val="50000"/>
                  </a:schemeClr>
                </a:solidFill>
                <a:latin typeface="Avenir Light" panose="020B0402020203020204" pitchFamily="34" charset="77"/>
              </a:rPr>
              <a:t> </a:t>
            </a:r>
            <a:br>
              <a:rPr lang="en-SE">
                <a:solidFill>
                  <a:schemeClr val="tx1">
                    <a:lumMod val="50000"/>
                    <a:lumOff val="50000"/>
                  </a:schemeClr>
                </a:solidFill>
                <a:latin typeface="Avenir Light" panose="020B0402020203020204" pitchFamily="34" charset="77"/>
              </a:rPr>
            </a:br>
            <a:endParaRPr lang="en-SE">
              <a:solidFill>
                <a:schemeClr val="tx1">
                  <a:lumMod val="50000"/>
                  <a:lumOff val="50000"/>
                </a:schemeClr>
              </a:solidFill>
              <a:latin typeface="Avenir Light" panose="020B0402020203020204" pitchFamily="34" charset="77"/>
            </a:endParaRPr>
          </a:p>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Results for </a:t>
            </a:r>
            <a:r>
              <a:rPr lang="en-SE">
                <a:solidFill>
                  <a:schemeClr val="accent1">
                    <a:lumMod val="60000"/>
                    <a:lumOff val="40000"/>
                  </a:schemeClr>
                </a:solidFill>
                <a:latin typeface="Avenir Light" panose="020B0402020203020204" pitchFamily="34" charset="77"/>
              </a:rPr>
              <a:t>Null-pointer dereference</a:t>
            </a:r>
          </a:p>
        </p:txBody>
      </p:sp>
      <p:pic>
        <p:nvPicPr>
          <p:cNvPr id="22" name="Picture 21" descr="A group of graphs showing different types of data&#10;&#10;Description automatically generated">
            <a:extLst>
              <a:ext uri="{FF2B5EF4-FFF2-40B4-BE49-F238E27FC236}">
                <a16:creationId xmlns:a16="http://schemas.microsoft.com/office/drawing/2014/main" id="{B21C9AFD-1856-9BB2-EEB1-EBEF300AFD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7867" y="270667"/>
            <a:ext cx="4944543" cy="6105324"/>
          </a:xfrm>
          <a:prstGeom prst="rect">
            <a:avLst/>
          </a:prstGeom>
          <a:ln>
            <a:solidFill>
              <a:schemeClr val="accent1"/>
            </a:solidFill>
          </a:ln>
          <a:effectLst>
            <a:glow rad="127000">
              <a:schemeClr val="accent1">
                <a:lumMod val="40000"/>
                <a:lumOff val="60000"/>
              </a:schemeClr>
            </a:glow>
          </a:effectLst>
        </p:spPr>
      </p:pic>
      <p:pic>
        <p:nvPicPr>
          <p:cNvPr id="35" name="Picture 34" descr="A graph with numbers and dots&#10;&#10;Description automatically generated">
            <a:extLst>
              <a:ext uri="{FF2B5EF4-FFF2-40B4-BE49-F238E27FC236}">
                <a16:creationId xmlns:a16="http://schemas.microsoft.com/office/drawing/2014/main" id="{EA9B831D-72B0-3DA3-D563-BC7E09621C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830" y="3382032"/>
            <a:ext cx="5260923" cy="2322950"/>
          </a:xfrm>
          <a:prstGeom prst="rect">
            <a:avLst/>
          </a:prstGeom>
          <a:ln>
            <a:solidFill>
              <a:schemeClr val="accent1"/>
            </a:solidFill>
          </a:ln>
          <a:effectLst>
            <a:glow rad="127000">
              <a:schemeClr val="accent1">
                <a:lumMod val="40000"/>
                <a:lumOff val="60000"/>
              </a:schemeClr>
            </a:glow>
          </a:effectLst>
        </p:spPr>
      </p:pic>
      <p:cxnSp>
        <p:nvCxnSpPr>
          <p:cNvPr id="37" name="Straight Connector 36">
            <a:extLst>
              <a:ext uri="{FF2B5EF4-FFF2-40B4-BE49-F238E27FC236}">
                <a16:creationId xmlns:a16="http://schemas.microsoft.com/office/drawing/2014/main" id="{B42C19B5-3964-51F0-13EB-B75BDE6969A5}"/>
              </a:ext>
            </a:extLst>
          </p:cNvPr>
          <p:cNvCxnSpPr>
            <a:cxnSpLocks/>
          </p:cNvCxnSpPr>
          <p:nvPr/>
        </p:nvCxnSpPr>
        <p:spPr>
          <a:xfrm>
            <a:off x="490830" y="5704982"/>
            <a:ext cx="5947755" cy="433904"/>
          </a:xfrm>
          <a:prstGeom prst="line">
            <a:avLst/>
          </a:prstGeom>
          <a:ln w="19050"/>
          <a:effectLst>
            <a:glow rad="38100">
              <a:srgbClr val="92DAEE"/>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AEBFCB-5C67-7346-BD84-1A01D4A64561}"/>
              </a:ext>
            </a:extLst>
          </p:cNvPr>
          <p:cNvCxnSpPr>
            <a:cxnSpLocks/>
          </p:cNvCxnSpPr>
          <p:nvPr/>
        </p:nvCxnSpPr>
        <p:spPr>
          <a:xfrm>
            <a:off x="5751753" y="3379994"/>
            <a:ext cx="686832" cy="2198305"/>
          </a:xfrm>
          <a:prstGeom prst="line">
            <a:avLst/>
          </a:prstGeom>
          <a:ln w="19050"/>
          <a:effectLst>
            <a:glow rad="38100">
              <a:srgbClr val="92DAEE"/>
            </a:glow>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935B99A-85FD-7E8D-C68B-8ED373CBBA09}"/>
              </a:ext>
            </a:extLst>
          </p:cNvPr>
          <p:cNvSpPr txBox="1"/>
          <p:nvPr/>
        </p:nvSpPr>
        <p:spPr>
          <a:xfrm>
            <a:off x="-44832" y="3868154"/>
            <a:ext cx="505267" cy="369332"/>
          </a:xfrm>
          <a:prstGeom prst="rect">
            <a:avLst/>
          </a:prstGeom>
          <a:noFill/>
        </p:spPr>
        <p:txBody>
          <a:bodyPr wrap="none" rtlCol="0">
            <a:spAutoFit/>
          </a:bodyPr>
          <a:lstStyle/>
          <a:p>
            <a:r>
              <a:rPr lang="en-SE">
                <a:solidFill>
                  <a:srgbClr val="FF0000"/>
                </a:solidFill>
                <a:latin typeface="Avenir Book" panose="02000503020000020003" pitchFamily="2" charset="0"/>
              </a:rPr>
              <a:t>1.0</a:t>
            </a:r>
          </a:p>
        </p:txBody>
      </p:sp>
      <p:sp>
        <p:nvSpPr>
          <p:cNvPr id="25" name="TextBox 24">
            <a:extLst>
              <a:ext uri="{FF2B5EF4-FFF2-40B4-BE49-F238E27FC236}">
                <a16:creationId xmlns:a16="http://schemas.microsoft.com/office/drawing/2014/main" id="{1DE45DF4-5082-46DC-78BF-EF8544DB479D}"/>
              </a:ext>
            </a:extLst>
          </p:cNvPr>
          <p:cNvSpPr txBox="1"/>
          <p:nvPr/>
        </p:nvSpPr>
        <p:spPr>
          <a:xfrm>
            <a:off x="-22904" y="4786535"/>
            <a:ext cx="505267" cy="369332"/>
          </a:xfrm>
          <a:prstGeom prst="rect">
            <a:avLst/>
          </a:prstGeom>
          <a:noFill/>
        </p:spPr>
        <p:txBody>
          <a:bodyPr wrap="none" rtlCol="0">
            <a:spAutoFit/>
          </a:bodyPr>
          <a:lstStyle/>
          <a:p>
            <a:r>
              <a:rPr lang="en-SE">
                <a:solidFill>
                  <a:srgbClr val="FFC000"/>
                </a:solidFill>
                <a:latin typeface="Avenir Book" panose="02000503020000020003" pitchFamily="2" charset="0"/>
              </a:rPr>
              <a:t>0.2</a:t>
            </a:r>
          </a:p>
        </p:txBody>
      </p:sp>
      <p:sp>
        <p:nvSpPr>
          <p:cNvPr id="26" name="TextBox 25">
            <a:extLst>
              <a:ext uri="{FF2B5EF4-FFF2-40B4-BE49-F238E27FC236}">
                <a16:creationId xmlns:a16="http://schemas.microsoft.com/office/drawing/2014/main" id="{1A7B9D72-9D7C-019A-4168-784F39AF1630}"/>
              </a:ext>
            </a:extLst>
          </p:cNvPr>
          <p:cNvSpPr txBox="1"/>
          <p:nvPr/>
        </p:nvSpPr>
        <p:spPr>
          <a:xfrm>
            <a:off x="-14437" y="5043883"/>
            <a:ext cx="505267" cy="369332"/>
          </a:xfrm>
          <a:prstGeom prst="rect">
            <a:avLst/>
          </a:prstGeom>
          <a:noFill/>
        </p:spPr>
        <p:txBody>
          <a:bodyPr wrap="none" rtlCol="0">
            <a:spAutoFit/>
          </a:bodyPr>
          <a:lstStyle/>
          <a:p>
            <a:r>
              <a:rPr lang="en-SE">
                <a:solidFill>
                  <a:srgbClr val="00B050"/>
                </a:solidFill>
                <a:latin typeface="Avenir Book" panose="02000503020000020003" pitchFamily="2" charset="0"/>
              </a:rPr>
              <a:t>0.1</a:t>
            </a:r>
          </a:p>
        </p:txBody>
      </p:sp>
    </p:spTree>
    <p:extLst>
      <p:ext uri="{BB962C8B-B14F-4D97-AF65-F5344CB8AC3E}">
        <p14:creationId xmlns:p14="http://schemas.microsoft.com/office/powerpoint/2010/main" val="3074819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93A60-36E0-9772-708E-6E1794690F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131F3AA-F182-91B8-4C3D-0627DE972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990" y="1384347"/>
            <a:ext cx="7622185" cy="4573311"/>
          </a:xfrm>
          <a:prstGeom prst="rect">
            <a:avLst/>
          </a:prstGeom>
        </p:spPr>
      </p:pic>
      <p:pic>
        <p:nvPicPr>
          <p:cNvPr id="21" name="Picture 20">
            <a:extLst>
              <a:ext uri="{FF2B5EF4-FFF2-40B4-BE49-F238E27FC236}">
                <a16:creationId xmlns:a16="http://schemas.microsoft.com/office/drawing/2014/main" id="{C594421D-2121-2602-9BFF-902430AEE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DDAE1D12-6C28-C5A0-4D79-8EE3F1670A9A}"/>
              </a:ext>
            </a:extLst>
          </p:cNvPr>
          <p:cNvPicPr>
            <a:picLocks noChangeAspect="1"/>
          </p:cNvPicPr>
          <p:nvPr/>
        </p:nvPicPr>
        <p:blipFill>
          <a:blip r:embed="rId5"/>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0E00134C-9B65-4B04-316D-4255FD25F1F1}"/>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CB899566-58F2-460B-EDDE-1B36ECC71A86}"/>
              </a:ext>
            </a:extLst>
          </p:cNvPr>
          <p:cNvSpPr>
            <a:spLocks noGrp="1"/>
          </p:cNvSpPr>
          <p:nvPr>
            <p:ph type="title"/>
          </p:nvPr>
        </p:nvSpPr>
        <p:spPr>
          <a:xfrm>
            <a:off x="347313" y="407564"/>
            <a:ext cx="3912560" cy="903865"/>
          </a:xfrm>
        </p:spPr>
        <p:txBody>
          <a:bodyPr>
            <a:normAutofit/>
          </a:bodyPr>
          <a:lstStyle/>
          <a:p>
            <a:r>
              <a:rPr lang="en-US" sz="3200">
                <a:latin typeface="Avenir Book" panose="02000503020000020003" pitchFamily="2" charset="0"/>
              </a:rPr>
              <a:t>Evaluation results</a:t>
            </a:r>
          </a:p>
        </p:txBody>
      </p:sp>
      <p:sp>
        <p:nvSpPr>
          <p:cNvPr id="8" name="TextBox 7">
            <a:extLst>
              <a:ext uri="{FF2B5EF4-FFF2-40B4-BE49-F238E27FC236}">
                <a16:creationId xmlns:a16="http://schemas.microsoft.com/office/drawing/2014/main" id="{3C79A942-8378-BE7C-A052-A7BEE79DFFA4}"/>
              </a:ext>
            </a:extLst>
          </p:cNvPr>
          <p:cNvSpPr txBox="1"/>
          <p:nvPr/>
        </p:nvSpPr>
        <p:spPr>
          <a:xfrm>
            <a:off x="222825" y="1331961"/>
            <a:ext cx="3351648" cy="1477328"/>
          </a:xfrm>
          <a:prstGeom prst="rect">
            <a:avLst/>
          </a:prstGeom>
          <a:noFill/>
        </p:spPr>
        <p:txBody>
          <a:bodyPr wrap="square">
            <a:spAutoFit/>
          </a:bodyPr>
          <a:lstStyle/>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We analysed </a:t>
            </a:r>
            <a:r>
              <a:rPr lang="en-SE">
                <a:solidFill>
                  <a:schemeClr val="accent1"/>
                </a:solidFill>
                <a:latin typeface="Avenir Light" panose="020B0402020203020204" pitchFamily="34" charset="77"/>
              </a:rPr>
              <a:t>all the compilation units</a:t>
            </a:r>
            <a:r>
              <a:rPr lang="en-SE">
                <a:solidFill>
                  <a:schemeClr val="tx1">
                    <a:lumMod val="50000"/>
                    <a:lumOff val="50000"/>
                  </a:schemeClr>
                </a:solidFill>
                <a:latin typeface="Avenir Light" panose="020B0402020203020204" pitchFamily="34" charset="77"/>
              </a:rPr>
              <a:t> </a:t>
            </a:r>
            <a:br>
              <a:rPr lang="en-SE">
                <a:solidFill>
                  <a:schemeClr val="tx1">
                    <a:lumMod val="50000"/>
                    <a:lumOff val="50000"/>
                  </a:schemeClr>
                </a:solidFill>
                <a:latin typeface="Avenir Light" panose="020B0402020203020204" pitchFamily="34" charset="77"/>
              </a:rPr>
            </a:br>
            <a:endParaRPr lang="en-SE">
              <a:solidFill>
                <a:schemeClr val="tx1">
                  <a:lumMod val="50000"/>
                  <a:lumOff val="50000"/>
                </a:schemeClr>
              </a:solidFill>
              <a:latin typeface="Avenir Light" panose="020B0402020203020204" pitchFamily="34" charset="77"/>
            </a:endParaRPr>
          </a:p>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Results for </a:t>
            </a:r>
            <a:r>
              <a:rPr lang="en-SE">
                <a:solidFill>
                  <a:schemeClr val="accent1">
                    <a:lumMod val="60000"/>
                    <a:lumOff val="40000"/>
                  </a:schemeClr>
                </a:solidFill>
                <a:latin typeface="Avenir Light" panose="020B0402020203020204" pitchFamily="34" charset="77"/>
              </a:rPr>
              <a:t>Null-pointer dereference</a:t>
            </a:r>
          </a:p>
        </p:txBody>
      </p:sp>
      <p:cxnSp>
        <p:nvCxnSpPr>
          <p:cNvPr id="37" name="Straight Connector 36">
            <a:extLst>
              <a:ext uri="{FF2B5EF4-FFF2-40B4-BE49-F238E27FC236}">
                <a16:creationId xmlns:a16="http://schemas.microsoft.com/office/drawing/2014/main" id="{B7D8D04E-486A-5E01-9AD7-F6B71BB8CBCA}"/>
              </a:ext>
            </a:extLst>
          </p:cNvPr>
          <p:cNvCxnSpPr>
            <a:cxnSpLocks/>
          </p:cNvCxnSpPr>
          <p:nvPr/>
        </p:nvCxnSpPr>
        <p:spPr>
          <a:xfrm>
            <a:off x="222825" y="5634111"/>
            <a:ext cx="4434974" cy="88263"/>
          </a:xfrm>
          <a:prstGeom prst="line">
            <a:avLst/>
          </a:prstGeom>
          <a:ln w="19050"/>
          <a:effectLst>
            <a:glow rad="38100">
              <a:srgbClr val="92DAEE"/>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EDCB86-6E5C-094F-E238-9928C0557A29}"/>
              </a:ext>
            </a:extLst>
          </p:cNvPr>
          <p:cNvCxnSpPr>
            <a:cxnSpLocks/>
          </p:cNvCxnSpPr>
          <p:nvPr/>
        </p:nvCxnSpPr>
        <p:spPr>
          <a:xfrm>
            <a:off x="7180006" y="2572908"/>
            <a:ext cx="218522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AA8E5F-9181-BB00-E567-B6A5C3C876B3}"/>
              </a:ext>
            </a:extLst>
          </p:cNvPr>
          <p:cNvCxnSpPr>
            <a:cxnSpLocks/>
          </p:cNvCxnSpPr>
          <p:nvPr/>
        </p:nvCxnSpPr>
        <p:spPr>
          <a:xfrm>
            <a:off x="9699522" y="2584513"/>
            <a:ext cx="218522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DCF179-E077-EB65-C64D-8BD0A2302611}"/>
              </a:ext>
            </a:extLst>
          </p:cNvPr>
          <p:cNvCxnSpPr>
            <a:cxnSpLocks/>
          </p:cNvCxnSpPr>
          <p:nvPr/>
        </p:nvCxnSpPr>
        <p:spPr>
          <a:xfrm>
            <a:off x="9699522" y="4090778"/>
            <a:ext cx="218522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C10456-25F3-ECAF-AD16-89C608375AA1}"/>
              </a:ext>
            </a:extLst>
          </p:cNvPr>
          <p:cNvCxnSpPr>
            <a:cxnSpLocks/>
          </p:cNvCxnSpPr>
          <p:nvPr/>
        </p:nvCxnSpPr>
        <p:spPr>
          <a:xfrm>
            <a:off x="7180006" y="4115917"/>
            <a:ext cx="218522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F62611-AD19-5A19-8E74-5C57F9F04521}"/>
              </a:ext>
            </a:extLst>
          </p:cNvPr>
          <p:cNvCxnSpPr>
            <a:cxnSpLocks/>
          </p:cNvCxnSpPr>
          <p:nvPr/>
        </p:nvCxnSpPr>
        <p:spPr>
          <a:xfrm>
            <a:off x="4637021" y="4123291"/>
            <a:ext cx="218522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EDF61B-192C-F119-D545-EE85233EE4DD}"/>
              </a:ext>
            </a:extLst>
          </p:cNvPr>
          <p:cNvCxnSpPr>
            <a:cxnSpLocks/>
          </p:cNvCxnSpPr>
          <p:nvPr/>
        </p:nvCxnSpPr>
        <p:spPr>
          <a:xfrm>
            <a:off x="4657799" y="5593047"/>
            <a:ext cx="218522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55BA95-41FF-9B42-E785-B5032D985E1A}"/>
              </a:ext>
            </a:extLst>
          </p:cNvPr>
          <p:cNvCxnSpPr>
            <a:cxnSpLocks/>
          </p:cNvCxnSpPr>
          <p:nvPr/>
        </p:nvCxnSpPr>
        <p:spPr>
          <a:xfrm>
            <a:off x="7165258" y="5601371"/>
            <a:ext cx="218522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C0E785F-9DC5-B400-E3C6-40C6773FEAFC}"/>
              </a:ext>
            </a:extLst>
          </p:cNvPr>
          <p:cNvCxnSpPr>
            <a:cxnSpLocks/>
          </p:cNvCxnSpPr>
          <p:nvPr/>
        </p:nvCxnSpPr>
        <p:spPr>
          <a:xfrm>
            <a:off x="9692148" y="5618019"/>
            <a:ext cx="218522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3A870BF-A6F1-446F-6F3E-1BA6D2B47F64}"/>
              </a:ext>
            </a:extLst>
          </p:cNvPr>
          <p:cNvCxnSpPr>
            <a:cxnSpLocks/>
          </p:cNvCxnSpPr>
          <p:nvPr/>
        </p:nvCxnSpPr>
        <p:spPr>
          <a:xfrm>
            <a:off x="4101174" y="3432355"/>
            <a:ext cx="556625" cy="1125843"/>
          </a:xfrm>
          <a:prstGeom prst="line">
            <a:avLst/>
          </a:prstGeom>
          <a:ln w="19050"/>
          <a:effectLst>
            <a:glow rad="38100">
              <a:srgbClr val="92DAEE"/>
            </a:glow>
          </a:effectLst>
        </p:spPr>
        <p:style>
          <a:lnRef idx="1">
            <a:schemeClr val="accent1"/>
          </a:lnRef>
          <a:fillRef idx="0">
            <a:schemeClr val="accent1"/>
          </a:fillRef>
          <a:effectRef idx="0">
            <a:schemeClr val="accent1"/>
          </a:effectRef>
          <a:fontRef idx="minor">
            <a:schemeClr val="tx1"/>
          </a:fontRef>
        </p:style>
      </p:cxnSp>
      <p:pic>
        <p:nvPicPr>
          <p:cNvPr id="27" name="Picture 26" descr="A graph with a red line&#10;&#10;Description automatically generated">
            <a:extLst>
              <a:ext uri="{FF2B5EF4-FFF2-40B4-BE49-F238E27FC236}">
                <a16:creationId xmlns:a16="http://schemas.microsoft.com/office/drawing/2014/main" id="{6C91B9A2-E4DF-FF3F-8187-16C12A2528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577" y="3432355"/>
            <a:ext cx="3936597" cy="2180785"/>
          </a:xfrm>
          <a:prstGeom prst="rect">
            <a:avLst/>
          </a:prstGeom>
          <a:ln>
            <a:solidFill>
              <a:schemeClr val="accent1"/>
            </a:solidFill>
          </a:ln>
          <a:effectLst>
            <a:glow rad="127000">
              <a:schemeClr val="accent1">
                <a:lumMod val="40000"/>
                <a:lumOff val="60000"/>
              </a:schemeClr>
            </a:glow>
          </a:effectLst>
        </p:spPr>
      </p:pic>
      <p:cxnSp>
        <p:nvCxnSpPr>
          <p:cNvPr id="36" name="Straight Connector 35">
            <a:extLst>
              <a:ext uri="{FF2B5EF4-FFF2-40B4-BE49-F238E27FC236}">
                <a16:creationId xmlns:a16="http://schemas.microsoft.com/office/drawing/2014/main" id="{789B41FD-BE2E-3B18-6FE7-71310EEAFFB1}"/>
              </a:ext>
            </a:extLst>
          </p:cNvPr>
          <p:cNvCxnSpPr>
            <a:cxnSpLocks/>
          </p:cNvCxnSpPr>
          <p:nvPr/>
        </p:nvCxnSpPr>
        <p:spPr>
          <a:xfrm>
            <a:off x="4657799" y="2596278"/>
            <a:ext cx="218522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576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01C4B-B971-064A-D5F5-983A481F5C2D}"/>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BE4D05F-219E-460F-FA29-539DC0DFC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A675BAE4-ACEC-6C47-381E-321529988676}"/>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7A86691D-58AA-CD37-0BF6-4005E66466C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24155CDB-C55D-631A-6755-6365953B43D3}"/>
              </a:ext>
            </a:extLst>
          </p:cNvPr>
          <p:cNvSpPr>
            <a:spLocks noGrp="1"/>
          </p:cNvSpPr>
          <p:nvPr>
            <p:ph type="title"/>
          </p:nvPr>
        </p:nvSpPr>
        <p:spPr>
          <a:xfrm>
            <a:off x="347313" y="407564"/>
            <a:ext cx="3912560" cy="903865"/>
          </a:xfrm>
        </p:spPr>
        <p:txBody>
          <a:bodyPr>
            <a:normAutofit/>
          </a:bodyPr>
          <a:lstStyle/>
          <a:p>
            <a:r>
              <a:rPr lang="en-US" sz="3200">
                <a:latin typeface="Avenir Book" panose="02000503020000020003" pitchFamily="2" charset="0"/>
              </a:rPr>
              <a:t>Evaluation results</a:t>
            </a:r>
          </a:p>
        </p:txBody>
      </p:sp>
      <p:pic>
        <p:nvPicPr>
          <p:cNvPr id="7" name="Picture 6" descr="A black background with colorful text&#10;&#10;Description automatically generated">
            <a:extLst>
              <a:ext uri="{FF2B5EF4-FFF2-40B4-BE49-F238E27FC236}">
                <a16:creationId xmlns:a16="http://schemas.microsoft.com/office/drawing/2014/main" id="{8929BC2C-B05C-B885-85DA-162514F34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073" y="1369871"/>
            <a:ext cx="7772400" cy="1534725"/>
          </a:xfrm>
          <a:prstGeom prst="rect">
            <a:avLst/>
          </a:prstGeom>
          <a:ln>
            <a:solidFill>
              <a:schemeClr val="accent1"/>
            </a:solidFill>
          </a:ln>
          <a:effectLst>
            <a:glow rad="127000">
              <a:schemeClr val="accent1">
                <a:lumMod val="40000"/>
                <a:lumOff val="60000"/>
              </a:schemeClr>
            </a:glow>
          </a:effectLst>
        </p:spPr>
      </p:pic>
      <p:sp>
        <p:nvSpPr>
          <p:cNvPr id="9" name="TextBox 8">
            <a:extLst>
              <a:ext uri="{FF2B5EF4-FFF2-40B4-BE49-F238E27FC236}">
                <a16:creationId xmlns:a16="http://schemas.microsoft.com/office/drawing/2014/main" id="{D64FA1F7-37E0-40B0-611C-FCA26E861E7E}"/>
              </a:ext>
            </a:extLst>
          </p:cNvPr>
          <p:cNvSpPr txBox="1"/>
          <p:nvPr/>
        </p:nvSpPr>
        <p:spPr>
          <a:xfrm>
            <a:off x="298797" y="3136612"/>
            <a:ext cx="11380160" cy="584775"/>
          </a:xfrm>
          <a:prstGeom prst="rect">
            <a:avLst/>
          </a:prstGeom>
          <a:noFill/>
        </p:spPr>
        <p:txBody>
          <a:bodyPr wrap="square" rtlCol="0">
            <a:spAutoFit/>
          </a:bodyPr>
          <a:lstStyle>
            <a:defPPr>
              <a:defRPr lang="en-SE"/>
            </a:defPPr>
            <a:lvl1pPr>
              <a:defRPr sz="1600"/>
            </a:lvl1pPr>
          </a:lstStyle>
          <a:p>
            <a:r>
              <a:rPr lang="en-GB" i="1">
                <a:latin typeface="Avenir Light" panose="020B0402020203020204" pitchFamily="34" charset="77"/>
              </a:rPr>
              <a:t>The attribute equation </a:t>
            </a:r>
            <a:r>
              <a:rPr lang="en-GB" b="1" i="1" err="1">
                <a:latin typeface="Avenir Light" panose="020B0402020203020204" pitchFamily="34" charset="77"/>
              </a:rPr>
              <a:t>TypeDecl.involvesTypeParameters</a:t>
            </a:r>
            <a:r>
              <a:rPr lang="en-GB" i="1">
                <a:latin typeface="Avenir Light" panose="020B0402020203020204" pitchFamily="34" charset="77"/>
              </a:rPr>
              <a:t> is now cached as it has been identified as safe for caching. Notice that this attribute was declared as circular.</a:t>
            </a:r>
            <a:endParaRPr lang="en-SE" i="1">
              <a:latin typeface="Avenir Light" panose="020B0402020203020204" pitchFamily="34" charset="77"/>
            </a:endParaRPr>
          </a:p>
        </p:txBody>
      </p:sp>
      <p:sp>
        <p:nvSpPr>
          <p:cNvPr id="11" name="TextBox 10">
            <a:extLst>
              <a:ext uri="{FF2B5EF4-FFF2-40B4-BE49-F238E27FC236}">
                <a16:creationId xmlns:a16="http://schemas.microsoft.com/office/drawing/2014/main" id="{8D68C2F7-5838-6532-41FD-034D71A39348}"/>
              </a:ext>
            </a:extLst>
          </p:cNvPr>
          <p:cNvSpPr txBox="1"/>
          <p:nvPr/>
        </p:nvSpPr>
        <p:spPr>
          <a:xfrm>
            <a:off x="461319" y="4242486"/>
            <a:ext cx="9506465" cy="923330"/>
          </a:xfrm>
          <a:prstGeom prst="rect">
            <a:avLst/>
          </a:prstGeom>
          <a:noFill/>
        </p:spPr>
        <p:txBody>
          <a:bodyPr wrap="square" rtlCol="0">
            <a:spAutoFit/>
          </a:bodyPr>
          <a:lstStyle/>
          <a:p>
            <a:pPr marL="285750" indent="-285750" algn="l">
              <a:buFont typeface="Arial" panose="020B0604020202020204" pitchFamily="34" charset="0"/>
              <a:buChar char="•"/>
            </a:pPr>
            <a:r>
              <a:rPr lang="en-GB" b="1" u="none" strike="noStrike">
                <a:solidFill>
                  <a:srgbClr val="000000"/>
                </a:solidFill>
                <a:effectLst/>
                <a:latin typeface="Avenir Light" panose="020B0402020203020204" pitchFamily="34" charset="77"/>
              </a:rPr>
              <a:t>IntraJ</a:t>
            </a:r>
            <a:r>
              <a:rPr lang="en-GB" u="none" strike="noStrike">
                <a:solidFill>
                  <a:srgbClr val="000000"/>
                </a:solidFill>
                <a:effectLst/>
                <a:latin typeface="Avenir Light" panose="020B0402020203020204" pitchFamily="34" charset="77"/>
              </a:rPr>
              <a:t>: 139 attributes reclassified, including 9 reclassified from </a:t>
            </a:r>
            <a:r>
              <a:rPr lang="en-GB" u="none" strike="noStrike">
                <a:solidFill>
                  <a:srgbClr val="00B050"/>
                </a:solidFill>
                <a:effectLst/>
                <a:latin typeface="Avenir Light" panose="020B0402020203020204" pitchFamily="34" charset="77"/>
              </a:rPr>
              <a:t>Circular</a:t>
            </a:r>
            <a:r>
              <a:rPr lang="en-GB" u="none" strike="noStrike">
                <a:solidFill>
                  <a:srgbClr val="000000"/>
                </a:solidFill>
                <a:effectLst/>
                <a:latin typeface="Avenir Light" panose="020B0402020203020204" pitchFamily="34" charset="77"/>
              </a:rPr>
              <a:t> to </a:t>
            </a:r>
            <a:r>
              <a:rPr lang="en-GB" u="none" strike="noStrike">
                <a:solidFill>
                  <a:srgbClr val="FF0000"/>
                </a:solidFill>
                <a:effectLst/>
                <a:latin typeface="Avenir Light" panose="020B0402020203020204" pitchFamily="34" charset="77"/>
              </a:rPr>
              <a:t>Non-circular</a:t>
            </a:r>
            <a:r>
              <a:rPr lang="en-GB" u="none" strike="noStrike">
                <a:solidFill>
                  <a:srgbClr val="000000"/>
                </a:solidFill>
                <a:effectLst/>
                <a:latin typeface="Avenir Light" panose="020B0402020203020204" pitchFamily="34" charset="77"/>
              </a:rPr>
              <a:t>.</a:t>
            </a:r>
          </a:p>
          <a:p>
            <a:pPr marL="285750" indent="-285750" algn="l">
              <a:buFont typeface="Arial" panose="020B0604020202020204" pitchFamily="34" charset="0"/>
              <a:buChar char="•"/>
            </a:pPr>
            <a:r>
              <a:rPr lang="en-GB" b="1" u="none" strike="noStrike">
                <a:solidFill>
                  <a:srgbClr val="000000"/>
                </a:solidFill>
                <a:effectLst/>
                <a:latin typeface="Avenir Light" panose="020B0402020203020204" pitchFamily="34" charset="77"/>
              </a:rPr>
              <a:t>ExtendJ</a:t>
            </a:r>
            <a:r>
              <a:rPr lang="en-GB" u="none" strike="noStrike">
                <a:solidFill>
                  <a:srgbClr val="000000"/>
                </a:solidFill>
                <a:effectLst/>
                <a:latin typeface="Avenir Light" panose="020B0402020203020204" pitchFamily="34" charset="77"/>
              </a:rPr>
              <a:t>: 194 attributes reclassified, including 7 reclassified from </a:t>
            </a:r>
            <a:r>
              <a:rPr lang="en-GB" u="none" strike="noStrike">
                <a:solidFill>
                  <a:srgbClr val="00B050"/>
                </a:solidFill>
                <a:effectLst/>
                <a:latin typeface="Avenir Light" panose="020B0402020203020204" pitchFamily="34" charset="77"/>
              </a:rPr>
              <a:t>Circular</a:t>
            </a:r>
            <a:r>
              <a:rPr lang="en-GB" u="none" strike="noStrike">
                <a:solidFill>
                  <a:srgbClr val="000000"/>
                </a:solidFill>
                <a:effectLst/>
                <a:latin typeface="Avenir Light" panose="020B0402020203020204" pitchFamily="34" charset="77"/>
              </a:rPr>
              <a:t> to </a:t>
            </a:r>
            <a:r>
              <a:rPr lang="en-GB" u="none" strike="noStrike">
                <a:solidFill>
                  <a:srgbClr val="FF0000"/>
                </a:solidFill>
                <a:effectLst/>
                <a:latin typeface="Avenir Light" panose="020B0402020203020204" pitchFamily="34" charset="77"/>
              </a:rPr>
              <a:t>Non-circular</a:t>
            </a:r>
            <a:r>
              <a:rPr lang="en-GB" u="none" strike="noStrike">
                <a:solidFill>
                  <a:srgbClr val="000000"/>
                </a:solidFill>
                <a:effectLst/>
                <a:latin typeface="Avenir Light" panose="020B0402020203020204" pitchFamily="34" charset="77"/>
              </a:rPr>
              <a:t>.</a:t>
            </a:r>
          </a:p>
          <a:p>
            <a:pPr marL="285750" indent="-285750" algn="l">
              <a:buFont typeface="Arial" panose="020B0604020202020204" pitchFamily="34" charset="0"/>
              <a:buChar char="•"/>
            </a:pPr>
            <a:r>
              <a:rPr lang="en-GB" b="1" u="none" strike="noStrike">
                <a:solidFill>
                  <a:srgbClr val="000000"/>
                </a:solidFill>
                <a:effectLst/>
                <a:latin typeface="Avenir Light" panose="020B0402020203020204" pitchFamily="34" charset="77"/>
              </a:rPr>
              <a:t>LL(1): </a:t>
            </a:r>
            <a:r>
              <a:rPr lang="en-GB" u="none" strike="noStrike">
                <a:solidFill>
                  <a:srgbClr val="000000"/>
                </a:solidFill>
                <a:effectLst/>
                <a:latin typeface="Avenir Light" panose="020B0402020203020204" pitchFamily="34" charset="77"/>
              </a:rPr>
              <a:t>7 attributes reclassified, including 2 reclassified from </a:t>
            </a:r>
            <a:r>
              <a:rPr lang="en-GB" u="none" strike="noStrike">
                <a:solidFill>
                  <a:srgbClr val="00B050"/>
                </a:solidFill>
                <a:effectLst/>
                <a:latin typeface="Avenir Light" panose="020B0402020203020204" pitchFamily="34" charset="77"/>
              </a:rPr>
              <a:t>Circular</a:t>
            </a:r>
            <a:r>
              <a:rPr lang="en-GB" u="none" strike="noStrike">
                <a:solidFill>
                  <a:srgbClr val="000000"/>
                </a:solidFill>
                <a:effectLst/>
                <a:latin typeface="Avenir Light" panose="020B0402020203020204" pitchFamily="34" charset="77"/>
              </a:rPr>
              <a:t> to </a:t>
            </a:r>
            <a:r>
              <a:rPr lang="en-GB" u="none" strike="noStrike">
                <a:solidFill>
                  <a:srgbClr val="FF0000"/>
                </a:solidFill>
                <a:effectLst/>
                <a:latin typeface="Avenir Light" panose="020B0402020203020204" pitchFamily="34" charset="77"/>
              </a:rPr>
              <a:t>Non-circular</a:t>
            </a:r>
            <a:r>
              <a:rPr lang="en-GB" u="none" strike="noStrike">
                <a:solidFill>
                  <a:srgbClr val="000000"/>
                </a:solidFill>
                <a:effectLst/>
                <a:latin typeface="Avenir Light" panose="020B0402020203020204" pitchFamily="34" charset="77"/>
              </a:rPr>
              <a:t>.</a:t>
            </a:r>
          </a:p>
        </p:txBody>
      </p:sp>
    </p:spTree>
    <p:extLst>
      <p:ext uri="{BB962C8B-B14F-4D97-AF65-F5344CB8AC3E}">
        <p14:creationId xmlns:p14="http://schemas.microsoft.com/office/powerpoint/2010/main" val="3432839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52432-44E8-8E5E-445A-DB992379AD59}"/>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242D9A3B-7B5B-8644-178B-D6532EC86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BCB6E2B6-0EB9-DE05-85ED-999CB8079C81}"/>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5192D052-53EA-2C34-79C9-6582C6990D43}"/>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CD0FDC1E-42B5-BC2C-2AC8-66333AF8A73B}"/>
              </a:ext>
            </a:extLst>
          </p:cNvPr>
          <p:cNvSpPr>
            <a:spLocks noGrp="1"/>
          </p:cNvSpPr>
          <p:nvPr>
            <p:ph type="title"/>
          </p:nvPr>
        </p:nvSpPr>
        <p:spPr>
          <a:xfrm>
            <a:off x="518763" y="422040"/>
            <a:ext cx="6631432" cy="903865"/>
          </a:xfrm>
        </p:spPr>
        <p:txBody>
          <a:bodyPr>
            <a:normAutofit/>
          </a:bodyPr>
          <a:lstStyle/>
          <a:p>
            <a:r>
              <a:rPr lang="en-US" sz="3200">
                <a:latin typeface="Avenir Book" panose="02000503020000020003" pitchFamily="2" charset="0"/>
              </a:rPr>
              <a:t>Attributes Misclassification</a:t>
            </a:r>
          </a:p>
        </p:txBody>
      </p:sp>
      <p:sp>
        <p:nvSpPr>
          <p:cNvPr id="3" name="TextBox 2">
            <a:extLst>
              <a:ext uri="{FF2B5EF4-FFF2-40B4-BE49-F238E27FC236}">
                <a16:creationId xmlns:a16="http://schemas.microsoft.com/office/drawing/2014/main" id="{01663598-8269-B6F6-55CB-59EE31E2591D}"/>
              </a:ext>
            </a:extLst>
          </p:cNvPr>
          <p:cNvSpPr txBox="1"/>
          <p:nvPr/>
        </p:nvSpPr>
        <p:spPr>
          <a:xfrm>
            <a:off x="222825" y="1331961"/>
            <a:ext cx="5402360" cy="3970318"/>
          </a:xfrm>
          <a:prstGeom prst="rect">
            <a:avLst/>
          </a:prstGeom>
          <a:noFill/>
        </p:spPr>
        <p:txBody>
          <a:bodyPr wrap="square">
            <a:spAutoFit/>
          </a:bodyPr>
          <a:lstStyle/>
          <a:p>
            <a:pPr marL="285750" indent="-285750">
              <a:buFont typeface="Arial" panose="020B0604020202020204" pitchFamily="34" charset="0"/>
              <a:buChar char="•"/>
            </a:pPr>
            <a:r>
              <a:rPr lang="en-SE">
                <a:solidFill>
                  <a:schemeClr val="tx2">
                    <a:lumMod val="60000"/>
                    <a:lumOff val="40000"/>
                  </a:schemeClr>
                </a:solidFill>
                <a:latin typeface="Avenir Light" panose="020B0402020203020204" pitchFamily="34" charset="77"/>
              </a:rPr>
              <a:t>BasicStacked: </a:t>
            </a:r>
          </a:p>
          <a:p>
            <a:pPr marL="800100" lvl="1" indent="-342900">
              <a:buFont typeface="+mj-lt"/>
              <a:buAutoNum type="arabicPeriod"/>
            </a:pPr>
            <a:r>
              <a:rPr lang="en-SE">
                <a:solidFill>
                  <a:schemeClr val="tx2">
                    <a:lumMod val="60000"/>
                    <a:lumOff val="40000"/>
                  </a:schemeClr>
                </a:solidFill>
                <a:latin typeface="Avenir Light" panose="020B0402020203020204" pitchFamily="34" charset="77"/>
              </a:rPr>
              <a:t>RuntimeException, e.g., StackOverflow</a:t>
            </a:r>
          </a:p>
          <a:p>
            <a:pPr marL="800100" lvl="1" indent="-342900">
              <a:buFont typeface="+mj-lt"/>
              <a:buAutoNum type="arabicPeriod"/>
            </a:pPr>
            <a:r>
              <a:rPr lang="en-SE">
                <a:solidFill>
                  <a:schemeClr val="tx2">
                    <a:lumMod val="60000"/>
                    <a:lumOff val="40000"/>
                  </a:schemeClr>
                </a:solidFill>
                <a:latin typeface="Avenir Light" panose="020B0402020203020204" pitchFamily="34" charset="77"/>
              </a:rPr>
              <a:t>Performance degradation</a:t>
            </a:r>
          </a:p>
          <a:p>
            <a:pPr marL="800100" lvl="1" indent="-342900">
              <a:buFont typeface="+mj-lt"/>
              <a:buAutoNum type="arabicPeriod"/>
            </a:pPr>
            <a:endParaRPr lang="en-SE">
              <a:solidFill>
                <a:schemeClr val="tx2">
                  <a:lumMod val="60000"/>
                  <a:lumOff val="40000"/>
                </a:schemeClr>
              </a:solidFill>
              <a:latin typeface="Avenir Light" panose="020B0402020203020204" pitchFamily="34" charset="77"/>
            </a:endParaRPr>
          </a:p>
          <a:p>
            <a:pPr marL="800100" lvl="1" indent="-342900">
              <a:buFont typeface="+mj-lt"/>
              <a:buAutoNum type="arabicPeriod"/>
            </a:pPr>
            <a:endParaRPr lang="en-SE">
              <a:solidFill>
                <a:schemeClr val="tx2">
                  <a:lumMod val="60000"/>
                  <a:lumOff val="40000"/>
                </a:schemeClr>
              </a:solidFill>
              <a:latin typeface="Avenir Light" panose="020B0402020203020204" pitchFamily="34" charset="77"/>
            </a:endParaRPr>
          </a:p>
          <a:p>
            <a:pPr marL="800100" lvl="1" indent="-342900">
              <a:buFont typeface="+mj-lt"/>
              <a:buAutoNum type="arabicPeriod"/>
            </a:pPr>
            <a:endParaRPr lang="en-SE">
              <a:solidFill>
                <a:schemeClr val="tx2">
                  <a:lumMod val="60000"/>
                  <a:lumOff val="40000"/>
                </a:schemeClr>
              </a:solidFill>
              <a:latin typeface="Avenir Light" panose="020B0402020203020204" pitchFamily="34" charset="77"/>
            </a:endParaRPr>
          </a:p>
          <a:p>
            <a:pPr marL="800100" lvl="1" indent="-342900">
              <a:buFont typeface="+mj-lt"/>
              <a:buAutoNum type="arabicPeriod"/>
            </a:pPr>
            <a:endParaRPr lang="en-SE">
              <a:solidFill>
                <a:schemeClr val="tx2">
                  <a:lumMod val="60000"/>
                  <a:lumOff val="40000"/>
                </a:schemeClr>
              </a:solidFill>
              <a:latin typeface="Avenir Light" panose="020B0402020203020204" pitchFamily="34" charset="77"/>
            </a:endParaRPr>
          </a:p>
          <a:p>
            <a:pPr marL="800100" lvl="1" indent="-342900">
              <a:buFont typeface="+mj-lt"/>
              <a:buAutoNum type="arabicPeriod"/>
            </a:pPr>
            <a:endParaRPr lang="en-SE">
              <a:solidFill>
                <a:schemeClr val="tx2">
                  <a:lumMod val="60000"/>
                  <a:lumOff val="40000"/>
                </a:schemeClr>
              </a:solidFill>
              <a:latin typeface="Avenir Light" panose="020B0402020203020204" pitchFamily="34" charset="77"/>
            </a:endParaRPr>
          </a:p>
          <a:p>
            <a:pPr marL="800100" lvl="1" indent="-342900">
              <a:buFont typeface="+mj-lt"/>
              <a:buAutoNum type="arabicPeriod"/>
            </a:pPr>
            <a:endParaRPr lang="en-SE">
              <a:solidFill>
                <a:schemeClr val="tx2">
                  <a:lumMod val="60000"/>
                  <a:lumOff val="40000"/>
                </a:schemeClr>
              </a:solidFill>
              <a:latin typeface="Avenir Light" panose="020B0402020203020204" pitchFamily="34" charset="77"/>
            </a:endParaRPr>
          </a:p>
          <a:p>
            <a:pPr marL="800100" lvl="1" indent="-342900">
              <a:buFont typeface="+mj-lt"/>
              <a:buAutoNum type="arabicPeriod"/>
            </a:pPr>
            <a:endParaRPr lang="en-SE">
              <a:solidFill>
                <a:schemeClr val="tx2">
                  <a:lumMod val="60000"/>
                  <a:lumOff val="40000"/>
                </a:schemeClr>
              </a:solidFill>
              <a:latin typeface="Avenir Light" panose="020B0402020203020204" pitchFamily="34" charset="77"/>
            </a:endParaRPr>
          </a:p>
          <a:p>
            <a:pPr marL="342900" indent="-342900">
              <a:buFont typeface="Arial" panose="020B0604020202020204" pitchFamily="34" charset="0"/>
              <a:buChar char="•"/>
            </a:pPr>
            <a:r>
              <a:rPr lang="en-SE">
                <a:solidFill>
                  <a:schemeClr val="tx2">
                    <a:lumMod val="60000"/>
                    <a:lumOff val="40000"/>
                  </a:schemeClr>
                </a:solidFill>
                <a:latin typeface="Avenir Light" panose="020B0402020203020204" pitchFamily="34" charset="77"/>
              </a:rPr>
              <a:t>RelaxedMonolithic/RelaxedStacked</a:t>
            </a:r>
          </a:p>
          <a:p>
            <a:pPr marL="800100" lvl="1" indent="-342900">
              <a:buFont typeface="+mj-lt"/>
              <a:buAutoNum type="arabicPeriod"/>
            </a:pPr>
            <a:r>
              <a:rPr lang="en-SE">
                <a:solidFill>
                  <a:schemeClr val="tx2">
                    <a:lumMod val="60000"/>
                    <a:lumOff val="40000"/>
                  </a:schemeClr>
                </a:solidFill>
                <a:latin typeface="Avenir Light" panose="020B0402020203020204" pitchFamily="34" charset="77"/>
              </a:rPr>
              <a:t>RuntimeException, e.g., StackOverflow</a:t>
            </a:r>
          </a:p>
          <a:p>
            <a:pPr marL="800100" lvl="1" indent="-342900">
              <a:buFont typeface="+mj-lt"/>
              <a:buAutoNum type="arabicPeriod"/>
            </a:pPr>
            <a:endParaRPr lang="en-SE">
              <a:solidFill>
                <a:schemeClr val="tx2">
                  <a:lumMod val="60000"/>
                  <a:lumOff val="40000"/>
                </a:schemeClr>
              </a:solidFill>
              <a:latin typeface="Avenir Light" panose="020B0402020203020204" pitchFamily="34" charset="77"/>
            </a:endParaRPr>
          </a:p>
          <a:p>
            <a:pPr marL="742950" lvl="1" indent="-285750">
              <a:buFont typeface="Arial" panose="020B0604020202020204" pitchFamily="34" charset="0"/>
              <a:buChar char="•"/>
            </a:pPr>
            <a:endParaRPr lang="en-SE">
              <a:solidFill>
                <a:schemeClr val="tx2">
                  <a:lumMod val="60000"/>
                  <a:lumOff val="40000"/>
                </a:schemeClr>
              </a:solidFill>
              <a:latin typeface="Avenir Light" panose="020B0402020203020204" pitchFamily="34" charset="77"/>
            </a:endParaRPr>
          </a:p>
        </p:txBody>
      </p:sp>
      <p:sp>
        <p:nvSpPr>
          <p:cNvPr id="9" name="Oval 8">
            <a:extLst>
              <a:ext uri="{FF2B5EF4-FFF2-40B4-BE49-F238E27FC236}">
                <a16:creationId xmlns:a16="http://schemas.microsoft.com/office/drawing/2014/main" id="{1CF893E1-A5EC-46A5-F25A-18FA44BE4EF6}"/>
              </a:ext>
            </a:extLst>
          </p:cNvPr>
          <p:cNvSpPr/>
          <p:nvPr/>
        </p:nvSpPr>
        <p:spPr>
          <a:xfrm>
            <a:off x="6056753" y="1267747"/>
            <a:ext cx="558818" cy="32303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50" i="1">
                <a:solidFill>
                  <a:schemeClr val="tx1"/>
                </a:solidFill>
              </a:rPr>
              <a:t>in</a:t>
            </a:r>
          </a:p>
        </p:txBody>
      </p:sp>
      <p:sp>
        <p:nvSpPr>
          <p:cNvPr id="10" name="Oval 9">
            <a:extLst>
              <a:ext uri="{FF2B5EF4-FFF2-40B4-BE49-F238E27FC236}">
                <a16:creationId xmlns:a16="http://schemas.microsoft.com/office/drawing/2014/main" id="{C96510B9-795C-1868-3ACA-F13FD921F7A1}"/>
              </a:ext>
            </a:extLst>
          </p:cNvPr>
          <p:cNvSpPr/>
          <p:nvPr/>
        </p:nvSpPr>
        <p:spPr>
          <a:xfrm>
            <a:off x="7070304" y="1267747"/>
            <a:ext cx="558818" cy="32303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50" i="1">
                <a:solidFill>
                  <a:schemeClr val="tx1"/>
                </a:solidFill>
              </a:rPr>
              <a:t>out</a:t>
            </a:r>
          </a:p>
        </p:txBody>
      </p:sp>
      <p:sp>
        <p:nvSpPr>
          <p:cNvPr id="11" name="Oval 10">
            <a:extLst>
              <a:ext uri="{FF2B5EF4-FFF2-40B4-BE49-F238E27FC236}">
                <a16:creationId xmlns:a16="http://schemas.microsoft.com/office/drawing/2014/main" id="{DC6D10EA-091C-91B5-1523-DF687B88D091}"/>
              </a:ext>
            </a:extLst>
          </p:cNvPr>
          <p:cNvSpPr/>
          <p:nvPr/>
        </p:nvSpPr>
        <p:spPr>
          <a:xfrm>
            <a:off x="5596831" y="2071337"/>
            <a:ext cx="613380" cy="2321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00" i="1">
                <a:solidFill>
                  <a:schemeClr val="tx1"/>
                </a:solidFill>
              </a:rPr>
              <a:t>gen</a:t>
            </a:r>
          </a:p>
        </p:txBody>
      </p:sp>
      <p:sp>
        <p:nvSpPr>
          <p:cNvPr id="12" name="Oval 11">
            <a:extLst>
              <a:ext uri="{FF2B5EF4-FFF2-40B4-BE49-F238E27FC236}">
                <a16:creationId xmlns:a16="http://schemas.microsoft.com/office/drawing/2014/main" id="{892233D3-83C8-099F-6291-F3ECB74A65CF}"/>
              </a:ext>
            </a:extLst>
          </p:cNvPr>
          <p:cNvSpPr/>
          <p:nvPr/>
        </p:nvSpPr>
        <p:spPr>
          <a:xfrm>
            <a:off x="6566816" y="2069851"/>
            <a:ext cx="507820" cy="233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50" i="1">
                <a:solidFill>
                  <a:schemeClr val="tx1"/>
                </a:solidFill>
              </a:rPr>
              <a:t>kill</a:t>
            </a:r>
          </a:p>
        </p:txBody>
      </p:sp>
      <p:sp>
        <p:nvSpPr>
          <p:cNvPr id="13" name="Oval 12">
            <a:extLst>
              <a:ext uri="{FF2B5EF4-FFF2-40B4-BE49-F238E27FC236}">
                <a16:creationId xmlns:a16="http://schemas.microsoft.com/office/drawing/2014/main" id="{6BA97D26-2F3B-DE77-2266-5CE8BD2F81B4}"/>
              </a:ext>
            </a:extLst>
          </p:cNvPr>
          <p:cNvSpPr/>
          <p:nvPr/>
        </p:nvSpPr>
        <p:spPr>
          <a:xfrm>
            <a:off x="7431242" y="2061695"/>
            <a:ext cx="606636" cy="233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00" i="1">
                <a:solidFill>
                  <a:schemeClr val="tx1"/>
                </a:solidFill>
              </a:rPr>
              <a:t>succ</a:t>
            </a:r>
          </a:p>
        </p:txBody>
      </p:sp>
      <p:cxnSp>
        <p:nvCxnSpPr>
          <p:cNvPr id="14" name="Curved Connector 13">
            <a:extLst>
              <a:ext uri="{FF2B5EF4-FFF2-40B4-BE49-F238E27FC236}">
                <a16:creationId xmlns:a16="http://schemas.microsoft.com/office/drawing/2014/main" id="{EF707AF4-B0A0-5424-6482-6E5450FBC733}"/>
              </a:ext>
            </a:extLst>
          </p:cNvPr>
          <p:cNvCxnSpPr>
            <a:cxnSpLocks/>
            <a:stCxn id="9" idx="7"/>
            <a:endCxn id="10" idx="1"/>
          </p:cNvCxnSpPr>
          <p:nvPr/>
        </p:nvCxnSpPr>
        <p:spPr>
          <a:xfrm rot="5400000" flipH="1" flipV="1">
            <a:off x="6844639" y="1005852"/>
            <a:ext cx="4970" cy="618406"/>
          </a:xfrm>
          <a:prstGeom prst="curvedConnector3">
            <a:avLst>
              <a:gd name="adj1" fmla="val 16048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37B11B0-6CBF-6751-ECDD-EF53151F4910}"/>
              </a:ext>
            </a:extLst>
          </p:cNvPr>
          <p:cNvCxnSpPr>
            <a:cxnSpLocks/>
            <a:stCxn id="10" idx="3"/>
            <a:endCxn id="9" idx="5"/>
          </p:cNvCxnSpPr>
          <p:nvPr/>
        </p:nvCxnSpPr>
        <p:spPr>
          <a:xfrm rot="5400000">
            <a:off x="6844640" y="1234275"/>
            <a:ext cx="4970" cy="618406"/>
          </a:xfrm>
          <a:prstGeom prst="curvedConnector3">
            <a:avLst>
              <a:gd name="adj1" fmla="val 9676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29741BC-AEB3-B170-FE56-31B7B0F80213}"/>
              </a:ext>
            </a:extLst>
          </p:cNvPr>
          <p:cNvCxnSpPr>
            <a:cxnSpLocks/>
            <a:stCxn id="9" idx="5"/>
            <a:endCxn id="12" idx="0"/>
          </p:cNvCxnSpPr>
          <p:nvPr/>
        </p:nvCxnSpPr>
        <p:spPr>
          <a:xfrm>
            <a:off x="6533734" y="1543478"/>
            <a:ext cx="286992" cy="5263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3A4C5-8699-3754-D4B6-5C29C695E567}"/>
              </a:ext>
            </a:extLst>
          </p:cNvPr>
          <p:cNvCxnSpPr>
            <a:cxnSpLocks/>
            <a:stCxn id="9" idx="3"/>
            <a:endCxn id="11" idx="0"/>
          </p:cNvCxnSpPr>
          <p:nvPr/>
        </p:nvCxnSpPr>
        <p:spPr>
          <a:xfrm flipH="1">
            <a:off x="5903521" y="1543477"/>
            <a:ext cx="235069" cy="527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69E2EB-2BAB-837D-9BEB-CF63592B7767}"/>
              </a:ext>
            </a:extLst>
          </p:cNvPr>
          <p:cNvCxnSpPr>
            <a:cxnSpLocks/>
            <a:stCxn id="10" idx="4"/>
            <a:endCxn id="13" idx="0"/>
          </p:cNvCxnSpPr>
          <p:nvPr/>
        </p:nvCxnSpPr>
        <p:spPr>
          <a:xfrm>
            <a:off x="7349713" y="1590785"/>
            <a:ext cx="384847" cy="470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1B2CF81-3FD4-BDB9-B0B6-1CD9DFBBA79D}"/>
              </a:ext>
            </a:extLst>
          </p:cNvPr>
          <p:cNvSpPr/>
          <p:nvPr/>
        </p:nvSpPr>
        <p:spPr>
          <a:xfrm>
            <a:off x="6939614" y="873972"/>
            <a:ext cx="820198" cy="233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00" i="1">
                <a:solidFill>
                  <a:schemeClr val="tx1"/>
                </a:solidFill>
              </a:rPr>
              <a:t>isDead</a:t>
            </a:r>
          </a:p>
        </p:txBody>
      </p:sp>
      <p:cxnSp>
        <p:nvCxnSpPr>
          <p:cNvPr id="20" name="Straight Arrow Connector 19">
            <a:extLst>
              <a:ext uri="{FF2B5EF4-FFF2-40B4-BE49-F238E27FC236}">
                <a16:creationId xmlns:a16="http://schemas.microsoft.com/office/drawing/2014/main" id="{FEBB2F0E-9060-7BC6-B85F-43E6545A3402}"/>
              </a:ext>
            </a:extLst>
          </p:cNvPr>
          <p:cNvCxnSpPr>
            <a:cxnSpLocks/>
            <a:stCxn id="19" idx="4"/>
            <a:endCxn id="10" idx="0"/>
          </p:cNvCxnSpPr>
          <p:nvPr/>
        </p:nvCxnSpPr>
        <p:spPr>
          <a:xfrm>
            <a:off x="7349713" y="1107605"/>
            <a:ext cx="0" cy="1601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7D3F20-8955-5C74-0B53-D250FD087586}"/>
              </a:ext>
            </a:extLst>
          </p:cNvPr>
          <p:cNvSpPr txBox="1"/>
          <p:nvPr/>
        </p:nvSpPr>
        <p:spPr>
          <a:xfrm>
            <a:off x="5787397" y="1335705"/>
            <a:ext cx="197369" cy="157020"/>
          </a:xfrm>
          <a:prstGeom prst="rect">
            <a:avLst/>
          </a:prstGeom>
          <a:noFill/>
        </p:spPr>
        <p:txBody>
          <a:bodyPr wrap="none" rtlCol="0">
            <a:spAutoFit/>
          </a:bodyPr>
          <a:lstStyle/>
          <a:p>
            <a:r>
              <a:rPr lang="en-SE" sz="1100" b="1">
                <a:solidFill>
                  <a:srgbClr val="C00000"/>
                </a:solidFill>
                <a:latin typeface="Avenir Book" panose="02000503020000020003" pitchFamily="2" charset="0"/>
                <a:ea typeface="+mj-ea"/>
                <a:cs typeface="+mj-cs"/>
              </a:rPr>
              <a:t>C</a:t>
            </a:r>
          </a:p>
        </p:txBody>
      </p:sp>
      <p:sp>
        <p:nvSpPr>
          <p:cNvPr id="33" name="TextBox 32">
            <a:extLst>
              <a:ext uri="{FF2B5EF4-FFF2-40B4-BE49-F238E27FC236}">
                <a16:creationId xmlns:a16="http://schemas.microsoft.com/office/drawing/2014/main" id="{AE7F32FA-5157-AE4A-3918-CC0E53AA404D}"/>
              </a:ext>
            </a:extLst>
          </p:cNvPr>
          <p:cNvSpPr txBox="1"/>
          <p:nvPr/>
        </p:nvSpPr>
        <p:spPr>
          <a:xfrm>
            <a:off x="7611062" y="1336188"/>
            <a:ext cx="274466" cy="157020"/>
          </a:xfrm>
          <a:prstGeom prst="rect">
            <a:avLst/>
          </a:prstGeom>
          <a:noFill/>
        </p:spPr>
        <p:txBody>
          <a:bodyPr wrap="none" rtlCol="0">
            <a:spAutoFit/>
          </a:bodyPr>
          <a:lstStyle/>
          <a:p>
            <a:r>
              <a:rPr lang="en-SE" sz="1100" b="1">
                <a:solidFill>
                  <a:srgbClr val="00B050"/>
                </a:solidFill>
                <a:latin typeface="Avenir Book" panose="02000503020000020003" pitchFamily="2" charset="0"/>
                <a:ea typeface="+mj-ea"/>
                <a:cs typeface="+mj-cs"/>
              </a:rPr>
              <a:t>NC</a:t>
            </a:r>
          </a:p>
        </p:txBody>
      </p:sp>
      <p:sp>
        <p:nvSpPr>
          <p:cNvPr id="55" name="Oval 54">
            <a:extLst>
              <a:ext uri="{FF2B5EF4-FFF2-40B4-BE49-F238E27FC236}">
                <a16:creationId xmlns:a16="http://schemas.microsoft.com/office/drawing/2014/main" id="{EB148DCF-D4C2-6138-9D35-02F7F19F922C}"/>
              </a:ext>
            </a:extLst>
          </p:cNvPr>
          <p:cNvSpPr/>
          <p:nvPr/>
        </p:nvSpPr>
        <p:spPr>
          <a:xfrm>
            <a:off x="8887657" y="1247290"/>
            <a:ext cx="558818" cy="32303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50" i="1">
                <a:solidFill>
                  <a:schemeClr val="tx1"/>
                </a:solidFill>
              </a:rPr>
              <a:t>in</a:t>
            </a:r>
          </a:p>
        </p:txBody>
      </p:sp>
      <p:sp>
        <p:nvSpPr>
          <p:cNvPr id="56" name="Oval 55">
            <a:extLst>
              <a:ext uri="{FF2B5EF4-FFF2-40B4-BE49-F238E27FC236}">
                <a16:creationId xmlns:a16="http://schemas.microsoft.com/office/drawing/2014/main" id="{8F01F85D-A256-6383-AA79-5B42D3C0DB62}"/>
              </a:ext>
            </a:extLst>
          </p:cNvPr>
          <p:cNvSpPr/>
          <p:nvPr/>
        </p:nvSpPr>
        <p:spPr>
          <a:xfrm>
            <a:off x="9901208" y="1247290"/>
            <a:ext cx="558818" cy="32303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50" i="1">
                <a:solidFill>
                  <a:schemeClr val="tx1"/>
                </a:solidFill>
              </a:rPr>
              <a:t>out</a:t>
            </a:r>
          </a:p>
        </p:txBody>
      </p:sp>
      <p:sp>
        <p:nvSpPr>
          <p:cNvPr id="57" name="Oval 56">
            <a:extLst>
              <a:ext uri="{FF2B5EF4-FFF2-40B4-BE49-F238E27FC236}">
                <a16:creationId xmlns:a16="http://schemas.microsoft.com/office/drawing/2014/main" id="{4FE8A8F3-3C93-6619-E0AD-366C61ED0497}"/>
              </a:ext>
            </a:extLst>
          </p:cNvPr>
          <p:cNvSpPr/>
          <p:nvPr/>
        </p:nvSpPr>
        <p:spPr>
          <a:xfrm>
            <a:off x="8427735" y="2050880"/>
            <a:ext cx="613380" cy="2321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00" i="1">
                <a:solidFill>
                  <a:schemeClr val="tx1"/>
                </a:solidFill>
              </a:rPr>
              <a:t>gen</a:t>
            </a:r>
          </a:p>
        </p:txBody>
      </p:sp>
      <p:sp>
        <p:nvSpPr>
          <p:cNvPr id="58" name="Oval 57">
            <a:extLst>
              <a:ext uri="{FF2B5EF4-FFF2-40B4-BE49-F238E27FC236}">
                <a16:creationId xmlns:a16="http://schemas.microsoft.com/office/drawing/2014/main" id="{14D44817-405B-B6E8-E7A6-FC1484A228BC}"/>
              </a:ext>
            </a:extLst>
          </p:cNvPr>
          <p:cNvSpPr/>
          <p:nvPr/>
        </p:nvSpPr>
        <p:spPr>
          <a:xfrm>
            <a:off x="9397720" y="2049394"/>
            <a:ext cx="507820" cy="233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50" i="1">
                <a:solidFill>
                  <a:schemeClr val="tx1"/>
                </a:solidFill>
              </a:rPr>
              <a:t>kill</a:t>
            </a:r>
          </a:p>
        </p:txBody>
      </p:sp>
      <p:sp>
        <p:nvSpPr>
          <p:cNvPr id="59" name="Oval 58">
            <a:extLst>
              <a:ext uri="{FF2B5EF4-FFF2-40B4-BE49-F238E27FC236}">
                <a16:creationId xmlns:a16="http://schemas.microsoft.com/office/drawing/2014/main" id="{75AE926B-0465-63B7-85DB-2629027A207D}"/>
              </a:ext>
            </a:extLst>
          </p:cNvPr>
          <p:cNvSpPr/>
          <p:nvPr/>
        </p:nvSpPr>
        <p:spPr>
          <a:xfrm>
            <a:off x="10262146" y="2041238"/>
            <a:ext cx="606636" cy="233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00" i="1">
                <a:solidFill>
                  <a:schemeClr val="tx1"/>
                </a:solidFill>
              </a:rPr>
              <a:t>succ</a:t>
            </a:r>
          </a:p>
        </p:txBody>
      </p:sp>
      <p:cxnSp>
        <p:nvCxnSpPr>
          <p:cNvPr id="60" name="Curved Connector 59">
            <a:extLst>
              <a:ext uri="{FF2B5EF4-FFF2-40B4-BE49-F238E27FC236}">
                <a16:creationId xmlns:a16="http://schemas.microsoft.com/office/drawing/2014/main" id="{415CE5C0-863C-5641-1AA1-95E6CE9809CA}"/>
              </a:ext>
            </a:extLst>
          </p:cNvPr>
          <p:cNvCxnSpPr>
            <a:cxnSpLocks/>
            <a:stCxn id="55" idx="7"/>
            <a:endCxn id="56" idx="1"/>
          </p:cNvCxnSpPr>
          <p:nvPr/>
        </p:nvCxnSpPr>
        <p:spPr>
          <a:xfrm rot="5400000" flipH="1" flipV="1">
            <a:off x="9675543" y="985395"/>
            <a:ext cx="4970" cy="618406"/>
          </a:xfrm>
          <a:prstGeom prst="curvedConnector3">
            <a:avLst>
              <a:gd name="adj1" fmla="val 16048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A63CF9D4-9315-E395-3D59-8A2C5347FD0D}"/>
              </a:ext>
            </a:extLst>
          </p:cNvPr>
          <p:cNvCxnSpPr>
            <a:cxnSpLocks/>
            <a:stCxn id="56" idx="3"/>
            <a:endCxn id="55" idx="5"/>
          </p:cNvCxnSpPr>
          <p:nvPr/>
        </p:nvCxnSpPr>
        <p:spPr>
          <a:xfrm rot="5400000">
            <a:off x="9675544" y="1213818"/>
            <a:ext cx="4970" cy="618406"/>
          </a:xfrm>
          <a:prstGeom prst="curvedConnector3">
            <a:avLst>
              <a:gd name="adj1" fmla="val 9676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60876D5-60C2-9CB3-5EA5-25AE2A827D72}"/>
              </a:ext>
            </a:extLst>
          </p:cNvPr>
          <p:cNvCxnSpPr>
            <a:cxnSpLocks/>
            <a:stCxn id="55" idx="5"/>
            <a:endCxn id="58" idx="0"/>
          </p:cNvCxnSpPr>
          <p:nvPr/>
        </p:nvCxnSpPr>
        <p:spPr>
          <a:xfrm>
            <a:off x="9364638" y="1523021"/>
            <a:ext cx="286992" cy="5263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08D4A4D-FAF3-5F53-8183-3639EEEE24BC}"/>
              </a:ext>
            </a:extLst>
          </p:cNvPr>
          <p:cNvCxnSpPr>
            <a:cxnSpLocks/>
            <a:stCxn id="55" idx="3"/>
            <a:endCxn id="57" idx="0"/>
          </p:cNvCxnSpPr>
          <p:nvPr/>
        </p:nvCxnSpPr>
        <p:spPr>
          <a:xfrm flipH="1">
            <a:off x="8734425" y="1523020"/>
            <a:ext cx="235069" cy="527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DDB741E-88DB-97FD-2567-75F993086446}"/>
              </a:ext>
            </a:extLst>
          </p:cNvPr>
          <p:cNvCxnSpPr>
            <a:cxnSpLocks/>
            <a:stCxn id="56" idx="4"/>
            <a:endCxn id="59" idx="0"/>
          </p:cNvCxnSpPr>
          <p:nvPr/>
        </p:nvCxnSpPr>
        <p:spPr>
          <a:xfrm>
            <a:off x="10180617" y="1570328"/>
            <a:ext cx="384847" cy="470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F483A968-0ED9-75D9-CAB3-5BC26FC01688}"/>
              </a:ext>
            </a:extLst>
          </p:cNvPr>
          <p:cNvSpPr/>
          <p:nvPr/>
        </p:nvSpPr>
        <p:spPr>
          <a:xfrm>
            <a:off x="9770518" y="853515"/>
            <a:ext cx="820198" cy="233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00" i="1">
                <a:solidFill>
                  <a:schemeClr val="tx1"/>
                </a:solidFill>
              </a:rPr>
              <a:t>isDead</a:t>
            </a:r>
          </a:p>
        </p:txBody>
      </p:sp>
      <p:cxnSp>
        <p:nvCxnSpPr>
          <p:cNvPr id="66" name="Straight Arrow Connector 65">
            <a:extLst>
              <a:ext uri="{FF2B5EF4-FFF2-40B4-BE49-F238E27FC236}">
                <a16:creationId xmlns:a16="http://schemas.microsoft.com/office/drawing/2014/main" id="{05B3AA91-A085-66D4-D426-6A9FEDB2C9A9}"/>
              </a:ext>
            </a:extLst>
          </p:cNvPr>
          <p:cNvCxnSpPr>
            <a:cxnSpLocks/>
            <a:stCxn id="65" idx="4"/>
            <a:endCxn id="56" idx="0"/>
          </p:cNvCxnSpPr>
          <p:nvPr/>
        </p:nvCxnSpPr>
        <p:spPr>
          <a:xfrm>
            <a:off x="10180617" y="1087148"/>
            <a:ext cx="0" cy="1601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D77D2D0-830F-3620-0B5E-668C5F8AF35D}"/>
              </a:ext>
            </a:extLst>
          </p:cNvPr>
          <p:cNvSpPr txBox="1"/>
          <p:nvPr/>
        </p:nvSpPr>
        <p:spPr>
          <a:xfrm>
            <a:off x="8618301" y="1315248"/>
            <a:ext cx="197369" cy="157020"/>
          </a:xfrm>
          <a:prstGeom prst="rect">
            <a:avLst/>
          </a:prstGeom>
          <a:noFill/>
        </p:spPr>
        <p:txBody>
          <a:bodyPr wrap="none" rtlCol="0">
            <a:spAutoFit/>
          </a:bodyPr>
          <a:lstStyle/>
          <a:p>
            <a:r>
              <a:rPr lang="en-SE" sz="1100" b="1">
                <a:solidFill>
                  <a:srgbClr val="C00000"/>
                </a:solidFill>
                <a:latin typeface="Avenir Book" panose="02000503020000020003" pitchFamily="2" charset="0"/>
                <a:ea typeface="+mj-ea"/>
                <a:cs typeface="+mj-cs"/>
              </a:rPr>
              <a:t>C</a:t>
            </a:r>
          </a:p>
        </p:txBody>
      </p:sp>
      <p:sp>
        <p:nvSpPr>
          <p:cNvPr id="69" name="TextBox 68">
            <a:extLst>
              <a:ext uri="{FF2B5EF4-FFF2-40B4-BE49-F238E27FC236}">
                <a16:creationId xmlns:a16="http://schemas.microsoft.com/office/drawing/2014/main" id="{B044B1BA-B2F4-78AA-E71D-E03A7D46C1E7}"/>
              </a:ext>
            </a:extLst>
          </p:cNvPr>
          <p:cNvSpPr txBox="1"/>
          <p:nvPr/>
        </p:nvSpPr>
        <p:spPr>
          <a:xfrm>
            <a:off x="10460026" y="1330299"/>
            <a:ext cx="197369" cy="157020"/>
          </a:xfrm>
          <a:prstGeom prst="rect">
            <a:avLst/>
          </a:prstGeom>
          <a:noFill/>
        </p:spPr>
        <p:txBody>
          <a:bodyPr wrap="none" rtlCol="0">
            <a:spAutoFit/>
          </a:bodyPr>
          <a:lstStyle/>
          <a:p>
            <a:r>
              <a:rPr lang="en-SE" sz="1100" b="1">
                <a:solidFill>
                  <a:srgbClr val="C00000"/>
                </a:solidFill>
                <a:latin typeface="Avenir Book" panose="02000503020000020003" pitchFamily="2" charset="0"/>
                <a:ea typeface="+mj-ea"/>
                <a:cs typeface="+mj-cs"/>
              </a:rPr>
              <a:t>C</a:t>
            </a:r>
          </a:p>
        </p:txBody>
      </p:sp>
      <p:sp>
        <p:nvSpPr>
          <p:cNvPr id="70" name="TextBox 69">
            <a:extLst>
              <a:ext uri="{FF2B5EF4-FFF2-40B4-BE49-F238E27FC236}">
                <a16:creationId xmlns:a16="http://schemas.microsoft.com/office/drawing/2014/main" id="{96444209-DBB2-903B-54FB-11BB646865C1}"/>
              </a:ext>
            </a:extLst>
          </p:cNvPr>
          <p:cNvSpPr txBox="1"/>
          <p:nvPr/>
        </p:nvSpPr>
        <p:spPr>
          <a:xfrm>
            <a:off x="10438167" y="2285766"/>
            <a:ext cx="197369" cy="157020"/>
          </a:xfrm>
          <a:prstGeom prst="rect">
            <a:avLst/>
          </a:prstGeom>
          <a:noFill/>
        </p:spPr>
        <p:txBody>
          <a:bodyPr wrap="none" rtlCol="0">
            <a:spAutoFit/>
          </a:bodyPr>
          <a:lstStyle/>
          <a:p>
            <a:r>
              <a:rPr lang="en-SE" sz="1100" b="1">
                <a:solidFill>
                  <a:srgbClr val="C00000"/>
                </a:solidFill>
                <a:latin typeface="Avenir Book" panose="02000503020000020003" pitchFamily="2" charset="0"/>
                <a:ea typeface="+mj-ea"/>
                <a:cs typeface="+mj-cs"/>
              </a:rPr>
              <a:t>C</a:t>
            </a:r>
          </a:p>
        </p:txBody>
      </p:sp>
      <p:sp>
        <p:nvSpPr>
          <p:cNvPr id="71" name="TextBox 70">
            <a:extLst>
              <a:ext uri="{FF2B5EF4-FFF2-40B4-BE49-F238E27FC236}">
                <a16:creationId xmlns:a16="http://schemas.microsoft.com/office/drawing/2014/main" id="{E426A3BF-BF54-EFD9-3619-3ED86C532716}"/>
              </a:ext>
            </a:extLst>
          </p:cNvPr>
          <p:cNvSpPr txBox="1"/>
          <p:nvPr/>
        </p:nvSpPr>
        <p:spPr>
          <a:xfrm>
            <a:off x="9508426" y="2305588"/>
            <a:ext cx="197369" cy="157020"/>
          </a:xfrm>
          <a:prstGeom prst="rect">
            <a:avLst/>
          </a:prstGeom>
          <a:noFill/>
        </p:spPr>
        <p:txBody>
          <a:bodyPr wrap="none" rtlCol="0">
            <a:spAutoFit/>
          </a:bodyPr>
          <a:lstStyle/>
          <a:p>
            <a:r>
              <a:rPr lang="en-SE" sz="1100" b="1">
                <a:solidFill>
                  <a:srgbClr val="C00000"/>
                </a:solidFill>
                <a:latin typeface="Avenir Book" panose="02000503020000020003" pitchFamily="2" charset="0"/>
                <a:ea typeface="+mj-ea"/>
                <a:cs typeface="+mj-cs"/>
              </a:rPr>
              <a:t>C</a:t>
            </a:r>
          </a:p>
        </p:txBody>
      </p:sp>
      <p:sp>
        <p:nvSpPr>
          <p:cNvPr id="72" name="TextBox 71">
            <a:extLst>
              <a:ext uri="{FF2B5EF4-FFF2-40B4-BE49-F238E27FC236}">
                <a16:creationId xmlns:a16="http://schemas.microsoft.com/office/drawing/2014/main" id="{3E7D2F60-1176-C162-E51B-439924D45148}"/>
              </a:ext>
            </a:extLst>
          </p:cNvPr>
          <p:cNvSpPr txBox="1"/>
          <p:nvPr/>
        </p:nvSpPr>
        <p:spPr>
          <a:xfrm>
            <a:off x="8609789" y="2312473"/>
            <a:ext cx="197369" cy="157020"/>
          </a:xfrm>
          <a:prstGeom prst="rect">
            <a:avLst/>
          </a:prstGeom>
          <a:noFill/>
        </p:spPr>
        <p:txBody>
          <a:bodyPr wrap="none" rtlCol="0">
            <a:spAutoFit/>
          </a:bodyPr>
          <a:lstStyle/>
          <a:p>
            <a:r>
              <a:rPr lang="en-SE" sz="1100" b="1">
                <a:solidFill>
                  <a:srgbClr val="C00000"/>
                </a:solidFill>
                <a:latin typeface="Avenir Book" panose="02000503020000020003" pitchFamily="2" charset="0"/>
                <a:ea typeface="+mj-ea"/>
                <a:cs typeface="+mj-cs"/>
              </a:rPr>
              <a:t>C</a:t>
            </a:r>
          </a:p>
        </p:txBody>
      </p:sp>
      <p:sp>
        <p:nvSpPr>
          <p:cNvPr id="73" name="TextBox 72">
            <a:extLst>
              <a:ext uri="{FF2B5EF4-FFF2-40B4-BE49-F238E27FC236}">
                <a16:creationId xmlns:a16="http://schemas.microsoft.com/office/drawing/2014/main" id="{EF13F294-80C7-DA95-EE85-8FC8A8A6E593}"/>
              </a:ext>
            </a:extLst>
          </p:cNvPr>
          <p:cNvSpPr txBox="1"/>
          <p:nvPr/>
        </p:nvSpPr>
        <p:spPr>
          <a:xfrm>
            <a:off x="10575775" y="842415"/>
            <a:ext cx="197369" cy="157020"/>
          </a:xfrm>
          <a:prstGeom prst="rect">
            <a:avLst/>
          </a:prstGeom>
          <a:noFill/>
        </p:spPr>
        <p:txBody>
          <a:bodyPr wrap="none" rtlCol="0">
            <a:spAutoFit/>
          </a:bodyPr>
          <a:lstStyle/>
          <a:p>
            <a:r>
              <a:rPr lang="en-SE" sz="1100" b="1">
                <a:solidFill>
                  <a:srgbClr val="C00000"/>
                </a:solidFill>
                <a:latin typeface="Avenir Book" panose="02000503020000020003" pitchFamily="2" charset="0"/>
                <a:ea typeface="+mj-ea"/>
                <a:cs typeface="+mj-cs"/>
              </a:rPr>
              <a:t>C</a:t>
            </a:r>
          </a:p>
        </p:txBody>
      </p:sp>
      <p:sp>
        <p:nvSpPr>
          <p:cNvPr id="74" name="TextBox 73">
            <a:extLst>
              <a:ext uri="{FF2B5EF4-FFF2-40B4-BE49-F238E27FC236}">
                <a16:creationId xmlns:a16="http://schemas.microsoft.com/office/drawing/2014/main" id="{72285F69-EABB-095A-B9AB-9C65DAC1BA4E}"/>
              </a:ext>
            </a:extLst>
          </p:cNvPr>
          <p:cNvSpPr txBox="1"/>
          <p:nvPr/>
        </p:nvSpPr>
        <p:spPr>
          <a:xfrm>
            <a:off x="7725737" y="880073"/>
            <a:ext cx="274466" cy="157020"/>
          </a:xfrm>
          <a:prstGeom prst="rect">
            <a:avLst/>
          </a:prstGeom>
          <a:noFill/>
        </p:spPr>
        <p:txBody>
          <a:bodyPr wrap="none" rtlCol="0">
            <a:spAutoFit/>
          </a:bodyPr>
          <a:lstStyle/>
          <a:p>
            <a:r>
              <a:rPr lang="en-SE" sz="1100" b="1">
                <a:solidFill>
                  <a:srgbClr val="00B050"/>
                </a:solidFill>
                <a:latin typeface="Avenir Book" panose="02000503020000020003" pitchFamily="2" charset="0"/>
                <a:ea typeface="+mj-ea"/>
                <a:cs typeface="+mj-cs"/>
              </a:rPr>
              <a:t>NC</a:t>
            </a:r>
          </a:p>
        </p:txBody>
      </p:sp>
      <p:sp>
        <p:nvSpPr>
          <p:cNvPr id="75" name="TextBox 74">
            <a:extLst>
              <a:ext uri="{FF2B5EF4-FFF2-40B4-BE49-F238E27FC236}">
                <a16:creationId xmlns:a16="http://schemas.microsoft.com/office/drawing/2014/main" id="{65271EF3-E91F-7F5B-F6E9-9635325357F2}"/>
              </a:ext>
            </a:extLst>
          </p:cNvPr>
          <p:cNvSpPr txBox="1"/>
          <p:nvPr/>
        </p:nvSpPr>
        <p:spPr>
          <a:xfrm>
            <a:off x="5684301" y="2312473"/>
            <a:ext cx="274466" cy="157020"/>
          </a:xfrm>
          <a:prstGeom prst="rect">
            <a:avLst/>
          </a:prstGeom>
          <a:noFill/>
        </p:spPr>
        <p:txBody>
          <a:bodyPr wrap="none" rtlCol="0">
            <a:spAutoFit/>
          </a:bodyPr>
          <a:lstStyle/>
          <a:p>
            <a:r>
              <a:rPr lang="en-SE" sz="1100" b="1">
                <a:solidFill>
                  <a:srgbClr val="00B050"/>
                </a:solidFill>
                <a:latin typeface="Avenir Book" panose="02000503020000020003" pitchFamily="2" charset="0"/>
                <a:ea typeface="+mj-ea"/>
                <a:cs typeface="+mj-cs"/>
              </a:rPr>
              <a:t>NC</a:t>
            </a:r>
          </a:p>
        </p:txBody>
      </p:sp>
      <p:sp>
        <p:nvSpPr>
          <p:cNvPr id="76" name="TextBox 75">
            <a:extLst>
              <a:ext uri="{FF2B5EF4-FFF2-40B4-BE49-F238E27FC236}">
                <a16:creationId xmlns:a16="http://schemas.microsoft.com/office/drawing/2014/main" id="{30FE2FDD-9FE1-C418-1B38-630F4247A5F5}"/>
              </a:ext>
            </a:extLst>
          </p:cNvPr>
          <p:cNvSpPr txBox="1"/>
          <p:nvPr/>
        </p:nvSpPr>
        <p:spPr>
          <a:xfrm>
            <a:off x="6615571" y="2325586"/>
            <a:ext cx="274466" cy="157020"/>
          </a:xfrm>
          <a:prstGeom prst="rect">
            <a:avLst/>
          </a:prstGeom>
          <a:noFill/>
        </p:spPr>
        <p:txBody>
          <a:bodyPr wrap="none" rtlCol="0">
            <a:spAutoFit/>
          </a:bodyPr>
          <a:lstStyle/>
          <a:p>
            <a:r>
              <a:rPr lang="en-SE" sz="1100" b="1">
                <a:solidFill>
                  <a:srgbClr val="00B050"/>
                </a:solidFill>
                <a:latin typeface="Avenir Book" panose="02000503020000020003" pitchFamily="2" charset="0"/>
                <a:ea typeface="+mj-ea"/>
                <a:cs typeface="+mj-cs"/>
              </a:rPr>
              <a:t>NC</a:t>
            </a:r>
          </a:p>
        </p:txBody>
      </p:sp>
      <p:sp>
        <p:nvSpPr>
          <p:cNvPr id="77" name="TextBox 76">
            <a:extLst>
              <a:ext uri="{FF2B5EF4-FFF2-40B4-BE49-F238E27FC236}">
                <a16:creationId xmlns:a16="http://schemas.microsoft.com/office/drawing/2014/main" id="{EC48B24E-7C01-89CE-03C4-297AC11741E4}"/>
              </a:ext>
            </a:extLst>
          </p:cNvPr>
          <p:cNvSpPr txBox="1"/>
          <p:nvPr/>
        </p:nvSpPr>
        <p:spPr>
          <a:xfrm>
            <a:off x="7542136" y="2353770"/>
            <a:ext cx="274466" cy="157020"/>
          </a:xfrm>
          <a:prstGeom prst="rect">
            <a:avLst/>
          </a:prstGeom>
          <a:noFill/>
        </p:spPr>
        <p:txBody>
          <a:bodyPr wrap="none" rtlCol="0">
            <a:spAutoFit/>
          </a:bodyPr>
          <a:lstStyle/>
          <a:p>
            <a:r>
              <a:rPr lang="en-SE" sz="1100" b="1">
                <a:solidFill>
                  <a:srgbClr val="00B050"/>
                </a:solidFill>
                <a:latin typeface="Avenir Book" panose="02000503020000020003" pitchFamily="2" charset="0"/>
                <a:ea typeface="+mj-ea"/>
                <a:cs typeface="+mj-cs"/>
              </a:rPr>
              <a:t>NC</a:t>
            </a:r>
          </a:p>
        </p:txBody>
      </p:sp>
      <p:sp>
        <p:nvSpPr>
          <p:cNvPr id="78" name="Oval 77">
            <a:extLst>
              <a:ext uri="{FF2B5EF4-FFF2-40B4-BE49-F238E27FC236}">
                <a16:creationId xmlns:a16="http://schemas.microsoft.com/office/drawing/2014/main" id="{D8218622-A931-64D4-D284-F0EB08278239}"/>
              </a:ext>
            </a:extLst>
          </p:cNvPr>
          <p:cNvSpPr/>
          <p:nvPr/>
        </p:nvSpPr>
        <p:spPr>
          <a:xfrm>
            <a:off x="5863367" y="3861246"/>
            <a:ext cx="558818" cy="32303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50" i="1">
                <a:solidFill>
                  <a:schemeClr val="tx1"/>
                </a:solidFill>
              </a:rPr>
              <a:t>in</a:t>
            </a:r>
          </a:p>
        </p:txBody>
      </p:sp>
      <p:sp>
        <p:nvSpPr>
          <p:cNvPr id="79" name="Oval 78">
            <a:extLst>
              <a:ext uri="{FF2B5EF4-FFF2-40B4-BE49-F238E27FC236}">
                <a16:creationId xmlns:a16="http://schemas.microsoft.com/office/drawing/2014/main" id="{9D904027-EED1-1818-CFCF-AD60AB3AC488}"/>
              </a:ext>
            </a:extLst>
          </p:cNvPr>
          <p:cNvSpPr/>
          <p:nvPr/>
        </p:nvSpPr>
        <p:spPr>
          <a:xfrm>
            <a:off x="6876918" y="3861246"/>
            <a:ext cx="558818" cy="32303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50" i="1">
                <a:solidFill>
                  <a:schemeClr val="tx1"/>
                </a:solidFill>
              </a:rPr>
              <a:t>out</a:t>
            </a:r>
          </a:p>
        </p:txBody>
      </p:sp>
      <p:sp>
        <p:nvSpPr>
          <p:cNvPr id="80" name="Oval 79">
            <a:extLst>
              <a:ext uri="{FF2B5EF4-FFF2-40B4-BE49-F238E27FC236}">
                <a16:creationId xmlns:a16="http://schemas.microsoft.com/office/drawing/2014/main" id="{832A38CC-AB9E-7107-18A4-2A1E4DBED12F}"/>
              </a:ext>
            </a:extLst>
          </p:cNvPr>
          <p:cNvSpPr/>
          <p:nvPr/>
        </p:nvSpPr>
        <p:spPr>
          <a:xfrm>
            <a:off x="5403445" y="4664836"/>
            <a:ext cx="613380" cy="23214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00" i="1">
                <a:solidFill>
                  <a:schemeClr val="tx1"/>
                </a:solidFill>
              </a:rPr>
              <a:t>gen</a:t>
            </a:r>
          </a:p>
        </p:txBody>
      </p:sp>
      <p:sp>
        <p:nvSpPr>
          <p:cNvPr id="81" name="Oval 80">
            <a:extLst>
              <a:ext uri="{FF2B5EF4-FFF2-40B4-BE49-F238E27FC236}">
                <a16:creationId xmlns:a16="http://schemas.microsoft.com/office/drawing/2014/main" id="{B9E12C46-97C9-6807-0015-1F90FFADAFD5}"/>
              </a:ext>
            </a:extLst>
          </p:cNvPr>
          <p:cNvSpPr/>
          <p:nvPr/>
        </p:nvSpPr>
        <p:spPr>
          <a:xfrm>
            <a:off x="6373430" y="4663350"/>
            <a:ext cx="507820" cy="233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50" i="1">
                <a:solidFill>
                  <a:schemeClr val="tx1"/>
                </a:solidFill>
              </a:rPr>
              <a:t>kill</a:t>
            </a:r>
          </a:p>
        </p:txBody>
      </p:sp>
      <p:sp>
        <p:nvSpPr>
          <p:cNvPr id="82" name="Oval 81">
            <a:extLst>
              <a:ext uri="{FF2B5EF4-FFF2-40B4-BE49-F238E27FC236}">
                <a16:creationId xmlns:a16="http://schemas.microsoft.com/office/drawing/2014/main" id="{66FD29AF-88E5-4DA9-ECD2-6212EEEA3E0E}"/>
              </a:ext>
            </a:extLst>
          </p:cNvPr>
          <p:cNvSpPr/>
          <p:nvPr/>
        </p:nvSpPr>
        <p:spPr>
          <a:xfrm>
            <a:off x="7237856" y="4655194"/>
            <a:ext cx="606636" cy="233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00" i="1">
                <a:solidFill>
                  <a:schemeClr val="tx1"/>
                </a:solidFill>
              </a:rPr>
              <a:t>succ</a:t>
            </a:r>
          </a:p>
        </p:txBody>
      </p:sp>
      <p:cxnSp>
        <p:nvCxnSpPr>
          <p:cNvPr id="83" name="Curved Connector 82">
            <a:extLst>
              <a:ext uri="{FF2B5EF4-FFF2-40B4-BE49-F238E27FC236}">
                <a16:creationId xmlns:a16="http://schemas.microsoft.com/office/drawing/2014/main" id="{1C65031A-D3D3-A17B-9B81-A9E6A21A4C3D}"/>
              </a:ext>
            </a:extLst>
          </p:cNvPr>
          <p:cNvCxnSpPr>
            <a:cxnSpLocks/>
            <a:stCxn id="78" idx="7"/>
            <a:endCxn id="79" idx="1"/>
          </p:cNvCxnSpPr>
          <p:nvPr/>
        </p:nvCxnSpPr>
        <p:spPr>
          <a:xfrm rot="5400000" flipH="1" flipV="1">
            <a:off x="6651253" y="3599351"/>
            <a:ext cx="4970" cy="618406"/>
          </a:xfrm>
          <a:prstGeom prst="curvedConnector3">
            <a:avLst>
              <a:gd name="adj1" fmla="val 160485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D4DA57CB-9DE8-F704-59BF-85478D485C92}"/>
              </a:ext>
            </a:extLst>
          </p:cNvPr>
          <p:cNvCxnSpPr>
            <a:cxnSpLocks/>
            <a:stCxn id="79" idx="3"/>
            <a:endCxn id="78" idx="5"/>
          </p:cNvCxnSpPr>
          <p:nvPr/>
        </p:nvCxnSpPr>
        <p:spPr>
          <a:xfrm rot="5400000">
            <a:off x="6651254" y="3827774"/>
            <a:ext cx="4970" cy="618406"/>
          </a:xfrm>
          <a:prstGeom prst="curvedConnector3">
            <a:avLst>
              <a:gd name="adj1" fmla="val 9676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D5A5AB6-6E99-3F54-9D52-CD4ACEC8BB32}"/>
              </a:ext>
            </a:extLst>
          </p:cNvPr>
          <p:cNvCxnSpPr>
            <a:cxnSpLocks/>
            <a:stCxn id="78" idx="5"/>
            <a:endCxn id="81" idx="0"/>
          </p:cNvCxnSpPr>
          <p:nvPr/>
        </p:nvCxnSpPr>
        <p:spPr>
          <a:xfrm>
            <a:off x="6340348" y="4136977"/>
            <a:ext cx="286992" cy="5263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45CE449-CC47-2685-A61F-91A4E81DCE09}"/>
              </a:ext>
            </a:extLst>
          </p:cNvPr>
          <p:cNvCxnSpPr>
            <a:cxnSpLocks/>
            <a:stCxn id="78" idx="3"/>
            <a:endCxn id="80" idx="0"/>
          </p:cNvCxnSpPr>
          <p:nvPr/>
        </p:nvCxnSpPr>
        <p:spPr>
          <a:xfrm flipH="1">
            <a:off x="5710135" y="4136976"/>
            <a:ext cx="235069" cy="527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E8F72D0-C2BA-3255-119D-5C1EA380E436}"/>
              </a:ext>
            </a:extLst>
          </p:cNvPr>
          <p:cNvCxnSpPr>
            <a:cxnSpLocks/>
            <a:stCxn id="79" idx="4"/>
            <a:endCxn id="82" idx="0"/>
          </p:cNvCxnSpPr>
          <p:nvPr/>
        </p:nvCxnSpPr>
        <p:spPr>
          <a:xfrm>
            <a:off x="7156327" y="4184284"/>
            <a:ext cx="384847" cy="470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F0165700-D5A4-403E-0B4D-B4E85012E8E7}"/>
              </a:ext>
            </a:extLst>
          </p:cNvPr>
          <p:cNvSpPr/>
          <p:nvPr/>
        </p:nvSpPr>
        <p:spPr>
          <a:xfrm>
            <a:off x="6746228" y="3467471"/>
            <a:ext cx="820198" cy="23363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SE" sz="1000" i="1">
                <a:solidFill>
                  <a:schemeClr val="tx1"/>
                </a:solidFill>
              </a:rPr>
              <a:t>isDead</a:t>
            </a:r>
          </a:p>
        </p:txBody>
      </p:sp>
      <p:cxnSp>
        <p:nvCxnSpPr>
          <p:cNvPr id="89" name="Straight Arrow Connector 88">
            <a:extLst>
              <a:ext uri="{FF2B5EF4-FFF2-40B4-BE49-F238E27FC236}">
                <a16:creationId xmlns:a16="http://schemas.microsoft.com/office/drawing/2014/main" id="{9485E033-0D95-C58B-D60C-37D2E3B62714}"/>
              </a:ext>
            </a:extLst>
          </p:cNvPr>
          <p:cNvCxnSpPr>
            <a:cxnSpLocks/>
            <a:stCxn id="88" idx="4"/>
            <a:endCxn id="79" idx="0"/>
          </p:cNvCxnSpPr>
          <p:nvPr/>
        </p:nvCxnSpPr>
        <p:spPr>
          <a:xfrm>
            <a:off x="7156327" y="3701104"/>
            <a:ext cx="0" cy="1601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BC36DBCB-788C-B51D-8195-9E6EA593C4F2}"/>
              </a:ext>
            </a:extLst>
          </p:cNvPr>
          <p:cNvSpPr txBox="1"/>
          <p:nvPr/>
        </p:nvSpPr>
        <p:spPr>
          <a:xfrm>
            <a:off x="5498220" y="4902599"/>
            <a:ext cx="284052" cy="261610"/>
          </a:xfrm>
          <a:prstGeom prst="rect">
            <a:avLst/>
          </a:prstGeom>
          <a:noFill/>
        </p:spPr>
        <p:txBody>
          <a:bodyPr wrap="none" rtlCol="0">
            <a:spAutoFit/>
          </a:bodyPr>
          <a:lstStyle/>
          <a:p>
            <a:r>
              <a:rPr lang="en-SE" sz="1100" b="1">
                <a:solidFill>
                  <a:srgbClr val="FFC000"/>
                </a:solidFill>
                <a:latin typeface="Avenir Book" panose="02000503020000020003" pitchFamily="2" charset="0"/>
                <a:ea typeface="+mj-ea"/>
                <a:cs typeface="+mj-cs"/>
              </a:rPr>
              <a:t>A</a:t>
            </a:r>
          </a:p>
        </p:txBody>
      </p:sp>
      <p:sp>
        <p:nvSpPr>
          <p:cNvPr id="115" name="TextBox 114">
            <a:extLst>
              <a:ext uri="{FF2B5EF4-FFF2-40B4-BE49-F238E27FC236}">
                <a16:creationId xmlns:a16="http://schemas.microsoft.com/office/drawing/2014/main" id="{DC0A4414-F77F-D504-28D7-52CCE9ADB258}"/>
              </a:ext>
            </a:extLst>
          </p:cNvPr>
          <p:cNvSpPr txBox="1"/>
          <p:nvPr/>
        </p:nvSpPr>
        <p:spPr>
          <a:xfrm>
            <a:off x="7395317" y="3913888"/>
            <a:ext cx="284052" cy="261610"/>
          </a:xfrm>
          <a:prstGeom prst="rect">
            <a:avLst/>
          </a:prstGeom>
          <a:noFill/>
        </p:spPr>
        <p:txBody>
          <a:bodyPr wrap="none" rtlCol="0">
            <a:spAutoFit/>
          </a:bodyPr>
          <a:lstStyle/>
          <a:p>
            <a:r>
              <a:rPr lang="en-SE" sz="1100" b="1">
                <a:solidFill>
                  <a:srgbClr val="FFC000"/>
                </a:solidFill>
                <a:latin typeface="Avenir Book" panose="02000503020000020003" pitchFamily="2" charset="0"/>
                <a:ea typeface="+mj-ea"/>
                <a:cs typeface="+mj-cs"/>
              </a:rPr>
              <a:t>A</a:t>
            </a:r>
          </a:p>
        </p:txBody>
      </p:sp>
      <p:sp>
        <p:nvSpPr>
          <p:cNvPr id="116" name="TextBox 115">
            <a:extLst>
              <a:ext uri="{FF2B5EF4-FFF2-40B4-BE49-F238E27FC236}">
                <a16:creationId xmlns:a16="http://schemas.microsoft.com/office/drawing/2014/main" id="{F1FF8FD6-BB31-2844-1666-8EBA84539628}"/>
              </a:ext>
            </a:extLst>
          </p:cNvPr>
          <p:cNvSpPr txBox="1"/>
          <p:nvPr/>
        </p:nvSpPr>
        <p:spPr>
          <a:xfrm>
            <a:off x="6519531" y="4904590"/>
            <a:ext cx="284052" cy="261610"/>
          </a:xfrm>
          <a:prstGeom prst="rect">
            <a:avLst/>
          </a:prstGeom>
          <a:noFill/>
        </p:spPr>
        <p:txBody>
          <a:bodyPr wrap="none" rtlCol="0">
            <a:spAutoFit/>
          </a:bodyPr>
          <a:lstStyle/>
          <a:p>
            <a:r>
              <a:rPr lang="en-SE" sz="1100" b="1">
                <a:solidFill>
                  <a:srgbClr val="FFC000"/>
                </a:solidFill>
                <a:latin typeface="Avenir Book" panose="02000503020000020003" pitchFamily="2" charset="0"/>
                <a:ea typeface="+mj-ea"/>
                <a:cs typeface="+mj-cs"/>
              </a:rPr>
              <a:t>A</a:t>
            </a:r>
          </a:p>
        </p:txBody>
      </p:sp>
      <p:sp>
        <p:nvSpPr>
          <p:cNvPr id="117" name="TextBox 116">
            <a:extLst>
              <a:ext uri="{FF2B5EF4-FFF2-40B4-BE49-F238E27FC236}">
                <a16:creationId xmlns:a16="http://schemas.microsoft.com/office/drawing/2014/main" id="{265FFFC9-30F3-4FDD-D111-5AA90740B192}"/>
              </a:ext>
            </a:extLst>
          </p:cNvPr>
          <p:cNvSpPr txBox="1"/>
          <p:nvPr/>
        </p:nvSpPr>
        <p:spPr>
          <a:xfrm>
            <a:off x="7450508" y="4879265"/>
            <a:ext cx="284052" cy="261610"/>
          </a:xfrm>
          <a:prstGeom prst="rect">
            <a:avLst/>
          </a:prstGeom>
          <a:noFill/>
        </p:spPr>
        <p:txBody>
          <a:bodyPr wrap="none" rtlCol="0">
            <a:spAutoFit/>
          </a:bodyPr>
          <a:lstStyle/>
          <a:p>
            <a:r>
              <a:rPr lang="en-SE" sz="1100" b="1">
                <a:solidFill>
                  <a:srgbClr val="FFC000"/>
                </a:solidFill>
                <a:latin typeface="Avenir Book" panose="02000503020000020003" pitchFamily="2" charset="0"/>
                <a:ea typeface="+mj-ea"/>
                <a:cs typeface="+mj-cs"/>
              </a:rPr>
              <a:t>A</a:t>
            </a:r>
          </a:p>
        </p:txBody>
      </p:sp>
      <p:sp>
        <p:nvSpPr>
          <p:cNvPr id="118" name="TextBox 117">
            <a:extLst>
              <a:ext uri="{FF2B5EF4-FFF2-40B4-BE49-F238E27FC236}">
                <a16:creationId xmlns:a16="http://schemas.microsoft.com/office/drawing/2014/main" id="{5896E883-1DFF-28A3-DF8D-723F71DB1B90}"/>
              </a:ext>
            </a:extLst>
          </p:cNvPr>
          <p:cNvSpPr txBox="1"/>
          <p:nvPr/>
        </p:nvSpPr>
        <p:spPr>
          <a:xfrm>
            <a:off x="7554984" y="3471312"/>
            <a:ext cx="284052" cy="261610"/>
          </a:xfrm>
          <a:prstGeom prst="rect">
            <a:avLst/>
          </a:prstGeom>
          <a:noFill/>
        </p:spPr>
        <p:txBody>
          <a:bodyPr wrap="none" rtlCol="0">
            <a:spAutoFit/>
          </a:bodyPr>
          <a:lstStyle/>
          <a:p>
            <a:r>
              <a:rPr lang="en-SE" sz="1100" b="1">
                <a:solidFill>
                  <a:srgbClr val="FFC000"/>
                </a:solidFill>
                <a:latin typeface="Avenir Book" panose="02000503020000020003" pitchFamily="2" charset="0"/>
                <a:ea typeface="+mj-ea"/>
                <a:cs typeface="+mj-cs"/>
              </a:rPr>
              <a:t>A</a:t>
            </a:r>
          </a:p>
        </p:txBody>
      </p:sp>
      <p:sp>
        <p:nvSpPr>
          <p:cNvPr id="119" name="TextBox 118">
            <a:extLst>
              <a:ext uri="{FF2B5EF4-FFF2-40B4-BE49-F238E27FC236}">
                <a16:creationId xmlns:a16="http://schemas.microsoft.com/office/drawing/2014/main" id="{5209587B-F920-98E8-72B9-559E072ED427}"/>
              </a:ext>
            </a:extLst>
          </p:cNvPr>
          <p:cNvSpPr txBox="1"/>
          <p:nvPr/>
        </p:nvSpPr>
        <p:spPr>
          <a:xfrm>
            <a:off x="5527309" y="3913046"/>
            <a:ext cx="284052" cy="261610"/>
          </a:xfrm>
          <a:prstGeom prst="rect">
            <a:avLst/>
          </a:prstGeom>
          <a:noFill/>
        </p:spPr>
        <p:txBody>
          <a:bodyPr wrap="none" rtlCol="0">
            <a:spAutoFit/>
          </a:bodyPr>
          <a:lstStyle/>
          <a:p>
            <a:r>
              <a:rPr lang="en-SE" sz="1100" b="1">
                <a:solidFill>
                  <a:srgbClr val="FFC000"/>
                </a:solidFill>
                <a:latin typeface="Avenir Book" panose="02000503020000020003" pitchFamily="2" charset="0"/>
                <a:ea typeface="+mj-ea"/>
                <a:cs typeface="+mj-cs"/>
              </a:rPr>
              <a:t>A</a:t>
            </a:r>
          </a:p>
        </p:txBody>
      </p:sp>
    </p:spTree>
    <p:extLst>
      <p:ext uri="{BB962C8B-B14F-4D97-AF65-F5344CB8AC3E}">
        <p14:creationId xmlns:p14="http://schemas.microsoft.com/office/powerpoint/2010/main" val="420819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D1630-28E1-9547-5045-4F9CB66F97CC}"/>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4B875A7-5A65-7DF3-76AA-3D56A3D01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D927A4EB-1E7B-E409-6E1E-749B3423A4B0}"/>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8101EC54-B015-1B29-7570-483CDB6D7CD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9D72F360-C914-9E3F-E8AE-283B72CC0A58}"/>
              </a:ext>
            </a:extLst>
          </p:cNvPr>
          <p:cNvSpPr>
            <a:spLocks noGrp="1"/>
          </p:cNvSpPr>
          <p:nvPr>
            <p:ph type="title"/>
          </p:nvPr>
        </p:nvSpPr>
        <p:spPr>
          <a:xfrm>
            <a:off x="518762" y="422040"/>
            <a:ext cx="4440797" cy="903865"/>
          </a:xfrm>
        </p:spPr>
        <p:txBody>
          <a:bodyPr>
            <a:normAutofit/>
          </a:bodyPr>
          <a:lstStyle/>
          <a:p>
            <a:r>
              <a:rPr lang="en-US" sz="3200">
                <a:latin typeface="Avenir Book" panose="02000503020000020003" pitchFamily="2" charset="0"/>
              </a:rPr>
              <a:t>Different integrations</a:t>
            </a:r>
          </a:p>
        </p:txBody>
      </p:sp>
      <p:pic>
        <p:nvPicPr>
          <p:cNvPr id="9" name="Picture 8" descr="A computer screen shot of a black screen&#10;&#10;Description automatically generated">
            <a:extLst>
              <a:ext uri="{FF2B5EF4-FFF2-40B4-BE49-F238E27FC236}">
                <a16:creationId xmlns:a16="http://schemas.microsoft.com/office/drawing/2014/main" id="{D815A284-DD9E-48EC-5BDD-08473BA1B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59" y="1503356"/>
            <a:ext cx="6213075" cy="2309842"/>
          </a:xfrm>
          <a:prstGeom prst="rect">
            <a:avLst/>
          </a:prstGeom>
        </p:spPr>
      </p:pic>
      <p:pic>
        <p:nvPicPr>
          <p:cNvPr id="13" name="Picture 12" descr="A diagram of a computer server&#10;&#10;Description automatically generated">
            <a:extLst>
              <a:ext uri="{FF2B5EF4-FFF2-40B4-BE49-F238E27FC236}">
                <a16:creationId xmlns:a16="http://schemas.microsoft.com/office/drawing/2014/main" id="{46BDC166-8E7E-1798-E1F0-E1B28CC2CC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2746" y="3137477"/>
            <a:ext cx="5270757" cy="1909164"/>
          </a:xfrm>
          <a:prstGeom prst="rect">
            <a:avLst/>
          </a:prstGeom>
        </p:spPr>
      </p:pic>
      <p:sp>
        <p:nvSpPr>
          <p:cNvPr id="14" name="TextBox 13">
            <a:extLst>
              <a:ext uri="{FF2B5EF4-FFF2-40B4-BE49-F238E27FC236}">
                <a16:creationId xmlns:a16="http://schemas.microsoft.com/office/drawing/2014/main" id="{4FE10412-3A84-3D4B-B306-1D88184BEDDE}"/>
              </a:ext>
            </a:extLst>
          </p:cNvPr>
          <p:cNvSpPr txBox="1"/>
          <p:nvPr/>
        </p:nvSpPr>
        <p:spPr>
          <a:xfrm>
            <a:off x="637671" y="1268557"/>
            <a:ext cx="4967242" cy="369332"/>
          </a:xfrm>
          <a:prstGeom prst="rect">
            <a:avLst/>
          </a:prstGeom>
          <a:noFill/>
        </p:spPr>
        <p:txBody>
          <a:bodyPr wrap="square">
            <a:spAutoFit/>
          </a:bodyPr>
          <a:lstStyle/>
          <a:p>
            <a:r>
              <a:rPr lang="en-SE">
                <a:solidFill>
                  <a:schemeClr val="tx1">
                    <a:lumMod val="50000"/>
                    <a:lumOff val="50000"/>
                  </a:schemeClr>
                </a:solidFill>
                <a:latin typeface="Avenir Light" panose="020B0402020203020204" pitchFamily="34" charset="77"/>
              </a:rPr>
              <a:t>CLI integration</a:t>
            </a:r>
            <a:endParaRPr lang="en-SE" b="1" i="1">
              <a:solidFill>
                <a:schemeClr val="accent1">
                  <a:lumMod val="60000"/>
                  <a:lumOff val="40000"/>
                </a:schemeClr>
              </a:solidFill>
              <a:latin typeface="Avenir Light" panose="020B0402020203020204" pitchFamily="34" charset="77"/>
            </a:endParaRPr>
          </a:p>
        </p:txBody>
      </p:sp>
      <p:sp>
        <p:nvSpPr>
          <p:cNvPr id="15" name="TextBox 14">
            <a:extLst>
              <a:ext uri="{FF2B5EF4-FFF2-40B4-BE49-F238E27FC236}">
                <a16:creationId xmlns:a16="http://schemas.microsoft.com/office/drawing/2014/main" id="{1DFBA4FA-1F03-8DBD-3F98-837051FFDF7F}"/>
              </a:ext>
            </a:extLst>
          </p:cNvPr>
          <p:cNvSpPr txBox="1"/>
          <p:nvPr/>
        </p:nvSpPr>
        <p:spPr>
          <a:xfrm>
            <a:off x="6906033" y="3006155"/>
            <a:ext cx="4967242" cy="369332"/>
          </a:xfrm>
          <a:prstGeom prst="rect">
            <a:avLst/>
          </a:prstGeom>
          <a:noFill/>
        </p:spPr>
        <p:txBody>
          <a:bodyPr wrap="square">
            <a:spAutoFit/>
          </a:bodyPr>
          <a:lstStyle/>
          <a:p>
            <a:r>
              <a:rPr lang="en-SE">
                <a:solidFill>
                  <a:schemeClr val="tx1">
                    <a:lumMod val="50000"/>
                    <a:lumOff val="50000"/>
                  </a:schemeClr>
                </a:solidFill>
                <a:latin typeface="Avenir Light" panose="020B0402020203020204" pitchFamily="34" charset="77"/>
              </a:rPr>
              <a:t>LSP integration using MagpieBridge</a:t>
            </a:r>
            <a:endParaRPr lang="en-SE" b="1" i="1">
              <a:solidFill>
                <a:schemeClr val="accent1">
                  <a:lumMod val="60000"/>
                  <a:lumOff val="40000"/>
                </a:schemeClr>
              </a:solidFill>
              <a:latin typeface="Avenir Light" panose="020B0402020203020204" pitchFamily="34" charset="77"/>
            </a:endParaRPr>
          </a:p>
        </p:txBody>
      </p:sp>
      <p:pic>
        <p:nvPicPr>
          <p:cNvPr id="17" name="Picture 16" descr="A computer code with lines and arrows&#10;&#10;Description automatically generated">
            <a:extLst>
              <a:ext uri="{FF2B5EF4-FFF2-40B4-BE49-F238E27FC236}">
                <a16:creationId xmlns:a16="http://schemas.microsoft.com/office/drawing/2014/main" id="{70645344-34E0-3B3A-5707-26723F243A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0967" y="4557728"/>
            <a:ext cx="2683359" cy="1806923"/>
          </a:xfrm>
          <a:prstGeom prst="rect">
            <a:avLst/>
          </a:prstGeom>
        </p:spPr>
      </p:pic>
      <p:sp>
        <p:nvSpPr>
          <p:cNvPr id="18" name="TextBox 17">
            <a:extLst>
              <a:ext uri="{FF2B5EF4-FFF2-40B4-BE49-F238E27FC236}">
                <a16:creationId xmlns:a16="http://schemas.microsoft.com/office/drawing/2014/main" id="{5BE23D8C-8990-7697-F948-0763F439E0C7}"/>
              </a:ext>
            </a:extLst>
          </p:cNvPr>
          <p:cNvSpPr txBox="1"/>
          <p:nvPr/>
        </p:nvSpPr>
        <p:spPr>
          <a:xfrm>
            <a:off x="741831" y="4089599"/>
            <a:ext cx="4967242" cy="369332"/>
          </a:xfrm>
          <a:prstGeom prst="rect">
            <a:avLst/>
          </a:prstGeom>
          <a:noFill/>
        </p:spPr>
        <p:txBody>
          <a:bodyPr wrap="square">
            <a:spAutoFit/>
          </a:bodyPr>
          <a:lstStyle/>
          <a:p>
            <a:r>
              <a:rPr lang="en-SE">
                <a:solidFill>
                  <a:schemeClr val="tx1">
                    <a:lumMod val="50000"/>
                    <a:lumOff val="50000"/>
                  </a:schemeClr>
                </a:solidFill>
                <a:latin typeface="Avenir Light" panose="020B0402020203020204" pitchFamily="34" charset="77"/>
              </a:rPr>
              <a:t>Codeprober integration</a:t>
            </a:r>
            <a:endParaRPr lang="en-SE" b="1" i="1">
              <a:solidFill>
                <a:schemeClr val="accent1">
                  <a:lumMod val="60000"/>
                  <a:lumOff val="40000"/>
                </a:schemeClr>
              </a:solidFill>
              <a:latin typeface="Avenir Light" panose="020B0402020203020204" pitchFamily="34" charset="77"/>
            </a:endParaRPr>
          </a:p>
        </p:txBody>
      </p:sp>
    </p:spTree>
    <p:extLst>
      <p:ext uri="{BB962C8B-B14F-4D97-AF65-F5344CB8AC3E}">
        <p14:creationId xmlns:p14="http://schemas.microsoft.com/office/powerpoint/2010/main" val="3378222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C61B1-9EB1-1B9A-F37D-B91325323A15}"/>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8E220A2-FE1D-1CF0-E46D-A64AFB27D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40030ABD-F741-B74B-D517-951B177BE7C2}"/>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17AC03B0-5BC5-C2D9-BCAF-FD2E47EBA872}"/>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3824AEE4-5E38-D9C9-F65A-F39C28DECB10}"/>
              </a:ext>
            </a:extLst>
          </p:cNvPr>
          <p:cNvSpPr>
            <a:spLocks noGrp="1"/>
          </p:cNvSpPr>
          <p:nvPr>
            <p:ph type="title"/>
          </p:nvPr>
        </p:nvSpPr>
        <p:spPr>
          <a:xfrm>
            <a:off x="518763" y="422040"/>
            <a:ext cx="10623370" cy="903865"/>
          </a:xfrm>
        </p:spPr>
        <p:txBody>
          <a:bodyPr>
            <a:normAutofit fontScale="90000"/>
          </a:bodyPr>
          <a:lstStyle/>
          <a:p>
            <a:r>
              <a:rPr lang="en-US" sz="3200">
                <a:latin typeface="Avenir Book" panose="02000503020000020003" pitchFamily="2" charset="0"/>
              </a:rPr>
              <a:t>Differences between results in Paper I, Paper II, and Paper IV </a:t>
            </a:r>
          </a:p>
        </p:txBody>
      </p:sp>
      <p:pic>
        <p:nvPicPr>
          <p:cNvPr id="9" name="Picture 8" descr="A table with numbers and letters&#10;&#10;Description automatically generated">
            <a:extLst>
              <a:ext uri="{FF2B5EF4-FFF2-40B4-BE49-F238E27FC236}">
                <a16:creationId xmlns:a16="http://schemas.microsoft.com/office/drawing/2014/main" id="{C0BA6820-ABF9-02F6-ECF2-B7603D8AF6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59" y="1379245"/>
            <a:ext cx="6210300" cy="1879600"/>
          </a:xfrm>
          <a:prstGeom prst="rect">
            <a:avLst/>
          </a:prstGeom>
        </p:spPr>
      </p:pic>
      <p:sp>
        <p:nvSpPr>
          <p:cNvPr id="10" name="TextBox 9">
            <a:extLst>
              <a:ext uri="{FF2B5EF4-FFF2-40B4-BE49-F238E27FC236}">
                <a16:creationId xmlns:a16="http://schemas.microsoft.com/office/drawing/2014/main" id="{814732F2-3196-B069-7F1C-D569D803AE18}"/>
              </a:ext>
            </a:extLst>
          </p:cNvPr>
          <p:cNvSpPr txBox="1"/>
          <p:nvPr/>
        </p:nvSpPr>
        <p:spPr>
          <a:xfrm>
            <a:off x="6894558" y="1442028"/>
            <a:ext cx="4967242" cy="646331"/>
          </a:xfrm>
          <a:prstGeom prst="rect">
            <a:avLst/>
          </a:prstGeom>
          <a:noFill/>
        </p:spPr>
        <p:txBody>
          <a:bodyPr wrap="square">
            <a:spAutoFit/>
          </a:bodyPr>
          <a:lstStyle/>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Paper I: </a:t>
            </a:r>
            <a:r>
              <a:rPr lang="en-SE" b="1" i="1">
                <a:solidFill>
                  <a:schemeClr val="tx1">
                    <a:lumMod val="50000"/>
                    <a:lumOff val="50000"/>
                  </a:schemeClr>
                </a:solidFill>
                <a:latin typeface="Avenir Light" panose="020B0402020203020204" pitchFamily="34" charset="77"/>
              </a:rPr>
              <a:t>we first compute semantic analysis and then the dataflow analyses</a:t>
            </a:r>
            <a:endParaRPr lang="en-SE" b="1" i="1">
              <a:solidFill>
                <a:schemeClr val="accent1">
                  <a:lumMod val="60000"/>
                  <a:lumOff val="40000"/>
                </a:schemeClr>
              </a:solidFill>
              <a:latin typeface="Avenir Light" panose="020B0402020203020204" pitchFamily="34" charset="77"/>
            </a:endParaRPr>
          </a:p>
        </p:txBody>
      </p:sp>
      <p:sp>
        <p:nvSpPr>
          <p:cNvPr id="11" name="TextBox 10">
            <a:extLst>
              <a:ext uri="{FF2B5EF4-FFF2-40B4-BE49-F238E27FC236}">
                <a16:creationId xmlns:a16="http://schemas.microsoft.com/office/drawing/2014/main" id="{F564EF39-86EC-7201-F0DD-CA473964F233}"/>
              </a:ext>
            </a:extLst>
          </p:cNvPr>
          <p:cNvSpPr txBox="1"/>
          <p:nvPr/>
        </p:nvSpPr>
        <p:spPr>
          <a:xfrm>
            <a:off x="6894558" y="2226974"/>
            <a:ext cx="4967242" cy="646331"/>
          </a:xfrm>
          <a:prstGeom prst="rect">
            <a:avLst/>
          </a:prstGeom>
          <a:noFill/>
        </p:spPr>
        <p:txBody>
          <a:bodyPr wrap="square">
            <a:spAutoFit/>
          </a:bodyPr>
          <a:lstStyle/>
          <a:p>
            <a:pPr marL="285750" indent="-285750">
              <a:buFont typeface="Arial" panose="020B0604020202020204" pitchFamily="34" charset="0"/>
              <a:buChar char="•"/>
            </a:pPr>
            <a:r>
              <a:rPr lang="en-SE">
                <a:solidFill>
                  <a:schemeClr val="tx1">
                    <a:lumMod val="50000"/>
                    <a:lumOff val="50000"/>
                  </a:schemeClr>
                </a:solidFill>
                <a:latin typeface="Avenir Light" panose="020B0402020203020204" pitchFamily="34" charset="77"/>
              </a:rPr>
              <a:t>Buggy version of collection attributes:</a:t>
            </a:r>
            <a:br>
              <a:rPr lang="en-SE">
                <a:solidFill>
                  <a:schemeClr val="tx1">
                    <a:lumMod val="50000"/>
                    <a:lumOff val="50000"/>
                  </a:schemeClr>
                </a:solidFill>
                <a:latin typeface="Avenir Light" panose="020B0402020203020204" pitchFamily="34" charset="77"/>
              </a:rPr>
            </a:br>
            <a:r>
              <a:rPr lang="en-SE" b="1" i="1">
                <a:solidFill>
                  <a:schemeClr val="tx1">
                    <a:lumMod val="50000"/>
                    <a:lumOff val="50000"/>
                  </a:schemeClr>
                </a:solidFill>
                <a:latin typeface="Avenir Light" panose="020B0402020203020204" pitchFamily="34" charset="77"/>
              </a:rPr>
              <a:t>Cache too early.</a:t>
            </a:r>
            <a:endParaRPr lang="en-SE" b="1" i="1">
              <a:solidFill>
                <a:schemeClr val="accent1">
                  <a:lumMod val="60000"/>
                  <a:lumOff val="40000"/>
                </a:schemeClr>
              </a:solidFill>
              <a:latin typeface="Avenir Light" panose="020B0402020203020204" pitchFamily="34" charset="77"/>
            </a:endParaRPr>
          </a:p>
        </p:txBody>
      </p:sp>
      <p:pic>
        <p:nvPicPr>
          <p:cNvPr id="14" name="Picture 13" descr="A screenshot of a computer code&#10;&#10;Description automatically generated">
            <a:extLst>
              <a:ext uri="{FF2B5EF4-FFF2-40B4-BE49-F238E27FC236}">
                <a16:creationId xmlns:a16="http://schemas.microsoft.com/office/drawing/2014/main" id="{EB54665D-C0F1-5640-F794-E679EC4048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165" y="3419954"/>
            <a:ext cx="5557219" cy="2815170"/>
          </a:xfrm>
          <a:prstGeom prst="rect">
            <a:avLst/>
          </a:prstGeom>
        </p:spPr>
      </p:pic>
      <p:sp>
        <p:nvSpPr>
          <p:cNvPr id="15" name="Rectangle 14">
            <a:extLst>
              <a:ext uri="{FF2B5EF4-FFF2-40B4-BE49-F238E27FC236}">
                <a16:creationId xmlns:a16="http://schemas.microsoft.com/office/drawing/2014/main" id="{434C2E7F-D489-805F-0E94-33F5B7762331}"/>
              </a:ext>
            </a:extLst>
          </p:cNvPr>
          <p:cNvSpPr/>
          <p:nvPr/>
        </p:nvSpPr>
        <p:spPr>
          <a:xfrm>
            <a:off x="2028636" y="4384274"/>
            <a:ext cx="242226" cy="3391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6" name="Rectangle 15">
            <a:extLst>
              <a:ext uri="{FF2B5EF4-FFF2-40B4-BE49-F238E27FC236}">
                <a16:creationId xmlns:a16="http://schemas.microsoft.com/office/drawing/2014/main" id="{C765332C-283F-269E-F288-12CE79D76FDA}"/>
              </a:ext>
            </a:extLst>
          </p:cNvPr>
          <p:cNvSpPr/>
          <p:nvPr/>
        </p:nvSpPr>
        <p:spPr>
          <a:xfrm>
            <a:off x="2665486" y="4392590"/>
            <a:ext cx="994956" cy="3391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8" name="TextBox 17">
            <a:extLst>
              <a:ext uri="{FF2B5EF4-FFF2-40B4-BE49-F238E27FC236}">
                <a16:creationId xmlns:a16="http://schemas.microsoft.com/office/drawing/2014/main" id="{61FDBB95-0773-FCF0-FE2B-4D855716F591}"/>
              </a:ext>
            </a:extLst>
          </p:cNvPr>
          <p:cNvSpPr txBox="1"/>
          <p:nvPr/>
        </p:nvSpPr>
        <p:spPr>
          <a:xfrm>
            <a:off x="6617008" y="3478397"/>
            <a:ext cx="4967242" cy="2585323"/>
          </a:xfrm>
          <a:prstGeom prst="rect">
            <a:avLst/>
          </a:prstGeom>
          <a:noFill/>
        </p:spPr>
        <p:txBody>
          <a:bodyPr wrap="square">
            <a:spAutoFit/>
          </a:bodyPr>
          <a:lstStyle/>
          <a:p>
            <a:pPr marL="285750" indent="-285750">
              <a:buFont typeface="Arial" panose="020B0604020202020204" pitchFamily="34" charset="0"/>
              <a:buChar char="•"/>
            </a:pPr>
            <a:r>
              <a:rPr lang="en-GB">
                <a:solidFill>
                  <a:schemeClr val="tx1">
                    <a:lumMod val="50000"/>
                    <a:lumOff val="50000"/>
                  </a:schemeClr>
                </a:solidFill>
                <a:latin typeface="Avenir Light" panose="020B0402020203020204" pitchFamily="34" charset="77"/>
              </a:rPr>
              <a:t>Contribution has 2 (actually 3) computed values:</a:t>
            </a:r>
          </a:p>
          <a:p>
            <a:pPr marL="742950" lvl="1" indent="-285750">
              <a:buFont typeface="Arial" panose="020B0604020202020204" pitchFamily="34" charset="0"/>
              <a:buChar char="•"/>
            </a:pPr>
            <a:r>
              <a:rPr lang="en-GB" b="1">
                <a:solidFill>
                  <a:schemeClr val="tx1">
                    <a:lumMod val="50000"/>
                    <a:lumOff val="50000"/>
                  </a:schemeClr>
                </a:solidFill>
                <a:latin typeface="Avenir Light" panose="020B0402020203020204" pitchFamily="34" charset="77"/>
              </a:rPr>
              <a:t>42</a:t>
            </a:r>
            <a:r>
              <a:rPr lang="en-GB">
                <a:solidFill>
                  <a:schemeClr val="tx1">
                    <a:lumMod val="50000"/>
                    <a:lumOff val="50000"/>
                  </a:schemeClr>
                </a:solidFill>
                <a:latin typeface="Avenir Light" panose="020B0402020203020204" pitchFamily="34" charset="77"/>
              </a:rPr>
              <a:t>: the value we want to add to the collection.</a:t>
            </a:r>
          </a:p>
          <a:p>
            <a:pPr marL="742950" lvl="1" indent="-285750">
              <a:buFont typeface="Arial" panose="020B0604020202020204" pitchFamily="34" charset="0"/>
              <a:buChar char="•"/>
            </a:pPr>
            <a:r>
              <a:rPr lang="en-GB" b="1" err="1">
                <a:solidFill>
                  <a:schemeClr val="tx1">
                    <a:lumMod val="50000"/>
                    <a:lumOff val="50000"/>
                  </a:schemeClr>
                </a:solidFill>
                <a:latin typeface="Avenir Light" panose="020B0402020203020204" pitchFamily="34" charset="77"/>
              </a:rPr>
              <a:t>alwaysTrue</a:t>
            </a:r>
            <a:r>
              <a:rPr lang="en-GB" b="1">
                <a:solidFill>
                  <a:schemeClr val="tx1">
                    <a:lumMod val="50000"/>
                    <a:lumOff val="50000"/>
                  </a:schemeClr>
                </a:solidFill>
                <a:latin typeface="Avenir Light" panose="020B0402020203020204" pitchFamily="34" charset="77"/>
              </a:rPr>
              <a:t>(): </a:t>
            </a:r>
            <a:r>
              <a:rPr lang="en-GB">
                <a:solidFill>
                  <a:schemeClr val="tx1">
                    <a:lumMod val="50000"/>
                    <a:lumOff val="50000"/>
                  </a:schemeClr>
                </a:solidFill>
                <a:latin typeface="Avenir Light" panose="020B0402020203020204" pitchFamily="34" charset="77"/>
              </a:rPr>
              <a:t>the condition.</a:t>
            </a:r>
          </a:p>
          <a:p>
            <a:pPr marL="742950" lvl="1" indent="-285750">
              <a:buFont typeface="Arial" panose="020B0604020202020204" pitchFamily="34" charset="0"/>
              <a:buChar char="•"/>
            </a:pPr>
            <a:r>
              <a:rPr lang="en-GB" b="1">
                <a:solidFill>
                  <a:schemeClr val="tx1">
                    <a:lumMod val="50000"/>
                    <a:lumOff val="50000"/>
                  </a:schemeClr>
                </a:solidFill>
                <a:latin typeface="Avenir Light" panose="020B0402020203020204" pitchFamily="34" charset="77"/>
              </a:rPr>
              <a:t>reachable()</a:t>
            </a:r>
            <a:r>
              <a:rPr lang="en-GB">
                <a:solidFill>
                  <a:schemeClr val="tx1">
                    <a:lumMod val="50000"/>
                    <a:lumOff val="50000"/>
                  </a:schemeClr>
                </a:solidFill>
                <a:latin typeface="Avenir Light" panose="020B0402020203020204" pitchFamily="34" charset="77"/>
              </a:rPr>
              <a:t>: contribute to each element in reachable().</a:t>
            </a:r>
          </a:p>
          <a:p>
            <a:pPr marL="285750" indent="-285750">
              <a:buFont typeface="Arial" panose="020B0604020202020204" pitchFamily="34" charset="0"/>
              <a:buChar char="•"/>
            </a:pPr>
            <a:r>
              <a:rPr lang="en-GB">
                <a:solidFill>
                  <a:schemeClr val="tx1">
                    <a:lumMod val="50000"/>
                    <a:lumOff val="50000"/>
                  </a:schemeClr>
                </a:solidFill>
                <a:latin typeface="Avenir Light" panose="020B0402020203020204" pitchFamily="34" charset="77"/>
              </a:rPr>
              <a:t>None of these values can be cached—yet they were cached.</a:t>
            </a:r>
          </a:p>
        </p:txBody>
      </p:sp>
    </p:spTree>
    <p:extLst>
      <p:ext uri="{BB962C8B-B14F-4D97-AF65-F5344CB8AC3E}">
        <p14:creationId xmlns:p14="http://schemas.microsoft.com/office/powerpoint/2010/main" val="1201171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14C36-B568-6993-FE22-F5D68E2AC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B1DD1-D8D8-C9BA-2E8D-45912F1F5859}"/>
              </a:ext>
            </a:extLst>
          </p:cNvPr>
          <p:cNvSpPr>
            <a:spLocks noGrp="1"/>
          </p:cNvSpPr>
          <p:nvPr>
            <p:ph type="ctrTitle"/>
          </p:nvPr>
        </p:nvSpPr>
        <p:spPr>
          <a:xfrm>
            <a:off x="313617" y="227717"/>
            <a:ext cx="12192000" cy="544883"/>
          </a:xfrm>
        </p:spPr>
        <p:txBody>
          <a:bodyPr>
            <a:noAutofit/>
          </a:bodyPr>
          <a:lstStyle/>
          <a:p>
            <a:pPr algn="l"/>
            <a:r>
              <a:rPr lang="en-SE" sz="2800">
                <a:solidFill>
                  <a:schemeClr val="tx1">
                    <a:lumMod val="65000"/>
                    <a:lumOff val="35000"/>
                  </a:schemeClr>
                </a:solidFill>
                <a:latin typeface="Avenir Light" panose="020B0402020203020204" pitchFamily="34" charset="77"/>
                <a:ea typeface="Gulim" panose="020B0600000101010101" pitchFamily="34" charset="-127"/>
                <a:cs typeface="Courier New" panose="02070309020205020404" pitchFamily="49" charset="0"/>
              </a:rPr>
              <a:t>Related work: Eclipse</a:t>
            </a:r>
          </a:p>
        </p:txBody>
      </p:sp>
      <p:sp>
        <p:nvSpPr>
          <p:cNvPr id="9" name="Slide Number Placeholder 8">
            <a:extLst>
              <a:ext uri="{FF2B5EF4-FFF2-40B4-BE49-F238E27FC236}">
                <a16:creationId xmlns:a16="http://schemas.microsoft.com/office/drawing/2014/main" id="{4D3C9356-36FE-0863-F3FD-D98BCC2047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16</a:t>
            </a:r>
          </a:p>
        </p:txBody>
      </p:sp>
      <p:pic>
        <p:nvPicPr>
          <p:cNvPr id="20" name="Picture 19">
            <a:extLst>
              <a:ext uri="{FF2B5EF4-FFF2-40B4-BE49-F238E27FC236}">
                <a16:creationId xmlns:a16="http://schemas.microsoft.com/office/drawing/2014/main" id="{7B8D9007-6895-309C-ECEE-D2261C18A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21" name="Picture 20">
            <a:extLst>
              <a:ext uri="{FF2B5EF4-FFF2-40B4-BE49-F238E27FC236}">
                <a16:creationId xmlns:a16="http://schemas.microsoft.com/office/drawing/2014/main" id="{495F522D-D6B4-46BD-9473-FD204CA2D5A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22" name="Bildobjekt 11">
            <a:extLst>
              <a:ext uri="{FF2B5EF4-FFF2-40B4-BE49-F238E27FC236}">
                <a16:creationId xmlns:a16="http://schemas.microsoft.com/office/drawing/2014/main" id="{CC710DE1-D07B-25BF-C4F0-F1566959383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pic>
        <p:nvPicPr>
          <p:cNvPr id="4" name="Picture 3">
            <a:extLst>
              <a:ext uri="{FF2B5EF4-FFF2-40B4-BE49-F238E27FC236}">
                <a16:creationId xmlns:a16="http://schemas.microsoft.com/office/drawing/2014/main" id="{D63C385D-1910-8A72-9810-23C6B6F71512}"/>
              </a:ext>
            </a:extLst>
          </p:cNvPr>
          <p:cNvPicPr>
            <a:picLocks noChangeAspect="1"/>
          </p:cNvPicPr>
          <p:nvPr/>
        </p:nvPicPr>
        <p:blipFill>
          <a:blip r:embed="rId6"/>
          <a:stretch>
            <a:fillRect/>
          </a:stretch>
        </p:blipFill>
        <p:spPr>
          <a:xfrm>
            <a:off x="6261112" y="87365"/>
            <a:ext cx="852604" cy="5494038"/>
          </a:xfrm>
          <a:prstGeom prst="rect">
            <a:avLst/>
          </a:prstGeom>
          <a:ln>
            <a:solidFill>
              <a:schemeClr val="accent1"/>
            </a:solidFill>
          </a:ln>
          <a:effectLst>
            <a:glow rad="127000">
              <a:schemeClr val="accent1">
                <a:lumMod val="40000"/>
                <a:lumOff val="60000"/>
              </a:schemeClr>
            </a:glow>
          </a:effectLst>
        </p:spPr>
      </p:pic>
      <p:pic>
        <p:nvPicPr>
          <p:cNvPr id="10" name="Picture 9" descr="A black background with colorful text&#10;&#10;Description automatically generated">
            <a:extLst>
              <a:ext uri="{FF2B5EF4-FFF2-40B4-BE49-F238E27FC236}">
                <a16:creationId xmlns:a16="http://schemas.microsoft.com/office/drawing/2014/main" id="{B53A4859-EB06-38F4-C2D3-C76284D2C7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499" y="1085850"/>
            <a:ext cx="2790825" cy="1080319"/>
          </a:xfrm>
          <a:prstGeom prst="rect">
            <a:avLst/>
          </a:prstGeom>
          <a:ln>
            <a:solidFill>
              <a:schemeClr val="accent1"/>
            </a:solidFill>
          </a:ln>
          <a:effectLst>
            <a:glow rad="127000">
              <a:schemeClr val="accent1">
                <a:lumMod val="40000"/>
                <a:lumOff val="60000"/>
              </a:schemeClr>
            </a:glow>
          </a:effectLst>
        </p:spPr>
      </p:pic>
      <p:pic>
        <p:nvPicPr>
          <p:cNvPr id="16" name="Picture 15" descr="A black background with colorful text&#10;&#10;Description automatically generated">
            <a:extLst>
              <a:ext uri="{FF2B5EF4-FFF2-40B4-BE49-F238E27FC236}">
                <a16:creationId xmlns:a16="http://schemas.microsoft.com/office/drawing/2014/main" id="{1D96F22E-6768-15EA-F20E-69E9C143C6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499" y="2393949"/>
            <a:ext cx="3561941" cy="1158875"/>
          </a:xfrm>
          <a:prstGeom prst="rect">
            <a:avLst/>
          </a:prstGeom>
          <a:ln>
            <a:solidFill>
              <a:schemeClr val="accent1"/>
            </a:solidFill>
          </a:ln>
          <a:effectLst>
            <a:glow rad="127000">
              <a:schemeClr val="accent1">
                <a:lumMod val="40000"/>
                <a:lumOff val="60000"/>
              </a:schemeClr>
            </a:glow>
          </a:effectLst>
        </p:spPr>
      </p:pic>
      <p:sp>
        <p:nvSpPr>
          <p:cNvPr id="18" name="TextBox 17">
            <a:extLst>
              <a:ext uri="{FF2B5EF4-FFF2-40B4-BE49-F238E27FC236}">
                <a16:creationId xmlns:a16="http://schemas.microsoft.com/office/drawing/2014/main" id="{6952737F-5232-052A-8FBC-1BCA0ED196F7}"/>
              </a:ext>
            </a:extLst>
          </p:cNvPr>
          <p:cNvSpPr txBox="1"/>
          <p:nvPr/>
        </p:nvSpPr>
        <p:spPr>
          <a:xfrm>
            <a:off x="258356" y="3906595"/>
            <a:ext cx="3427798" cy="1200329"/>
          </a:xfrm>
          <a:prstGeom prst="rect">
            <a:avLst/>
          </a:prstGeom>
          <a:noFill/>
        </p:spPr>
        <p:txBody>
          <a:bodyPr wrap="none" rtlCol="0">
            <a:spAutoFit/>
          </a:bodyPr>
          <a:lstStyle/>
          <a:p>
            <a:pPr marL="285750" indent="-285750">
              <a:buFont typeface="Arial" panose="020B0604020202020204" pitchFamily="34" charset="0"/>
              <a:buChar char="•"/>
            </a:pPr>
            <a:r>
              <a:rPr lang="en-SE">
                <a:latin typeface="Avenir Light" panose="020B0402020203020204" pitchFamily="34" charset="77"/>
              </a:rPr>
              <a:t>Control-flow sensitive </a:t>
            </a:r>
          </a:p>
          <a:p>
            <a:r>
              <a:rPr lang="en-SE">
                <a:latin typeface="Avenir Light" panose="020B0402020203020204" pitchFamily="34" charset="77"/>
              </a:rPr>
              <a:t>Null-pointer Exception analysis.</a:t>
            </a:r>
          </a:p>
          <a:p>
            <a:pPr marL="285750" indent="-285750">
              <a:buFont typeface="Arial" panose="020B0604020202020204" pitchFamily="34" charset="0"/>
              <a:buChar char="•"/>
            </a:pPr>
            <a:r>
              <a:rPr lang="en-SE">
                <a:latin typeface="Avenir Light" panose="020B0402020203020204" pitchFamily="34" charset="77"/>
              </a:rPr>
              <a:t>No fixed-point computation!</a:t>
            </a:r>
          </a:p>
          <a:p>
            <a:pPr marL="285750" indent="-285750">
              <a:buFont typeface="Arial" panose="020B0604020202020204" pitchFamily="34" charset="0"/>
              <a:buChar char="•"/>
            </a:pPr>
            <a:r>
              <a:rPr lang="en-SE">
                <a:latin typeface="Avenir Light" panose="020B0402020203020204" pitchFamily="34" charset="77"/>
              </a:rPr>
              <a:t>Very optimistic!</a:t>
            </a:r>
          </a:p>
        </p:txBody>
      </p:sp>
      <p:pic>
        <p:nvPicPr>
          <p:cNvPr id="24" name="Picture 23" descr="A screenshot of a computer code&#10;&#10;Description automatically generated">
            <a:extLst>
              <a:ext uri="{FF2B5EF4-FFF2-40B4-BE49-F238E27FC236}">
                <a16:creationId xmlns:a16="http://schemas.microsoft.com/office/drawing/2014/main" id="{4FBBA6FE-184F-E5C2-FE6B-65DD722401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096" y="107950"/>
            <a:ext cx="4539301" cy="2223120"/>
          </a:xfrm>
          <a:prstGeom prst="rect">
            <a:avLst/>
          </a:prstGeom>
          <a:ln>
            <a:solidFill>
              <a:schemeClr val="accent1"/>
            </a:solidFill>
          </a:ln>
          <a:effectLst>
            <a:glow rad="127000">
              <a:schemeClr val="accent1">
                <a:lumMod val="40000"/>
                <a:lumOff val="60000"/>
              </a:schemeClr>
            </a:glow>
          </a:effectLst>
        </p:spPr>
      </p:pic>
      <p:pic>
        <p:nvPicPr>
          <p:cNvPr id="35" name="Picture 34" descr="A screenshot of a computer code&#10;&#10;Description automatically generated">
            <a:extLst>
              <a:ext uri="{FF2B5EF4-FFF2-40B4-BE49-F238E27FC236}">
                <a16:creationId xmlns:a16="http://schemas.microsoft.com/office/drawing/2014/main" id="{5822970D-61C6-B9BB-9D16-2B72CA9968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6355" y="2220272"/>
            <a:ext cx="852604" cy="417563"/>
          </a:xfrm>
          <a:prstGeom prst="rect">
            <a:avLst/>
          </a:prstGeom>
          <a:ln>
            <a:solidFill>
              <a:schemeClr val="accent1"/>
            </a:solidFill>
          </a:ln>
          <a:effectLst>
            <a:glow rad="127000">
              <a:schemeClr val="accent1">
                <a:lumMod val="40000"/>
                <a:lumOff val="60000"/>
              </a:schemeClr>
            </a:glow>
          </a:effectLst>
        </p:spPr>
      </p:pic>
      <p:cxnSp>
        <p:nvCxnSpPr>
          <p:cNvPr id="25" name="Straight Connector 24">
            <a:extLst>
              <a:ext uri="{FF2B5EF4-FFF2-40B4-BE49-F238E27FC236}">
                <a16:creationId xmlns:a16="http://schemas.microsoft.com/office/drawing/2014/main" id="{06CB81AB-6967-F89C-DEA1-69ACE73C41D2}"/>
              </a:ext>
            </a:extLst>
          </p:cNvPr>
          <p:cNvCxnSpPr>
            <a:cxnSpLocks/>
          </p:cNvCxnSpPr>
          <p:nvPr/>
        </p:nvCxnSpPr>
        <p:spPr>
          <a:xfrm flipV="1">
            <a:off x="7144202" y="2364315"/>
            <a:ext cx="324894" cy="295823"/>
          </a:xfrm>
          <a:prstGeom prst="line">
            <a:avLst/>
          </a:prstGeom>
          <a:ln w="19050"/>
          <a:effectLst>
            <a:glow rad="38100">
              <a:srgbClr val="92DAEE"/>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B11A619-A9E1-F327-7080-0B786FD4CF1D}"/>
              </a:ext>
            </a:extLst>
          </p:cNvPr>
          <p:cNvCxnSpPr>
            <a:cxnSpLocks/>
          </p:cNvCxnSpPr>
          <p:nvPr/>
        </p:nvCxnSpPr>
        <p:spPr>
          <a:xfrm flipV="1">
            <a:off x="7113716" y="107950"/>
            <a:ext cx="355380" cy="2058219"/>
          </a:xfrm>
          <a:prstGeom prst="line">
            <a:avLst/>
          </a:prstGeom>
          <a:ln w="19050"/>
          <a:effectLst>
            <a:glow rad="38100">
              <a:srgbClr val="92DAEE"/>
            </a:glow>
          </a:effectLst>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7EA671E2-8258-FEA1-FC99-E76B5E8E3210}"/>
              </a:ext>
            </a:extLst>
          </p:cNvPr>
          <p:cNvPicPr>
            <a:picLocks noChangeAspect="1"/>
          </p:cNvPicPr>
          <p:nvPr/>
        </p:nvPicPr>
        <p:blipFill>
          <a:blip r:embed="rId10"/>
          <a:stretch>
            <a:fillRect/>
          </a:stretch>
        </p:blipFill>
        <p:spPr>
          <a:xfrm>
            <a:off x="5129968" y="87365"/>
            <a:ext cx="644192" cy="5494037"/>
          </a:xfrm>
          <a:prstGeom prst="rect">
            <a:avLst/>
          </a:prstGeom>
          <a:ln>
            <a:solidFill>
              <a:schemeClr val="accent1"/>
            </a:solidFill>
          </a:ln>
          <a:effectLst>
            <a:glow rad="127000">
              <a:schemeClr val="accent1">
                <a:lumMod val="40000"/>
                <a:lumOff val="60000"/>
              </a:schemeClr>
            </a:glow>
          </a:effectLst>
        </p:spPr>
      </p:pic>
      <p:sp>
        <p:nvSpPr>
          <p:cNvPr id="51" name="TextBox 50">
            <a:extLst>
              <a:ext uri="{FF2B5EF4-FFF2-40B4-BE49-F238E27FC236}">
                <a16:creationId xmlns:a16="http://schemas.microsoft.com/office/drawing/2014/main" id="{A1EC974F-B809-6B5C-509D-EC8017B48102}"/>
              </a:ext>
            </a:extLst>
          </p:cNvPr>
          <p:cNvSpPr txBox="1"/>
          <p:nvPr/>
        </p:nvSpPr>
        <p:spPr>
          <a:xfrm>
            <a:off x="3053645" y="5632554"/>
            <a:ext cx="2403222" cy="646331"/>
          </a:xfrm>
          <a:prstGeom prst="rect">
            <a:avLst/>
          </a:prstGeom>
          <a:noFill/>
        </p:spPr>
        <p:txBody>
          <a:bodyPr wrap="none" rtlCol="0">
            <a:spAutoFit/>
          </a:bodyPr>
          <a:lstStyle/>
          <a:p>
            <a:r>
              <a:rPr lang="en-SE">
                <a:latin typeface="Avenir Light" panose="020B0402020203020204" pitchFamily="34" charset="77"/>
              </a:rPr>
              <a:t>Null within try-blocks:</a:t>
            </a:r>
          </a:p>
          <a:p>
            <a:r>
              <a:rPr lang="en-SE">
                <a:latin typeface="Avenir Light" panose="020B0402020203020204" pitchFamily="34" charset="77"/>
              </a:rPr>
              <a:t>376 LOC</a:t>
            </a:r>
          </a:p>
        </p:txBody>
      </p:sp>
      <p:sp>
        <p:nvSpPr>
          <p:cNvPr id="52" name="TextBox 51">
            <a:extLst>
              <a:ext uri="{FF2B5EF4-FFF2-40B4-BE49-F238E27FC236}">
                <a16:creationId xmlns:a16="http://schemas.microsoft.com/office/drawing/2014/main" id="{80244AED-E2FF-9702-F290-9480866CE432}"/>
              </a:ext>
            </a:extLst>
          </p:cNvPr>
          <p:cNvSpPr txBox="1"/>
          <p:nvPr/>
        </p:nvSpPr>
        <p:spPr>
          <a:xfrm>
            <a:off x="5927348" y="5632553"/>
            <a:ext cx="1989199" cy="646331"/>
          </a:xfrm>
          <a:prstGeom prst="rect">
            <a:avLst/>
          </a:prstGeom>
          <a:noFill/>
        </p:spPr>
        <p:txBody>
          <a:bodyPr wrap="none" rtlCol="0">
            <a:spAutoFit/>
          </a:bodyPr>
          <a:lstStyle/>
          <a:p>
            <a:r>
              <a:rPr lang="en-SE">
                <a:latin typeface="Avenir Light" panose="020B0402020203020204" pitchFamily="34" charset="77"/>
              </a:rPr>
              <a:t>Null Propagation:</a:t>
            </a:r>
          </a:p>
          <a:p>
            <a:r>
              <a:rPr lang="en-SE">
                <a:latin typeface="Avenir Light" panose="020B0402020203020204" pitchFamily="34" charset="77"/>
              </a:rPr>
              <a:t>451 LOC</a:t>
            </a:r>
          </a:p>
        </p:txBody>
      </p:sp>
      <p:sp>
        <p:nvSpPr>
          <p:cNvPr id="53" name="TextBox 52">
            <a:extLst>
              <a:ext uri="{FF2B5EF4-FFF2-40B4-BE49-F238E27FC236}">
                <a16:creationId xmlns:a16="http://schemas.microsoft.com/office/drawing/2014/main" id="{02782F3A-DB3B-F7D0-E506-A8543C71B49E}"/>
              </a:ext>
            </a:extLst>
          </p:cNvPr>
          <p:cNvSpPr txBox="1"/>
          <p:nvPr/>
        </p:nvSpPr>
        <p:spPr>
          <a:xfrm>
            <a:off x="8329483" y="5963072"/>
            <a:ext cx="2889189" cy="369332"/>
          </a:xfrm>
          <a:prstGeom prst="rect">
            <a:avLst/>
          </a:prstGeom>
          <a:noFill/>
        </p:spPr>
        <p:txBody>
          <a:bodyPr wrap="none" rtlCol="0">
            <a:spAutoFit/>
          </a:bodyPr>
          <a:lstStyle/>
          <a:p>
            <a:r>
              <a:rPr lang="en-SE">
                <a:latin typeface="Avenir Light" panose="020B0402020203020204" pitchFamily="34" charset="77"/>
              </a:rPr>
              <a:t>NullAnalysis.jrag: 188LOC </a:t>
            </a:r>
          </a:p>
        </p:txBody>
      </p:sp>
      <p:pic>
        <p:nvPicPr>
          <p:cNvPr id="55" name="Picture 54" descr="A computer screen shot of text&#10;&#10;Description automatically generated">
            <a:extLst>
              <a:ext uri="{FF2B5EF4-FFF2-40B4-BE49-F238E27FC236}">
                <a16:creationId xmlns:a16="http://schemas.microsoft.com/office/drawing/2014/main" id="{9DD101C6-5058-2F7C-7265-B8AA70C600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18148" y="2886207"/>
            <a:ext cx="3550481" cy="2379189"/>
          </a:xfrm>
          <a:prstGeom prst="rect">
            <a:avLst/>
          </a:prstGeom>
          <a:ln>
            <a:solidFill>
              <a:schemeClr val="accent1"/>
            </a:solidFill>
          </a:ln>
          <a:effectLst>
            <a:glow rad="127000">
              <a:schemeClr val="accent1">
                <a:lumMod val="40000"/>
                <a:lumOff val="60000"/>
              </a:schemeClr>
            </a:glow>
          </a:effectLst>
        </p:spPr>
      </p:pic>
      <p:pic>
        <p:nvPicPr>
          <p:cNvPr id="58" name="Picture 57">
            <a:extLst>
              <a:ext uri="{FF2B5EF4-FFF2-40B4-BE49-F238E27FC236}">
                <a16:creationId xmlns:a16="http://schemas.microsoft.com/office/drawing/2014/main" id="{638AE1A8-FD08-8AC3-C188-BB599B32F270}"/>
              </a:ext>
            </a:extLst>
          </p:cNvPr>
          <p:cNvPicPr>
            <a:picLocks noChangeAspect="1"/>
          </p:cNvPicPr>
          <p:nvPr/>
        </p:nvPicPr>
        <p:blipFill>
          <a:blip r:embed="rId12">
            <a:extLst>
              <a:ext uri="{28A0092B-C50C-407E-A947-70E740481C1C}">
                <a14:useLocalDpi xmlns:a14="http://schemas.microsoft.com/office/drawing/2010/main" val="0"/>
              </a:ext>
            </a:extLst>
          </a:blip>
          <a:srcRect l="-1" r="-9734" b="7315"/>
          <a:stretch/>
        </p:blipFill>
        <p:spPr>
          <a:xfrm>
            <a:off x="11466938" y="2439114"/>
            <a:ext cx="611006" cy="3875498"/>
          </a:xfrm>
          <a:prstGeom prst="rect">
            <a:avLst/>
          </a:prstGeom>
          <a:ln>
            <a:solidFill>
              <a:schemeClr val="accent1"/>
            </a:solidFill>
          </a:ln>
          <a:effectLst>
            <a:glow rad="127000">
              <a:schemeClr val="accent1">
                <a:lumMod val="40000"/>
                <a:lumOff val="60000"/>
              </a:schemeClr>
            </a:glow>
          </a:effectLst>
        </p:spPr>
      </p:pic>
      <p:pic>
        <p:nvPicPr>
          <p:cNvPr id="56" name="Picture 55" descr="A computer screen shot of text&#10;&#10;Description automatically generated">
            <a:extLst>
              <a:ext uri="{FF2B5EF4-FFF2-40B4-BE49-F238E27FC236}">
                <a16:creationId xmlns:a16="http://schemas.microsoft.com/office/drawing/2014/main" id="{9A74CC31-3C65-1F64-B8D3-037E7F44DE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61726" y="3151266"/>
            <a:ext cx="599779" cy="401915"/>
          </a:xfrm>
          <a:prstGeom prst="rect">
            <a:avLst/>
          </a:prstGeom>
          <a:ln>
            <a:solidFill>
              <a:schemeClr val="accent1"/>
            </a:solidFill>
          </a:ln>
          <a:effectLst>
            <a:glow rad="127000">
              <a:schemeClr val="accent1">
                <a:lumMod val="40000"/>
                <a:lumOff val="60000"/>
              </a:schemeClr>
            </a:glow>
          </a:effectLst>
        </p:spPr>
      </p:pic>
      <p:cxnSp>
        <p:nvCxnSpPr>
          <p:cNvPr id="59" name="Straight Connector 58">
            <a:extLst>
              <a:ext uri="{FF2B5EF4-FFF2-40B4-BE49-F238E27FC236}">
                <a16:creationId xmlns:a16="http://schemas.microsoft.com/office/drawing/2014/main" id="{79B4F3AD-F5C0-C411-C9D6-8B7AD701507F}"/>
              </a:ext>
            </a:extLst>
          </p:cNvPr>
          <p:cNvCxnSpPr>
            <a:cxnSpLocks/>
          </p:cNvCxnSpPr>
          <p:nvPr/>
        </p:nvCxnSpPr>
        <p:spPr>
          <a:xfrm>
            <a:off x="10958152" y="2911069"/>
            <a:ext cx="531896" cy="257982"/>
          </a:xfrm>
          <a:prstGeom prst="line">
            <a:avLst/>
          </a:prstGeom>
          <a:ln w="19050"/>
          <a:effectLst>
            <a:glow rad="38100">
              <a:srgbClr val="92DAEE"/>
            </a:glow>
          </a:effec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105C264-85A7-CE5A-0F9B-FEE6235C8B0D}"/>
              </a:ext>
            </a:extLst>
          </p:cNvPr>
          <p:cNvCxnSpPr>
            <a:cxnSpLocks/>
          </p:cNvCxnSpPr>
          <p:nvPr/>
        </p:nvCxnSpPr>
        <p:spPr>
          <a:xfrm flipV="1">
            <a:off x="10933644" y="3633374"/>
            <a:ext cx="528082" cy="1632022"/>
          </a:xfrm>
          <a:prstGeom prst="line">
            <a:avLst/>
          </a:prstGeom>
          <a:ln w="19050"/>
          <a:effectLst>
            <a:glow rad="38100">
              <a:srgbClr val="92DAEE"/>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401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F7BA-B109-0065-F617-2EA3AF51BF00}"/>
              </a:ext>
            </a:extLst>
          </p:cNvPr>
          <p:cNvSpPr>
            <a:spLocks noGrp="1"/>
          </p:cNvSpPr>
          <p:nvPr>
            <p:ph type="ctrTitle"/>
          </p:nvPr>
        </p:nvSpPr>
        <p:spPr>
          <a:xfrm>
            <a:off x="313617" y="227717"/>
            <a:ext cx="12192000" cy="544883"/>
          </a:xfrm>
        </p:spPr>
        <p:txBody>
          <a:bodyPr>
            <a:noAutofit/>
          </a:bodyPr>
          <a:lstStyle/>
          <a:p>
            <a:pPr algn="l"/>
            <a:r>
              <a:rPr lang="en-SE" sz="2800">
                <a:solidFill>
                  <a:schemeClr val="tx1">
                    <a:lumMod val="65000"/>
                    <a:lumOff val="35000"/>
                  </a:schemeClr>
                </a:solidFill>
                <a:latin typeface="Avenir Light" panose="020B0402020203020204" pitchFamily="34" charset="77"/>
                <a:ea typeface="Gulim" panose="020B0600000101010101" pitchFamily="34" charset="-127"/>
                <a:cs typeface="Courier New" panose="02070309020205020404" pitchFamily="49" charset="0"/>
              </a:rPr>
              <a:t>Related work: IDE Integration</a:t>
            </a:r>
          </a:p>
        </p:txBody>
      </p:sp>
      <p:sp>
        <p:nvSpPr>
          <p:cNvPr id="9" name="Slide Number Placeholder 8">
            <a:extLst>
              <a:ext uri="{FF2B5EF4-FFF2-40B4-BE49-F238E27FC236}">
                <a16:creationId xmlns:a16="http://schemas.microsoft.com/office/drawing/2014/main" id="{01606AA6-1372-CC93-9511-643D163DDC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16</a:t>
            </a:r>
          </a:p>
        </p:txBody>
      </p:sp>
      <p:pic>
        <p:nvPicPr>
          <p:cNvPr id="8" name="Picture 7" descr="Text&#10;&#10;Description automatically generated">
            <a:extLst>
              <a:ext uri="{FF2B5EF4-FFF2-40B4-BE49-F238E27FC236}">
                <a16:creationId xmlns:a16="http://schemas.microsoft.com/office/drawing/2014/main" id="{95D49042-D97E-98D8-ABC9-3F31EAA1C99A}"/>
              </a:ext>
            </a:extLst>
          </p:cNvPr>
          <p:cNvPicPr>
            <a:picLocks noChangeAspect="1"/>
          </p:cNvPicPr>
          <p:nvPr/>
        </p:nvPicPr>
        <p:blipFill>
          <a:blip r:embed="rId3"/>
          <a:stretch>
            <a:fillRect/>
          </a:stretch>
        </p:blipFill>
        <p:spPr>
          <a:xfrm>
            <a:off x="313617" y="4610428"/>
            <a:ext cx="5171745" cy="1292935"/>
          </a:xfrm>
          <a:prstGeom prst="rect">
            <a:avLst/>
          </a:prstGeom>
        </p:spPr>
      </p:pic>
      <p:pic>
        <p:nvPicPr>
          <p:cNvPr id="11" name="Picture 10" descr="Text&#10;&#10;Description automatically generated">
            <a:extLst>
              <a:ext uri="{FF2B5EF4-FFF2-40B4-BE49-F238E27FC236}">
                <a16:creationId xmlns:a16="http://schemas.microsoft.com/office/drawing/2014/main" id="{315979E9-72FE-DE0A-7EBB-E32CCBFEDFCD}"/>
              </a:ext>
            </a:extLst>
          </p:cNvPr>
          <p:cNvPicPr>
            <a:picLocks noChangeAspect="1"/>
          </p:cNvPicPr>
          <p:nvPr/>
        </p:nvPicPr>
        <p:blipFill>
          <a:blip r:embed="rId4"/>
          <a:stretch>
            <a:fillRect/>
          </a:stretch>
        </p:blipFill>
        <p:spPr>
          <a:xfrm>
            <a:off x="313618" y="3449534"/>
            <a:ext cx="5171745" cy="1016667"/>
          </a:xfrm>
          <a:prstGeom prst="rect">
            <a:avLst/>
          </a:prstGeom>
        </p:spPr>
      </p:pic>
      <p:pic>
        <p:nvPicPr>
          <p:cNvPr id="13" name="Picture 12">
            <a:extLst>
              <a:ext uri="{FF2B5EF4-FFF2-40B4-BE49-F238E27FC236}">
                <a16:creationId xmlns:a16="http://schemas.microsoft.com/office/drawing/2014/main" id="{B72CF815-B62B-98B0-3446-B0E2291568C1}"/>
              </a:ext>
            </a:extLst>
          </p:cNvPr>
          <p:cNvPicPr>
            <a:picLocks noChangeAspect="1"/>
          </p:cNvPicPr>
          <p:nvPr/>
        </p:nvPicPr>
        <p:blipFill>
          <a:blip r:embed="rId5"/>
          <a:stretch>
            <a:fillRect/>
          </a:stretch>
        </p:blipFill>
        <p:spPr>
          <a:xfrm>
            <a:off x="313618" y="1951399"/>
            <a:ext cx="5172776" cy="608562"/>
          </a:xfrm>
          <a:prstGeom prst="rect">
            <a:avLst/>
          </a:prstGeom>
        </p:spPr>
      </p:pic>
      <p:pic>
        <p:nvPicPr>
          <p:cNvPr id="15" name="Picture 14">
            <a:extLst>
              <a:ext uri="{FF2B5EF4-FFF2-40B4-BE49-F238E27FC236}">
                <a16:creationId xmlns:a16="http://schemas.microsoft.com/office/drawing/2014/main" id="{62C055AC-3E48-2678-8141-D90ECBB94FBC}"/>
              </a:ext>
            </a:extLst>
          </p:cNvPr>
          <p:cNvPicPr>
            <a:picLocks noChangeAspect="1"/>
          </p:cNvPicPr>
          <p:nvPr/>
        </p:nvPicPr>
        <p:blipFill>
          <a:blip r:embed="rId6"/>
          <a:stretch>
            <a:fillRect/>
          </a:stretch>
        </p:blipFill>
        <p:spPr>
          <a:xfrm>
            <a:off x="313618" y="1105595"/>
            <a:ext cx="5172776" cy="602352"/>
          </a:xfrm>
          <a:prstGeom prst="rect">
            <a:avLst/>
          </a:prstGeom>
        </p:spPr>
      </p:pic>
      <p:pic>
        <p:nvPicPr>
          <p:cNvPr id="19" name="Picture 18">
            <a:extLst>
              <a:ext uri="{FF2B5EF4-FFF2-40B4-BE49-F238E27FC236}">
                <a16:creationId xmlns:a16="http://schemas.microsoft.com/office/drawing/2014/main" id="{948307CC-B2CF-115F-F0BA-7CAA04107C74}"/>
              </a:ext>
            </a:extLst>
          </p:cNvPr>
          <p:cNvPicPr>
            <a:picLocks noChangeAspect="1"/>
          </p:cNvPicPr>
          <p:nvPr/>
        </p:nvPicPr>
        <p:blipFill>
          <a:blip r:embed="rId7"/>
          <a:stretch>
            <a:fillRect/>
          </a:stretch>
        </p:blipFill>
        <p:spPr>
          <a:xfrm>
            <a:off x="313618" y="2756980"/>
            <a:ext cx="5172776" cy="548327"/>
          </a:xfrm>
          <a:prstGeom prst="rect">
            <a:avLst/>
          </a:prstGeom>
        </p:spPr>
      </p:pic>
      <p:pic>
        <p:nvPicPr>
          <p:cNvPr id="5" name="Picture 4" descr="A close-up of a business card&#10;&#10;Description automatically generated">
            <a:extLst>
              <a:ext uri="{FF2B5EF4-FFF2-40B4-BE49-F238E27FC236}">
                <a16:creationId xmlns:a16="http://schemas.microsoft.com/office/drawing/2014/main" id="{E18DA4A0-9A4E-A0A3-DE83-E27FE09C8A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4844" y="398339"/>
            <a:ext cx="2586389" cy="707256"/>
          </a:xfrm>
          <a:prstGeom prst="rect">
            <a:avLst/>
          </a:prstGeom>
          <a:ln>
            <a:solidFill>
              <a:schemeClr val="accent1"/>
            </a:solidFill>
          </a:ln>
          <a:effectLst>
            <a:glow rad="127000">
              <a:schemeClr val="accent1">
                <a:lumMod val="40000"/>
                <a:lumOff val="60000"/>
              </a:schemeClr>
            </a:glow>
          </a:effectLst>
        </p:spPr>
      </p:pic>
      <p:pic>
        <p:nvPicPr>
          <p:cNvPr id="14" name="Picture 13" descr="A close-up of a white background&#10;&#10;Description automatically generated">
            <a:extLst>
              <a:ext uri="{FF2B5EF4-FFF2-40B4-BE49-F238E27FC236}">
                <a16:creationId xmlns:a16="http://schemas.microsoft.com/office/drawing/2014/main" id="{D47E9EFD-BA81-393F-C7A1-4D97542802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10600" y="460584"/>
            <a:ext cx="2987158" cy="794522"/>
          </a:xfrm>
          <a:prstGeom prst="rect">
            <a:avLst/>
          </a:prstGeom>
          <a:ln>
            <a:solidFill>
              <a:schemeClr val="accent1"/>
            </a:solidFill>
          </a:ln>
          <a:effectLst>
            <a:glow rad="127000">
              <a:schemeClr val="accent1">
                <a:lumMod val="40000"/>
                <a:lumOff val="60000"/>
              </a:schemeClr>
            </a:glow>
          </a:effectLst>
        </p:spPr>
      </p:pic>
      <p:pic>
        <p:nvPicPr>
          <p:cNvPr id="17" name="Picture 16" descr="A close-up of a white background&#10;&#10;Description automatically generated">
            <a:extLst>
              <a:ext uri="{FF2B5EF4-FFF2-40B4-BE49-F238E27FC236}">
                <a16:creationId xmlns:a16="http://schemas.microsoft.com/office/drawing/2014/main" id="{5DD4365A-ADCD-4757-8020-ADC62F97C7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59287" y="1630186"/>
            <a:ext cx="2818529" cy="1061328"/>
          </a:xfrm>
          <a:prstGeom prst="rect">
            <a:avLst/>
          </a:prstGeom>
          <a:ln>
            <a:solidFill>
              <a:schemeClr val="accent1"/>
            </a:solidFill>
          </a:ln>
          <a:effectLst>
            <a:glow rad="127000">
              <a:schemeClr val="accent1">
                <a:lumMod val="40000"/>
                <a:lumOff val="60000"/>
              </a:schemeClr>
            </a:glow>
          </a:effectLst>
        </p:spPr>
      </p:pic>
      <p:pic>
        <p:nvPicPr>
          <p:cNvPr id="20" name="Picture 19">
            <a:extLst>
              <a:ext uri="{FF2B5EF4-FFF2-40B4-BE49-F238E27FC236}">
                <a16:creationId xmlns:a16="http://schemas.microsoft.com/office/drawing/2014/main" id="{AF8F50B1-8A7D-DB5F-B526-FC3B4B8748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21" name="Picture 20">
            <a:extLst>
              <a:ext uri="{FF2B5EF4-FFF2-40B4-BE49-F238E27FC236}">
                <a16:creationId xmlns:a16="http://schemas.microsoft.com/office/drawing/2014/main" id="{C142807B-1511-4DAA-8C35-F96147F12DCA}"/>
              </a:ext>
            </a:extLst>
          </p:cNvPr>
          <p:cNvPicPr>
            <a:picLocks noChangeAspect="1"/>
          </p:cNvPicPr>
          <p:nvPr/>
        </p:nvPicPr>
        <p:blipFill>
          <a:blip r:embed="rId12"/>
          <a:stretch>
            <a:fillRect/>
          </a:stretch>
        </p:blipFill>
        <p:spPr>
          <a:xfrm>
            <a:off x="-108142" y="6449574"/>
            <a:ext cx="1252603" cy="415864"/>
          </a:xfrm>
          <a:prstGeom prst="rect">
            <a:avLst/>
          </a:prstGeom>
        </p:spPr>
      </p:pic>
      <p:pic>
        <p:nvPicPr>
          <p:cNvPr id="22" name="Bildobjekt 11">
            <a:extLst>
              <a:ext uri="{FF2B5EF4-FFF2-40B4-BE49-F238E27FC236}">
                <a16:creationId xmlns:a16="http://schemas.microsoft.com/office/drawing/2014/main" id="{4BEB9683-6C60-BCEF-BDDF-E3B7001ADFF1}"/>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pic>
        <p:nvPicPr>
          <p:cNvPr id="4" name="Picture 3" descr="A close-up of a business card&#10;&#10;Description automatically generated">
            <a:extLst>
              <a:ext uri="{FF2B5EF4-FFF2-40B4-BE49-F238E27FC236}">
                <a16:creationId xmlns:a16="http://schemas.microsoft.com/office/drawing/2014/main" id="{77861447-FAE7-5F2C-F785-475A670C4D4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34844" y="1487973"/>
            <a:ext cx="3260120" cy="923219"/>
          </a:xfrm>
          <a:prstGeom prst="rect">
            <a:avLst/>
          </a:prstGeom>
          <a:ln>
            <a:solidFill>
              <a:schemeClr val="accent1"/>
            </a:solidFill>
          </a:ln>
          <a:effectLst>
            <a:glow rad="127000">
              <a:schemeClr val="accent1">
                <a:lumMod val="40000"/>
                <a:lumOff val="60000"/>
              </a:schemeClr>
            </a:glow>
          </a:effectLst>
        </p:spPr>
      </p:pic>
      <p:pic>
        <p:nvPicPr>
          <p:cNvPr id="6" name="Picture 5" descr="A screenshot of a computer&#10;&#10;Description automatically generated">
            <a:extLst>
              <a:ext uri="{FF2B5EF4-FFF2-40B4-BE49-F238E27FC236}">
                <a16:creationId xmlns:a16="http://schemas.microsoft.com/office/drawing/2014/main" id="{066EDF40-8DB5-C2B8-0AB7-7F66AEEF05D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65130" y="2866106"/>
            <a:ext cx="4208457" cy="1867209"/>
          </a:xfrm>
          <a:prstGeom prst="rect">
            <a:avLst/>
          </a:prstGeom>
          <a:ln>
            <a:solidFill>
              <a:schemeClr val="accent1"/>
            </a:solidFill>
          </a:ln>
          <a:effectLst>
            <a:glow rad="127000">
              <a:schemeClr val="accent1">
                <a:lumMod val="40000"/>
                <a:lumOff val="60000"/>
              </a:schemeClr>
            </a:glow>
          </a:effectLst>
        </p:spPr>
      </p:pic>
      <p:pic>
        <p:nvPicPr>
          <p:cNvPr id="7" name="Picture 6">
            <a:extLst>
              <a:ext uri="{FF2B5EF4-FFF2-40B4-BE49-F238E27FC236}">
                <a16:creationId xmlns:a16="http://schemas.microsoft.com/office/drawing/2014/main" id="{11F90CE7-A43B-DFC8-5889-4C5B5392FF02}"/>
              </a:ext>
            </a:extLst>
          </p:cNvPr>
          <p:cNvPicPr>
            <a:picLocks noChangeAspect="1"/>
          </p:cNvPicPr>
          <p:nvPr/>
        </p:nvPicPr>
        <p:blipFill>
          <a:blip r:embed="rId16"/>
          <a:stretch>
            <a:fillRect/>
          </a:stretch>
        </p:blipFill>
        <p:spPr>
          <a:xfrm>
            <a:off x="9211664" y="4874182"/>
            <a:ext cx="2980336" cy="1588323"/>
          </a:xfrm>
          <a:prstGeom prst="rect">
            <a:avLst/>
          </a:prstGeom>
          <a:ln>
            <a:solidFill>
              <a:schemeClr val="accent1"/>
            </a:solidFill>
          </a:ln>
          <a:effectLst>
            <a:glow rad="127000">
              <a:schemeClr val="accent1">
                <a:lumMod val="40000"/>
                <a:lumOff val="60000"/>
              </a:schemeClr>
            </a:glow>
          </a:effectLst>
        </p:spPr>
      </p:pic>
    </p:spTree>
    <p:extLst>
      <p:ext uri="{BB962C8B-B14F-4D97-AF65-F5344CB8AC3E}">
        <p14:creationId xmlns:p14="http://schemas.microsoft.com/office/powerpoint/2010/main" val="3480271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0E85F-0E8C-572E-2FCA-E6F04BC3A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B06F7-ABE8-BB3F-66CF-35806881E4D4}"/>
              </a:ext>
            </a:extLst>
          </p:cNvPr>
          <p:cNvSpPr>
            <a:spLocks noGrp="1"/>
          </p:cNvSpPr>
          <p:nvPr>
            <p:ph type="ctrTitle"/>
          </p:nvPr>
        </p:nvSpPr>
        <p:spPr>
          <a:xfrm>
            <a:off x="313617" y="227717"/>
            <a:ext cx="12192000" cy="544883"/>
          </a:xfrm>
        </p:spPr>
        <p:txBody>
          <a:bodyPr>
            <a:noAutofit/>
          </a:bodyPr>
          <a:lstStyle/>
          <a:p>
            <a:pPr algn="l"/>
            <a:r>
              <a:rPr lang="en-SE" sz="2800">
                <a:solidFill>
                  <a:schemeClr val="tx1">
                    <a:lumMod val="65000"/>
                    <a:lumOff val="35000"/>
                  </a:schemeClr>
                </a:solidFill>
                <a:latin typeface="Avenir Light" panose="020B0402020203020204" pitchFamily="34" charset="77"/>
                <a:ea typeface="Gulim" panose="020B0600000101010101" pitchFamily="34" charset="-127"/>
                <a:cs typeface="Courier New" panose="02070309020205020404" pitchFamily="49" charset="0"/>
              </a:rPr>
              <a:t>Related work: CFG Representation</a:t>
            </a:r>
          </a:p>
        </p:txBody>
      </p:sp>
      <p:sp>
        <p:nvSpPr>
          <p:cNvPr id="9" name="Slide Number Placeholder 8">
            <a:extLst>
              <a:ext uri="{FF2B5EF4-FFF2-40B4-BE49-F238E27FC236}">
                <a16:creationId xmlns:a16="http://schemas.microsoft.com/office/drawing/2014/main" id="{B00A7A0A-893A-44ED-81DC-E6AC646498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16</a:t>
            </a:r>
          </a:p>
        </p:txBody>
      </p:sp>
      <p:pic>
        <p:nvPicPr>
          <p:cNvPr id="20" name="Picture 19">
            <a:extLst>
              <a:ext uri="{FF2B5EF4-FFF2-40B4-BE49-F238E27FC236}">
                <a16:creationId xmlns:a16="http://schemas.microsoft.com/office/drawing/2014/main" id="{BFB4D568-FB9F-17AB-4D25-FD22F2411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21" name="Picture 20">
            <a:extLst>
              <a:ext uri="{FF2B5EF4-FFF2-40B4-BE49-F238E27FC236}">
                <a16:creationId xmlns:a16="http://schemas.microsoft.com/office/drawing/2014/main" id="{4FE4A62F-B9A6-22D2-8971-E552B68F9C42}"/>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22" name="Bildobjekt 11">
            <a:extLst>
              <a:ext uri="{FF2B5EF4-FFF2-40B4-BE49-F238E27FC236}">
                <a16:creationId xmlns:a16="http://schemas.microsoft.com/office/drawing/2014/main" id="{1E73026E-7C3D-5C21-7C15-14B016CEEFDC}"/>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pic>
        <p:nvPicPr>
          <p:cNvPr id="4" name="Picture 3" descr="A close-up of a sign&#10;&#10;Description automatically generated">
            <a:extLst>
              <a:ext uri="{FF2B5EF4-FFF2-40B4-BE49-F238E27FC236}">
                <a16:creationId xmlns:a16="http://schemas.microsoft.com/office/drawing/2014/main" id="{E769D3A7-0AE6-5E2C-52D6-DDD60830D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735" y="870926"/>
            <a:ext cx="7772400" cy="2364596"/>
          </a:xfrm>
          <a:prstGeom prst="rect">
            <a:avLst/>
          </a:prstGeom>
          <a:ln>
            <a:solidFill>
              <a:schemeClr val="accent1"/>
            </a:solidFill>
          </a:ln>
          <a:effectLst>
            <a:glow rad="127000">
              <a:schemeClr val="accent1">
                <a:lumMod val="40000"/>
                <a:lumOff val="60000"/>
              </a:schemeClr>
            </a:glow>
          </a:effectLst>
        </p:spPr>
      </p:pic>
      <p:pic>
        <p:nvPicPr>
          <p:cNvPr id="10" name="Picture 9" descr="A close-up of a white background&#10;&#10;Description automatically generated">
            <a:extLst>
              <a:ext uri="{FF2B5EF4-FFF2-40B4-BE49-F238E27FC236}">
                <a16:creationId xmlns:a16="http://schemas.microsoft.com/office/drawing/2014/main" id="{F0CFA004-0148-F563-7AE5-385F050DFD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865" y="1266484"/>
            <a:ext cx="7772400" cy="2927105"/>
          </a:xfrm>
          <a:prstGeom prst="rect">
            <a:avLst/>
          </a:prstGeom>
          <a:ln>
            <a:solidFill>
              <a:schemeClr val="accent1"/>
            </a:solidFill>
          </a:ln>
          <a:effectLst>
            <a:glow rad="127000">
              <a:schemeClr val="accent1">
                <a:lumMod val="40000"/>
                <a:lumOff val="60000"/>
              </a:schemeClr>
            </a:glow>
          </a:effectLst>
        </p:spPr>
      </p:pic>
      <p:pic>
        <p:nvPicPr>
          <p:cNvPr id="23" name="Picture 22" descr="A close-up of a business card&#10;&#10;Description automatically generated">
            <a:extLst>
              <a:ext uri="{FF2B5EF4-FFF2-40B4-BE49-F238E27FC236}">
                <a16:creationId xmlns:a16="http://schemas.microsoft.com/office/drawing/2014/main" id="{BD58EDA8-1DD2-4FBF-39DF-7DD3D46E03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4584" y="2740922"/>
            <a:ext cx="7772400" cy="2501664"/>
          </a:xfrm>
          <a:prstGeom prst="rect">
            <a:avLst/>
          </a:prstGeom>
          <a:ln>
            <a:solidFill>
              <a:schemeClr val="accent1"/>
            </a:solidFill>
          </a:ln>
          <a:effectLst>
            <a:glow rad="127000">
              <a:schemeClr val="accent1">
                <a:lumMod val="40000"/>
                <a:lumOff val="60000"/>
              </a:schemeClr>
            </a:glow>
          </a:effectLst>
        </p:spPr>
      </p:pic>
      <p:pic>
        <p:nvPicPr>
          <p:cNvPr id="16" name="Picture 15" descr="A close-up of a text&#10;&#10;Description automatically generated">
            <a:extLst>
              <a:ext uri="{FF2B5EF4-FFF2-40B4-BE49-F238E27FC236}">
                <a16:creationId xmlns:a16="http://schemas.microsoft.com/office/drawing/2014/main" id="{2492237A-3434-996C-779F-54DD9B61A9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9293" y="4518078"/>
            <a:ext cx="7772400" cy="1568182"/>
          </a:xfrm>
          <a:prstGeom prst="rect">
            <a:avLst/>
          </a:prstGeom>
          <a:ln>
            <a:solidFill>
              <a:schemeClr val="accent1"/>
            </a:solidFill>
          </a:ln>
          <a:effectLst>
            <a:glow rad="127000">
              <a:schemeClr val="accent1">
                <a:lumMod val="40000"/>
                <a:lumOff val="60000"/>
              </a:schemeClr>
            </a:glow>
          </a:effectLst>
        </p:spPr>
      </p:pic>
      <p:pic>
        <p:nvPicPr>
          <p:cNvPr id="25" name="Picture 24" descr="A screenshot of a computer program&#10;&#10;Description automatically generated">
            <a:extLst>
              <a:ext uri="{FF2B5EF4-FFF2-40B4-BE49-F238E27FC236}">
                <a16:creationId xmlns:a16="http://schemas.microsoft.com/office/drawing/2014/main" id="{5E2E14B4-BCF5-270D-A9D2-7F0E761BDC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2283977"/>
            <a:ext cx="7772400" cy="3354439"/>
          </a:xfrm>
          <a:prstGeom prst="rect">
            <a:avLst/>
          </a:prstGeom>
          <a:ln>
            <a:solidFill>
              <a:schemeClr val="accent1"/>
            </a:solidFill>
          </a:ln>
          <a:effectLst>
            <a:glow rad="127000">
              <a:schemeClr val="accent1">
                <a:lumMod val="40000"/>
                <a:lumOff val="60000"/>
              </a:schemeClr>
            </a:glow>
          </a:effectLst>
        </p:spPr>
      </p:pic>
    </p:spTree>
    <p:extLst>
      <p:ext uri="{BB962C8B-B14F-4D97-AF65-F5344CB8AC3E}">
        <p14:creationId xmlns:p14="http://schemas.microsoft.com/office/powerpoint/2010/main" val="31381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2C2DC-515C-D572-6E19-2812AF185326}"/>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4BAA239A-E03D-8D72-8111-BD54D4147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0417FE73-5F94-B276-6B08-061AC440E274}"/>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2344F2F0-FD26-51F9-A6AA-6C5D0EF19B59}"/>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FC842224-7D67-150E-FE5E-F23414E6F9C6}"/>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Paper I &amp; 2: Limitations</a:t>
            </a:r>
          </a:p>
        </p:txBody>
      </p:sp>
      <p:sp>
        <p:nvSpPr>
          <p:cNvPr id="8" name="TextBox 7">
            <a:extLst>
              <a:ext uri="{FF2B5EF4-FFF2-40B4-BE49-F238E27FC236}">
                <a16:creationId xmlns:a16="http://schemas.microsoft.com/office/drawing/2014/main" id="{5A37C2DC-E554-2D5E-B97A-34305BC9FC61}"/>
              </a:ext>
            </a:extLst>
          </p:cNvPr>
          <p:cNvSpPr txBox="1"/>
          <p:nvPr/>
        </p:nvSpPr>
        <p:spPr>
          <a:xfrm>
            <a:off x="420361" y="1666456"/>
            <a:ext cx="9817624" cy="2308324"/>
          </a:xfrm>
          <a:prstGeom prst="rect">
            <a:avLst/>
          </a:prstGeom>
          <a:noFill/>
        </p:spPr>
        <p:txBody>
          <a:bodyPr wrap="none" rtlCol="0">
            <a:spAutoFit/>
          </a:bodyPr>
          <a:lstStyle/>
          <a:p>
            <a:r>
              <a:rPr lang="en-SE">
                <a:solidFill>
                  <a:srgbClr val="425052"/>
                </a:solidFill>
                <a:latin typeface="Avenir Light" panose="020B0402020203020204" pitchFamily="34" charset="77"/>
              </a:rPr>
              <a:t>No support for “complex” features:</a:t>
            </a:r>
          </a:p>
          <a:p>
            <a:pPr marL="285750" indent="-285750">
              <a:buFont typeface="Arial" panose="020B0604020202020204" pitchFamily="34" charset="0"/>
              <a:buChar char="•"/>
            </a:pPr>
            <a:r>
              <a:rPr lang="en-SE">
                <a:solidFill>
                  <a:srgbClr val="425052"/>
                </a:solidFill>
                <a:latin typeface="Avenir Light" panose="020B0402020203020204" pitchFamily="34" charset="77"/>
              </a:rPr>
              <a:t>Reflection</a:t>
            </a:r>
          </a:p>
          <a:p>
            <a:pPr marL="285750" indent="-285750">
              <a:buFont typeface="Arial" panose="020B0604020202020204" pitchFamily="34" charset="0"/>
              <a:buChar char="•"/>
            </a:pPr>
            <a:r>
              <a:rPr lang="en-SE">
                <a:solidFill>
                  <a:srgbClr val="425052"/>
                </a:solidFill>
                <a:latin typeface="Avenir Light" panose="020B0402020203020204" pitchFamily="34" charset="77"/>
              </a:rPr>
              <a:t>JNI</a:t>
            </a:r>
          </a:p>
          <a:p>
            <a:pPr marL="285750" indent="-285750">
              <a:buFont typeface="Arial" panose="020B0604020202020204" pitchFamily="34" charset="0"/>
              <a:buChar char="•"/>
            </a:pPr>
            <a:r>
              <a:rPr lang="en-SE">
                <a:solidFill>
                  <a:srgbClr val="425052"/>
                </a:solidFill>
                <a:latin typeface="Avenir Light" panose="020B0402020203020204" pitchFamily="34" charset="77"/>
              </a:rPr>
              <a:t>Code generation at runtime, dynamic loading</a:t>
            </a:r>
          </a:p>
          <a:p>
            <a:endParaRPr lang="en-SE">
              <a:solidFill>
                <a:srgbClr val="425052"/>
              </a:solidFill>
              <a:latin typeface="Avenir Light" panose="020B0402020203020204" pitchFamily="34" charset="77"/>
            </a:endParaRPr>
          </a:p>
          <a:p>
            <a:r>
              <a:rPr lang="en-SE">
                <a:solidFill>
                  <a:srgbClr val="425052"/>
                </a:solidFill>
                <a:latin typeface="Avenir Light" panose="020B0402020203020204" pitchFamily="34" charset="77"/>
              </a:rPr>
              <a:t>The CFG is not sound:</a:t>
            </a:r>
          </a:p>
          <a:p>
            <a:pPr marL="285750" indent="-285750">
              <a:buFont typeface="Arial" panose="020B0604020202020204" pitchFamily="34" charset="0"/>
              <a:buChar char="•"/>
            </a:pPr>
            <a:r>
              <a:rPr lang="en-SE">
                <a:solidFill>
                  <a:srgbClr val="425052"/>
                </a:solidFill>
                <a:latin typeface="Avenir Light" panose="020B0402020203020204" pitchFamily="34" charset="77"/>
              </a:rPr>
              <a:t>We take in consideration paths of checked/unchecked exceptions that are explicitly thrown.</a:t>
            </a:r>
          </a:p>
          <a:p>
            <a:pPr marL="285750" indent="-285750">
              <a:buFont typeface="Arial" panose="020B0604020202020204" pitchFamily="34" charset="0"/>
              <a:buChar char="•"/>
            </a:pPr>
            <a:r>
              <a:rPr lang="en-SE">
                <a:solidFill>
                  <a:srgbClr val="425052"/>
                </a:solidFill>
                <a:latin typeface="Avenir Light" panose="020B0402020203020204" pitchFamily="34" charset="77"/>
              </a:rPr>
              <a:t>Runtime Exceptions like StackOverflow, IndexOutOfBound are not represented in the CFG.</a:t>
            </a:r>
          </a:p>
        </p:txBody>
      </p:sp>
      <p:sp>
        <p:nvSpPr>
          <p:cNvPr id="38" name="TextBox 37">
            <a:extLst>
              <a:ext uri="{FF2B5EF4-FFF2-40B4-BE49-F238E27FC236}">
                <a16:creationId xmlns:a16="http://schemas.microsoft.com/office/drawing/2014/main" id="{8CACA20B-A36F-FEA7-003F-14C48CF88B55}"/>
              </a:ext>
            </a:extLst>
          </p:cNvPr>
          <p:cNvSpPr txBox="1"/>
          <p:nvPr/>
        </p:nvSpPr>
        <p:spPr>
          <a:xfrm>
            <a:off x="8953346" y="4162110"/>
            <a:ext cx="5461444" cy="64633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E">
                <a:solidFill>
                  <a:srgbClr val="425052"/>
                </a:solidFill>
                <a:latin typeface="Avenir Light" panose="020B0402020203020204" pitchFamily="34" charset="77"/>
              </a:rPr>
              <a:t>Interprocedural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E">
                <a:solidFill>
                  <a:srgbClr val="425052"/>
                </a:solidFill>
                <a:latin typeface="Avenir Light" panose="020B0402020203020204" pitchFamily="34" charset="77"/>
              </a:rPr>
              <a:t>knowledge</a:t>
            </a:r>
          </a:p>
        </p:txBody>
      </p:sp>
      <p:sp>
        <p:nvSpPr>
          <p:cNvPr id="39" name="TextBox 38">
            <a:extLst>
              <a:ext uri="{FF2B5EF4-FFF2-40B4-BE49-F238E27FC236}">
                <a16:creationId xmlns:a16="http://schemas.microsoft.com/office/drawing/2014/main" id="{E7C07415-21E4-5013-9181-14482EC92D29}"/>
              </a:ext>
            </a:extLst>
          </p:cNvPr>
          <p:cNvSpPr txBox="1"/>
          <p:nvPr/>
        </p:nvSpPr>
        <p:spPr>
          <a:xfrm>
            <a:off x="3204247" y="4165761"/>
            <a:ext cx="2312381"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E">
                <a:solidFill>
                  <a:srgbClr val="425052"/>
                </a:solidFill>
                <a:latin typeface="Avenir Light" panose="020B0402020203020204" pitchFamily="34" charset="77"/>
              </a:rPr>
              <a:t>Lack of Context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E">
                <a:solidFill>
                  <a:srgbClr val="425052"/>
                </a:solidFill>
                <a:latin typeface="Avenir Light" panose="020B0402020203020204" pitchFamily="34" charset="77"/>
              </a:rPr>
              <a:t>Sensitivity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E">
              <a:solidFill>
                <a:srgbClr val="425052"/>
              </a:solidFill>
              <a:latin typeface="Avenir Light" panose="020B0402020203020204" pitchFamily="34" charset="77"/>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E">
              <a:solidFill>
                <a:srgbClr val="425052"/>
              </a:solidFill>
              <a:latin typeface="Avenir Light" panose="020B0402020203020204" pitchFamily="34" charset="77"/>
            </a:endParaRPr>
          </a:p>
        </p:txBody>
      </p:sp>
      <p:pic>
        <p:nvPicPr>
          <p:cNvPr id="46" name="Picture 45" descr="A screenshot of a computer code&#10;&#10;Description automatically generated">
            <a:extLst>
              <a:ext uri="{FF2B5EF4-FFF2-40B4-BE49-F238E27FC236}">
                <a16:creationId xmlns:a16="http://schemas.microsoft.com/office/drawing/2014/main" id="{98C8CA80-924B-831F-8DE3-288F7B864C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676" y="4193975"/>
            <a:ext cx="2674400" cy="1990042"/>
          </a:xfrm>
          <a:prstGeom prst="rect">
            <a:avLst/>
          </a:prstGeom>
          <a:ln>
            <a:solidFill>
              <a:schemeClr val="accent1"/>
            </a:solidFill>
          </a:ln>
          <a:effectLst>
            <a:glow rad="127000">
              <a:schemeClr val="accent1">
                <a:lumMod val="40000"/>
                <a:lumOff val="60000"/>
              </a:schemeClr>
            </a:glow>
          </a:effectLst>
        </p:spPr>
      </p:pic>
      <p:pic>
        <p:nvPicPr>
          <p:cNvPr id="48" name="Picture 47" descr="A screenshot of a computer code&#10;&#10;Description automatically generated">
            <a:extLst>
              <a:ext uri="{FF2B5EF4-FFF2-40B4-BE49-F238E27FC236}">
                <a16:creationId xmlns:a16="http://schemas.microsoft.com/office/drawing/2014/main" id="{7BDA88F1-B462-2E26-4749-551815F9B8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6794" y="4213169"/>
            <a:ext cx="2312381" cy="2019905"/>
          </a:xfrm>
          <a:prstGeom prst="rect">
            <a:avLst/>
          </a:prstGeom>
          <a:ln>
            <a:solidFill>
              <a:schemeClr val="accent1"/>
            </a:solidFill>
          </a:ln>
          <a:effectLst>
            <a:glow rad="127000">
              <a:schemeClr val="accent1">
                <a:lumMod val="40000"/>
                <a:lumOff val="60000"/>
              </a:schemeClr>
            </a:glow>
          </a:effectLst>
        </p:spPr>
      </p:pic>
    </p:spTree>
    <p:extLst>
      <p:ext uri="{BB962C8B-B14F-4D97-AF65-F5344CB8AC3E}">
        <p14:creationId xmlns:p14="http://schemas.microsoft.com/office/powerpoint/2010/main" val="1836033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B100A-4B04-3121-CAE4-21E4A3A140D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8832C307-246B-5FA3-5D87-1250F091A9A2}"/>
              </a:ext>
            </a:extLst>
          </p:cNvPr>
          <p:cNvGrpSpPr/>
          <p:nvPr/>
        </p:nvGrpSpPr>
        <p:grpSpPr>
          <a:xfrm>
            <a:off x="7393023" y="1705395"/>
            <a:ext cx="4646026" cy="4488873"/>
            <a:chOff x="13146158" y="1697179"/>
            <a:chExt cx="4646026" cy="4488873"/>
          </a:xfrm>
        </p:grpSpPr>
        <p:pic>
          <p:nvPicPr>
            <p:cNvPr id="2" name="Picture 1" descr="Text, letter&#10;&#10;Description automatically generated">
              <a:extLst>
                <a:ext uri="{FF2B5EF4-FFF2-40B4-BE49-F238E27FC236}">
                  <a16:creationId xmlns:a16="http://schemas.microsoft.com/office/drawing/2014/main" id="{98EC0509-2168-4598-B53E-149FC4D7738F}"/>
                </a:ext>
              </a:extLst>
            </p:cNvPr>
            <p:cNvPicPr>
              <a:picLocks noChangeAspect="1"/>
            </p:cNvPicPr>
            <p:nvPr/>
          </p:nvPicPr>
          <p:blipFill>
            <a:blip r:embed="rId3"/>
            <a:stretch>
              <a:fillRect/>
            </a:stretch>
          </p:blipFill>
          <p:spPr>
            <a:xfrm>
              <a:off x="13848763" y="1697179"/>
              <a:ext cx="3742626" cy="4488873"/>
            </a:xfrm>
            <a:prstGeom prst="rect">
              <a:avLst/>
            </a:prstGeom>
            <a:ln>
              <a:solidFill>
                <a:srgbClr val="22D789"/>
              </a:solidFill>
            </a:ln>
            <a:effectLst>
              <a:glow rad="127000">
                <a:schemeClr val="accent1">
                  <a:lumMod val="40000"/>
                  <a:lumOff val="60000"/>
                </a:schemeClr>
              </a:glow>
            </a:effectLst>
          </p:spPr>
        </p:pic>
        <p:pic>
          <p:nvPicPr>
            <p:cNvPr id="3" name="Picture 2" descr="Text&#10;&#10;Description automatically generated">
              <a:extLst>
                <a:ext uri="{FF2B5EF4-FFF2-40B4-BE49-F238E27FC236}">
                  <a16:creationId xmlns:a16="http://schemas.microsoft.com/office/drawing/2014/main" id="{846DAE3C-285C-B9CF-EC7F-3008DBA8F094}"/>
                </a:ext>
              </a:extLst>
            </p:cNvPr>
            <p:cNvPicPr>
              <a:picLocks noChangeAspect="1"/>
            </p:cNvPicPr>
            <p:nvPr/>
          </p:nvPicPr>
          <p:blipFill>
            <a:blip r:embed="rId4"/>
            <a:stretch>
              <a:fillRect/>
            </a:stretch>
          </p:blipFill>
          <p:spPr>
            <a:xfrm>
              <a:off x="13146158" y="2825596"/>
              <a:ext cx="4022826" cy="3321923"/>
            </a:xfrm>
            <a:prstGeom prst="rect">
              <a:avLst/>
            </a:prstGeom>
            <a:ln>
              <a:solidFill>
                <a:srgbClr val="22D789"/>
              </a:solidFill>
            </a:ln>
            <a:effectLst>
              <a:glow rad="127000">
                <a:schemeClr val="accent1">
                  <a:lumMod val="40000"/>
                  <a:lumOff val="60000"/>
                </a:schemeClr>
              </a:glow>
            </a:effectLst>
          </p:spPr>
        </p:pic>
        <p:sp>
          <p:nvSpPr>
            <p:cNvPr id="10" name="TextBox 9">
              <a:extLst>
                <a:ext uri="{FF2B5EF4-FFF2-40B4-BE49-F238E27FC236}">
                  <a16:creationId xmlns:a16="http://schemas.microsoft.com/office/drawing/2014/main" id="{E532C3B5-094E-BB1E-6794-526CA3762A34}"/>
                </a:ext>
              </a:extLst>
            </p:cNvPr>
            <p:cNvSpPr txBox="1"/>
            <p:nvPr/>
          </p:nvSpPr>
          <p:spPr>
            <a:xfrm>
              <a:off x="16193102" y="2868806"/>
              <a:ext cx="1027362" cy="400110"/>
            </a:xfrm>
            <a:prstGeom prst="rect">
              <a:avLst/>
            </a:prstGeom>
            <a:noFill/>
          </p:spPr>
          <p:txBody>
            <a:bodyPr wrap="square" rtlCol="0">
              <a:spAutoFit/>
            </a:bodyPr>
            <a:lstStyle/>
            <a:p>
              <a:r>
                <a:rPr lang="en-SE" sz="2000">
                  <a:solidFill>
                    <a:schemeClr val="accent2"/>
                  </a:solidFill>
                  <a:latin typeface="Avenir Book" panose="02000503020000020003" pitchFamily="2" charset="0"/>
                  <a:ea typeface="+mj-ea"/>
                  <a:cs typeface="+mj-cs"/>
                </a:rPr>
                <a:t>[2000]</a:t>
              </a:r>
            </a:p>
          </p:txBody>
        </p:sp>
        <p:sp>
          <p:nvSpPr>
            <p:cNvPr id="11" name="TextBox 10">
              <a:extLst>
                <a:ext uri="{FF2B5EF4-FFF2-40B4-BE49-F238E27FC236}">
                  <a16:creationId xmlns:a16="http://schemas.microsoft.com/office/drawing/2014/main" id="{728C725D-FBFF-E6E6-BA41-E5AD12B44BA3}"/>
                </a:ext>
              </a:extLst>
            </p:cNvPr>
            <p:cNvSpPr txBox="1"/>
            <p:nvPr/>
          </p:nvSpPr>
          <p:spPr>
            <a:xfrm>
              <a:off x="16764822" y="1743503"/>
              <a:ext cx="1027362" cy="400110"/>
            </a:xfrm>
            <a:prstGeom prst="rect">
              <a:avLst/>
            </a:prstGeom>
            <a:noFill/>
          </p:spPr>
          <p:txBody>
            <a:bodyPr wrap="square" rtlCol="0">
              <a:spAutoFit/>
            </a:bodyPr>
            <a:lstStyle/>
            <a:p>
              <a:r>
                <a:rPr lang="en-SE" sz="2000">
                  <a:solidFill>
                    <a:schemeClr val="accent2"/>
                  </a:solidFill>
                  <a:latin typeface="Avenir Book" panose="02000503020000020003" pitchFamily="2" charset="0"/>
                  <a:ea typeface="+mj-ea"/>
                  <a:cs typeface="+mj-cs"/>
                </a:rPr>
                <a:t>[1968]</a:t>
              </a:r>
            </a:p>
          </p:txBody>
        </p:sp>
      </p:grpSp>
      <p:pic>
        <p:nvPicPr>
          <p:cNvPr id="9" name="Picture 8" descr="A screenshot of a computer&#10;&#10;Description automatically generated">
            <a:extLst>
              <a:ext uri="{FF2B5EF4-FFF2-40B4-BE49-F238E27FC236}">
                <a16:creationId xmlns:a16="http://schemas.microsoft.com/office/drawing/2014/main" id="{A6F9A1A9-02F6-E993-0053-0CF45A968D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205" y="1746035"/>
            <a:ext cx="2773669" cy="2958581"/>
          </a:xfrm>
          <a:prstGeom prst="rect">
            <a:avLst/>
          </a:prstGeom>
        </p:spPr>
      </p:pic>
      <p:sp>
        <p:nvSpPr>
          <p:cNvPr id="7" name="Title 6">
            <a:extLst>
              <a:ext uri="{FF2B5EF4-FFF2-40B4-BE49-F238E27FC236}">
                <a16:creationId xmlns:a16="http://schemas.microsoft.com/office/drawing/2014/main" id="{EB7320B4-3A61-7559-1164-6A590FDB242A}"/>
              </a:ext>
            </a:extLst>
          </p:cNvPr>
          <p:cNvSpPr>
            <a:spLocks noGrp="1"/>
          </p:cNvSpPr>
          <p:nvPr>
            <p:ph type="title"/>
          </p:nvPr>
        </p:nvSpPr>
        <p:spPr>
          <a:xfrm>
            <a:off x="518763" y="422040"/>
            <a:ext cx="11520286" cy="903865"/>
          </a:xfrm>
        </p:spPr>
        <p:txBody>
          <a:bodyPr>
            <a:normAutofit/>
          </a:bodyPr>
          <a:lstStyle/>
          <a:p>
            <a:r>
              <a:rPr lang="en-US" sz="3200">
                <a:latin typeface="Avenir Book" panose="02000503020000020003" pitchFamily="2" charset="0"/>
              </a:rPr>
              <a:t>Attribute Grammars</a:t>
            </a:r>
          </a:p>
        </p:txBody>
      </p:sp>
      <p:sp>
        <p:nvSpPr>
          <p:cNvPr id="8" name="TextBox 7">
            <a:extLst>
              <a:ext uri="{FF2B5EF4-FFF2-40B4-BE49-F238E27FC236}">
                <a16:creationId xmlns:a16="http://schemas.microsoft.com/office/drawing/2014/main" id="{9FCDDBF1-FBCD-26DC-CD56-3CF9AF7CE52F}"/>
              </a:ext>
            </a:extLst>
          </p:cNvPr>
          <p:cNvSpPr txBox="1"/>
          <p:nvPr/>
        </p:nvSpPr>
        <p:spPr>
          <a:xfrm>
            <a:off x="518159" y="1255745"/>
            <a:ext cx="10966537" cy="400110"/>
          </a:xfrm>
          <a:prstGeom prst="rect">
            <a:avLst/>
          </a:prstGeom>
          <a:noFill/>
        </p:spPr>
        <p:txBody>
          <a:bodyPr wrap="square" rtlCol="0">
            <a:spAutoFit/>
          </a:bodyPr>
          <a:lstStyle/>
          <a:p>
            <a:r>
              <a:rPr lang="en-SE" sz="2000">
                <a:solidFill>
                  <a:schemeClr val="accent2"/>
                </a:solidFill>
                <a:latin typeface="Avenir Book" panose="02000503020000020003" pitchFamily="2" charset="0"/>
                <a:ea typeface="+mj-ea"/>
                <a:cs typeface="+mj-cs"/>
              </a:rPr>
              <a:t>Attributes are derived properties associated to AST nodes.</a:t>
            </a:r>
          </a:p>
        </p:txBody>
      </p:sp>
      <p:grpSp>
        <p:nvGrpSpPr>
          <p:cNvPr id="76" name="Group 75">
            <a:extLst>
              <a:ext uri="{FF2B5EF4-FFF2-40B4-BE49-F238E27FC236}">
                <a16:creationId xmlns:a16="http://schemas.microsoft.com/office/drawing/2014/main" id="{FF89224B-FFD6-4250-6611-E0A9225A81B7}"/>
              </a:ext>
            </a:extLst>
          </p:cNvPr>
          <p:cNvGrpSpPr/>
          <p:nvPr/>
        </p:nvGrpSpPr>
        <p:grpSpPr>
          <a:xfrm>
            <a:off x="5343228" y="1746035"/>
            <a:ext cx="6216669" cy="2571587"/>
            <a:chOff x="5343228" y="1746035"/>
            <a:chExt cx="6216669" cy="2571587"/>
          </a:xfrm>
        </p:grpSpPr>
        <p:sp>
          <p:nvSpPr>
            <p:cNvPr id="22" name="Rounded Rectangle 21">
              <a:extLst>
                <a:ext uri="{FF2B5EF4-FFF2-40B4-BE49-F238E27FC236}">
                  <a16:creationId xmlns:a16="http://schemas.microsoft.com/office/drawing/2014/main" id="{62EA8A07-1D40-AC40-AE0E-5C891CE43F91}"/>
                </a:ext>
              </a:extLst>
            </p:cNvPr>
            <p:cNvSpPr/>
            <p:nvPr/>
          </p:nvSpPr>
          <p:spPr>
            <a:xfrm>
              <a:off x="8374272" y="1746035"/>
              <a:ext cx="610452"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fib</a:t>
              </a:r>
              <a:endParaRPr kumimoji="0" lang="en-SE"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endParaRPr>
            </a:p>
          </p:txBody>
        </p:sp>
        <p:sp>
          <p:nvSpPr>
            <p:cNvPr id="23" name="Rounded Rectangle 22">
              <a:extLst>
                <a:ext uri="{FF2B5EF4-FFF2-40B4-BE49-F238E27FC236}">
                  <a16:creationId xmlns:a16="http://schemas.microsoft.com/office/drawing/2014/main" id="{4F31AAE7-8A64-98FC-F314-E633AC49BF3F}"/>
                </a:ext>
              </a:extLst>
            </p:cNvPr>
            <p:cNvSpPr/>
            <p:nvPr/>
          </p:nvSpPr>
          <p:spPr>
            <a:xfrm>
              <a:off x="5343228" y="2469455"/>
              <a:ext cx="1046142"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int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a</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1</a:t>
              </a:r>
              <a:endParaRPr kumimoji="0" lang="en-SE"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endParaRPr>
            </a:p>
          </p:txBody>
        </p:sp>
        <p:sp>
          <p:nvSpPr>
            <p:cNvPr id="25" name="Rounded Rectangle 24">
              <a:extLst>
                <a:ext uri="{FF2B5EF4-FFF2-40B4-BE49-F238E27FC236}">
                  <a16:creationId xmlns:a16="http://schemas.microsoft.com/office/drawing/2014/main" id="{90977784-12F2-367C-1BE1-22CADAB9B062}"/>
                </a:ext>
              </a:extLst>
            </p:cNvPr>
            <p:cNvSpPr/>
            <p:nvPr/>
          </p:nvSpPr>
          <p:spPr>
            <a:xfrm>
              <a:off x="7760625" y="2465752"/>
              <a:ext cx="854674"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A726A4"/>
                  </a:solidFill>
                  <a:effectLst/>
                  <a:uLnTx/>
                  <a:uFillTx/>
                  <a:latin typeface="Courier New" panose="02070309020205020404" pitchFamily="49" charset="0"/>
                  <a:ea typeface="+mn-ea"/>
                  <a:cs typeface="Courier New" panose="02070309020205020404" pitchFamily="49" charset="0"/>
                </a:rPr>
                <a:t>while</a:t>
              </a:r>
              <a:endParaRPr kumimoji="0" lang="en-SE" sz="1100" b="1" i="0" u="none" strike="noStrike" kern="1200" cap="none" spc="0" normalizeH="0" baseline="0" noProof="0">
                <a:ln>
                  <a:noFill/>
                </a:ln>
                <a:solidFill>
                  <a:srgbClr val="A726A4"/>
                </a:solidFill>
                <a:effectLst/>
                <a:uLnTx/>
                <a:uFillTx/>
                <a:latin typeface="Courier New" panose="02070309020205020404" pitchFamily="49" charset="0"/>
                <a:ea typeface="+mn-ea"/>
                <a:cs typeface="Courier New" panose="02070309020205020404" pitchFamily="49" charset="0"/>
              </a:endParaRPr>
            </a:p>
          </p:txBody>
        </p:sp>
        <p:sp>
          <p:nvSpPr>
            <p:cNvPr id="26" name="Rounded Rectangle 25">
              <a:extLst>
                <a:ext uri="{FF2B5EF4-FFF2-40B4-BE49-F238E27FC236}">
                  <a16:creationId xmlns:a16="http://schemas.microsoft.com/office/drawing/2014/main" id="{3C587853-68D9-9721-35AC-208F5DE36C27}"/>
                </a:ext>
              </a:extLst>
            </p:cNvPr>
            <p:cNvSpPr/>
            <p:nvPr/>
          </p:nvSpPr>
          <p:spPr>
            <a:xfrm>
              <a:off x="6716296" y="3307706"/>
              <a:ext cx="925999"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n</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&gt;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0</a:t>
              </a:r>
              <a:endParaRPr kumimoji="0" lang="en-SE"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endParaRPr>
            </a:p>
          </p:txBody>
        </p:sp>
        <p:sp>
          <p:nvSpPr>
            <p:cNvPr id="27" name="Rounded Rectangle 26">
              <a:extLst>
                <a:ext uri="{FF2B5EF4-FFF2-40B4-BE49-F238E27FC236}">
                  <a16:creationId xmlns:a16="http://schemas.microsoft.com/office/drawing/2014/main" id="{8CD01DC9-3028-3E15-0C19-22A715B4D74D}"/>
                </a:ext>
              </a:extLst>
            </p:cNvPr>
            <p:cNvSpPr/>
            <p:nvPr/>
          </p:nvSpPr>
          <p:spPr>
            <a:xfrm>
              <a:off x="9070856" y="3949832"/>
              <a:ext cx="703160"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a</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b</a:t>
              </a:r>
              <a:endParaRPr kumimoji="0" lang="en-SE"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endParaRPr>
            </a:p>
          </p:txBody>
        </p:sp>
        <p:sp>
          <p:nvSpPr>
            <p:cNvPr id="29" name="Rounded Rectangle 28">
              <a:extLst>
                <a:ext uri="{FF2B5EF4-FFF2-40B4-BE49-F238E27FC236}">
                  <a16:creationId xmlns:a16="http://schemas.microsoft.com/office/drawing/2014/main" id="{E4EF83FB-0EB5-23A8-D275-664D7F030803}"/>
                </a:ext>
              </a:extLst>
            </p:cNvPr>
            <p:cNvSpPr/>
            <p:nvPr/>
          </p:nvSpPr>
          <p:spPr>
            <a:xfrm>
              <a:off x="7393144" y="3953358"/>
              <a:ext cx="1153810"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int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tmp</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a</a:t>
              </a:r>
              <a:endParaRPr kumimoji="0" lang="en-SE"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endParaRPr>
            </a:p>
          </p:txBody>
        </p:sp>
        <p:sp>
          <p:nvSpPr>
            <p:cNvPr id="42" name="Rounded Rectangle 41">
              <a:extLst>
                <a:ext uri="{FF2B5EF4-FFF2-40B4-BE49-F238E27FC236}">
                  <a16:creationId xmlns:a16="http://schemas.microsoft.com/office/drawing/2014/main" id="{B970EDF6-0F71-ABB8-9D27-124BF7075ACB}"/>
                </a:ext>
              </a:extLst>
            </p:cNvPr>
            <p:cNvSpPr/>
            <p:nvPr/>
          </p:nvSpPr>
          <p:spPr>
            <a:xfrm>
              <a:off x="10338992" y="3952591"/>
              <a:ext cx="1153809"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a</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tmp</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b</a:t>
              </a:r>
              <a:endParaRPr kumimoji="0" lang="en-SE"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endParaRPr>
            </a:p>
          </p:txBody>
        </p:sp>
        <p:sp>
          <p:nvSpPr>
            <p:cNvPr id="43" name="Rounded Rectangle 42">
              <a:extLst>
                <a:ext uri="{FF2B5EF4-FFF2-40B4-BE49-F238E27FC236}">
                  <a16:creationId xmlns:a16="http://schemas.microsoft.com/office/drawing/2014/main" id="{618A14B3-48DB-F125-41E0-F7BC65D6B155}"/>
                </a:ext>
              </a:extLst>
            </p:cNvPr>
            <p:cNvSpPr/>
            <p:nvPr/>
          </p:nvSpPr>
          <p:spPr>
            <a:xfrm>
              <a:off x="10633897" y="2467275"/>
              <a:ext cx="926000"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A726A4"/>
                  </a:solidFill>
                  <a:effectLst/>
                  <a:uLnTx/>
                  <a:uFillTx/>
                  <a:latin typeface="Courier New" panose="02070309020205020404" pitchFamily="49" charset="0"/>
                  <a:ea typeface="+mn-ea"/>
                  <a:cs typeface="Courier New" panose="02070309020205020404" pitchFamily="49" charset="0"/>
                </a:rPr>
                <a:t>return</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a</a:t>
              </a:r>
              <a:endParaRPr kumimoji="0" lang="en-SE"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endParaRPr>
            </a:p>
          </p:txBody>
        </p:sp>
        <p:sp>
          <p:nvSpPr>
            <p:cNvPr id="44" name="Rounded Rectangle 43">
              <a:extLst>
                <a:ext uri="{FF2B5EF4-FFF2-40B4-BE49-F238E27FC236}">
                  <a16:creationId xmlns:a16="http://schemas.microsoft.com/office/drawing/2014/main" id="{66650867-E673-9140-8E9D-6FF21B1F3E14}"/>
                </a:ext>
              </a:extLst>
            </p:cNvPr>
            <p:cNvSpPr/>
            <p:nvPr/>
          </p:nvSpPr>
          <p:spPr>
            <a:xfrm>
              <a:off x="6558523" y="2468417"/>
              <a:ext cx="984190" cy="3642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int </a:t>
              </a:r>
              <a:r>
                <a:rPr kumimoji="0" lang="en-US" sz="1100" b="1" i="0" u="none" strike="noStrike" kern="1200" cap="none" spc="0" normalizeH="0" baseline="0" noProof="0">
                  <a:ln>
                    <a:noFill/>
                  </a:ln>
                  <a:solidFill>
                    <a:srgbClr val="E16C75"/>
                  </a:solidFill>
                  <a:effectLst/>
                  <a:uLnTx/>
                  <a:uFillTx/>
                  <a:latin typeface="Courier New" panose="02070309020205020404" pitchFamily="49" charset="0"/>
                  <a:ea typeface="+mn-ea"/>
                  <a:cs typeface="Courier New" panose="02070309020205020404" pitchFamily="49" charset="0"/>
                </a:rPr>
                <a:t>b</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83BC"/>
                  </a:solidFill>
                  <a:effectLst/>
                  <a:uLnTx/>
                  <a:uFillTx/>
                  <a:latin typeface="Courier New" panose="02070309020205020404" pitchFamily="49" charset="0"/>
                  <a:ea typeface="+mn-ea"/>
                  <a:cs typeface="Courier New" panose="02070309020205020404" pitchFamily="49" charset="0"/>
                </a:rPr>
                <a:t>=</a:t>
              </a:r>
              <a:r>
                <a:rPr kumimoji="0" lang="en-US"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 1 </a:t>
              </a:r>
              <a:endParaRPr kumimoji="0" lang="en-SE" sz="11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endParaRPr>
            </a:p>
          </p:txBody>
        </p:sp>
        <p:cxnSp>
          <p:nvCxnSpPr>
            <p:cNvPr id="53" name="Elbow Connector 52">
              <a:extLst>
                <a:ext uri="{FF2B5EF4-FFF2-40B4-BE49-F238E27FC236}">
                  <a16:creationId xmlns:a16="http://schemas.microsoft.com/office/drawing/2014/main" id="{0CC045CE-AC12-9E66-8D87-D6F7FB9F3B05}"/>
                </a:ext>
              </a:extLst>
            </p:cNvPr>
            <p:cNvCxnSpPr>
              <a:cxnSpLocks/>
              <a:stCxn id="22" idx="2"/>
              <a:endCxn id="23" idx="0"/>
            </p:cNvCxnSpPr>
            <p:nvPr/>
          </p:nvCxnSpPr>
          <p:spPr>
            <a:xfrm rot="5400000">
              <a:off x="7093321" y="883278"/>
              <a:ext cx="359156" cy="28131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E856284D-CCA7-FD01-7B19-382199FB72A4}"/>
                </a:ext>
              </a:extLst>
            </p:cNvPr>
            <p:cNvCxnSpPr>
              <a:cxnSpLocks/>
              <a:stCxn id="22" idx="2"/>
              <a:endCxn id="44" idx="0"/>
            </p:cNvCxnSpPr>
            <p:nvPr/>
          </p:nvCxnSpPr>
          <p:spPr>
            <a:xfrm rot="5400000">
              <a:off x="7685999" y="1474918"/>
              <a:ext cx="358118" cy="162888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BA8A7E83-DCC8-D3F4-1AFF-C5F756B3CA44}"/>
                </a:ext>
              </a:extLst>
            </p:cNvPr>
            <p:cNvCxnSpPr>
              <a:cxnSpLocks/>
              <a:stCxn id="22" idx="2"/>
              <a:endCxn id="25" idx="0"/>
            </p:cNvCxnSpPr>
            <p:nvPr/>
          </p:nvCxnSpPr>
          <p:spPr>
            <a:xfrm rot="5400000">
              <a:off x="8256004" y="2042257"/>
              <a:ext cx="355453" cy="49153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81A4011E-7622-3772-D3E0-04BA65D73DCD}"/>
                </a:ext>
              </a:extLst>
            </p:cNvPr>
            <p:cNvCxnSpPr>
              <a:cxnSpLocks/>
              <a:stCxn id="22" idx="2"/>
              <a:endCxn id="43" idx="0"/>
            </p:cNvCxnSpPr>
            <p:nvPr/>
          </p:nvCxnSpPr>
          <p:spPr>
            <a:xfrm rot="16200000" flipH="1">
              <a:off x="9709709" y="1080087"/>
              <a:ext cx="356976" cy="241739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C34694EA-270A-3526-540B-10141DF7D80A}"/>
                </a:ext>
              </a:extLst>
            </p:cNvPr>
            <p:cNvCxnSpPr>
              <a:cxnSpLocks/>
              <a:stCxn id="25" idx="2"/>
              <a:endCxn id="26" idx="0"/>
            </p:cNvCxnSpPr>
            <p:nvPr/>
          </p:nvCxnSpPr>
          <p:spPr>
            <a:xfrm rot="5400000">
              <a:off x="7444784" y="2564528"/>
              <a:ext cx="477690" cy="100866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4B3BD876-3CA6-9067-FDCF-AC8B11562FC9}"/>
                </a:ext>
              </a:extLst>
            </p:cNvPr>
            <p:cNvCxnSpPr>
              <a:cxnSpLocks/>
              <a:stCxn id="25" idx="2"/>
              <a:endCxn id="29" idx="0"/>
            </p:cNvCxnSpPr>
            <p:nvPr/>
          </p:nvCxnSpPr>
          <p:spPr>
            <a:xfrm rot="5400000">
              <a:off x="7517335" y="3282731"/>
              <a:ext cx="1123342" cy="21791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00934A8B-E923-C53E-9A64-96B8CC9C9563}"/>
                </a:ext>
              </a:extLst>
            </p:cNvPr>
            <p:cNvCxnSpPr>
              <a:cxnSpLocks/>
              <a:stCxn id="25" idx="2"/>
              <a:endCxn id="27" idx="0"/>
            </p:cNvCxnSpPr>
            <p:nvPr/>
          </p:nvCxnSpPr>
          <p:spPr>
            <a:xfrm rot="16200000" flipH="1">
              <a:off x="8245291" y="2772687"/>
              <a:ext cx="1119816" cy="123447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D9371A41-1156-F8B2-1BAD-C75282C34BCB}"/>
                </a:ext>
              </a:extLst>
            </p:cNvPr>
            <p:cNvCxnSpPr>
              <a:cxnSpLocks/>
              <a:stCxn id="25" idx="2"/>
              <a:endCxn id="42" idx="0"/>
            </p:cNvCxnSpPr>
            <p:nvPr/>
          </p:nvCxnSpPr>
          <p:spPr>
            <a:xfrm rot="16200000" flipH="1">
              <a:off x="8990642" y="2027335"/>
              <a:ext cx="1122575" cy="272793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5CAA859E-2952-F57E-052F-926FF1A2E0FE}"/>
              </a:ext>
            </a:extLst>
          </p:cNvPr>
          <p:cNvSpPr txBox="1"/>
          <p:nvPr/>
        </p:nvSpPr>
        <p:spPr>
          <a:xfrm>
            <a:off x="8899785" y="4688848"/>
            <a:ext cx="1011815" cy="369332"/>
          </a:xfrm>
          <a:prstGeom prst="rect">
            <a:avLst/>
          </a:prstGeom>
          <a:noFill/>
        </p:spPr>
        <p:txBody>
          <a:bodyPr wrap="none" rtlCol="0">
            <a:spAutoFit/>
          </a:bodyPr>
          <a:lstStyle/>
          <a:p>
            <a:r>
              <a:rPr lang="en-SE">
                <a:solidFill>
                  <a:srgbClr val="00B0F0"/>
                </a:solidFill>
                <a:latin typeface="Andale Mono" panose="020B0509000000000004" pitchFamily="49" charset="0"/>
                <a:ea typeface="Gulim" panose="020B0600000101010101" pitchFamily="34" charset="-127"/>
                <a:cs typeface="Courier New" panose="02070309020205020404" pitchFamily="49" charset="0"/>
              </a:rPr>
              <a:t>isDead</a:t>
            </a:r>
          </a:p>
        </p:txBody>
      </p:sp>
      <p:sp>
        <p:nvSpPr>
          <p:cNvPr id="82" name="Oval 81">
            <a:extLst>
              <a:ext uri="{FF2B5EF4-FFF2-40B4-BE49-F238E27FC236}">
                <a16:creationId xmlns:a16="http://schemas.microsoft.com/office/drawing/2014/main" id="{CE1EF5B5-02E2-73F6-CE64-69BF5B9CCCE2}"/>
              </a:ext>
            </a:extLst>
          </p:cNvPr>
          <p:cNvSpPr/>
          <p:nvPr/>
        </p:nvSpPr>
        <p:spPr>
          <a:xfrm>
            <a:off x="9240754" y="4340351"/>
            <a:ext cx="363364" cy="364265"/>
          </a:xfrm>
          <a:prstGeom prst="ellipse">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1" name="TextBox 100">
            <a:extLst>
              <a:ext uri="{FF2B5EF4-FFF2-40B4-BE49-F238E27FC236}">
                <a16:creationId xmlns:a16="http://schemas.microsoft.com/office/drawing/2014/main" id="{861657D8-FEDA-0287-B269-71931957523E}"/>
              </a:ext>
            </a:extLst>
          </p:cNvPr>
          <p:cNvSpPr txBox="1"/>
          <p:nvPr/>
        </p:nvSpPr>
        <p:spPr>
          <a:xfrm>
            <a:off x="9833084" y="4676064"/>
            <a:ext cx="1011815" cy="369332"/>
          </a:xfrm>
          <a:prstGeom prst="rect">
            <a:avLst/>
          </a:prstGeom>
          <a:noFill/>
        </p:spPr>
        <p:txBody>
          <a:bodyPr wrap="none" rtlCol="0">
            <a:spAutoFit/>
          </a:bodyPr>
          <a:lstStyle/>
          <a:p>
            <a:r>
              <a:rPr lang="en-SE">
                <a:solidFill>
                  <a:srgbClr val="00B0F0"/>
                </a:solidFill>
                <a:latin typeface="Andale Mono" panose="020B0509000000000004" pitchFamily="49" charset="0"/>
                <a:ea typeface="Gulim" panose="020B0600000101010101" pitchFamily="34" charset="-127"/>
                <a:cs typeface="Courier New" panose="02070309020205020404" pitchFamily="49" charset="0"/>
              </a:rPr>
              <a:t>: true</a:t>
            </a:r>
            <a:endParaRPr lang="en-SE"/>
          </a:p>
        </p:txBody>
      </p:sp>
      <p:pic>
        <p:nvPicPr>
          <p:cNvPr id="21" name="Picture 20">
            <a:extLst>
              <a:ext uri="{FF2B5EF4-FFF2-40B4-BE49-F238E27FC236}">
                <a16:creationId xmlns:a16="http://schemas.microsoft.com/office/drawing/2014/main" id="{E63EEC14-D8B4-4DCE-FE91-C40AA1CF0F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89B7AB50-F81F-A1BF-A957-5A00161D2ED7}"/>
              </a:ext>
            </a:extLst>
          </p:cNvPr>
          <p:cNvPicPr>
            <a:picLocks noChangeAspect="1"/>
          </p:cNvPicPr>
          <p:nvPr/>
        </p:nvPicPr>
        <p:blipFill>
          <a:blip r:embed="rId7"/>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12C2FB30-7239-583D-8C4E-8E31408FF5D2}"/>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4" name="TextBox 3">
            <a:extLst>
              <a:ext uri="{FF2B5EF4-FFF2-40B4-BE49-F238E27FC236}">
                <a16:creationId xmlns:a16="http://schemas.microsoft.com/office/drawing/2014/main" id="{3C60BC71-AEFE-674A-8331-C5E4836B0398}"/>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6</a:t>
            </a:fld>
            <a:endParaRPr lang="en-SE">
              <a:solidFill>
                <a:schemeClr val="bg1"/>
              </a:solidFill>
            </a:endParaRPr>
          </a:p>
        </p:txBody>
      </p:sp>
      <p:sp>
        <p:nvSpPr>
          <p:cNvPr id="13" name="TextBox 12">
            <a:extLst>
              <a:ext uri="{FF2B5EF4-FFF2-40B4-BE49-F238E27FC236}">
                <a16:creationId xmlns:a16="http://schemas.microsoft.com/office/drawing/2014/main" id="{78A8BB42-FB58-499C-1F76-761684132996}"/>
              </a:ext>
            </a:extLst>
          </p:cNvPr>
          <p:cNvSpPr txBox="1"/>
          <p:nvPr/>
        </p:nvSpPr>
        <p:spPr>
          <a:xfrm>
            <a:off x="4698448" y="5561979"/>
            <a:ext cx="8891406" cy="338554"/>
          </a:xfrm>
          <a:prstGeom prst="rect">
            <a:avLst/>
          </a:prstGeom>
          <a:noFill/>
        </p:spPr>
        <p:txBody>
          <a:bodyPr wrap="square" rtlCol="0">
            <a:spAutoFit/>
          </a:bodyPr>
          <a:lstStyle/>
          <a:p>
            <a:r>
              <a:rPr lang="en-GB" sz="1600">
                <a:solidFill>
                  <a:schemeClr val="accent2"/>
                </a:solidFill>
                <a:latin typeface="Avenir Book" panose="02000503020000020003" pitchFamily="2" charset="0"/>
                <a:ea typeface="+mj-ea"/>
                <a:cs typeface="+mj-cs"/>
              </a:rPr>
              <a:t>Properties are </a:t>
            </a:r>
            <a:r>
              <a:rPr lang="en-GB" sz="1600" b="1" i="1">
                <a:solidFill>
                  <a:srgbClr val="00B0F0"/>
                </a:solidFill>
                <a:latin typeface="Avenir Book" panose="02000503020000020003" pitchFamily="2" charset="0"/>
                <a:ea typeface="+mj-ea"/>
                <a:cs typeface="+mj-cs"/>
              </a:rPr>
              <a:t>declaratively</a:t>
            </a:r>
            <a:r>
              <a:rPr lang="en-GB" sz="1600">
                <a:solidFill>
                  <a:schemeClr val="accent2"/>
                </a:solidFill>
                <a:latin typeface="Avenir Book" panose="02000503020000020003" pitchFamily="2" charset="0"/>
                <a:ea typeface="+mj-ea"/>
                <a:cs typeface="+mj-cs"/>
              </a:rPr>
              <a:t> specified with equations and solved automatically</a:t>
            </a:r>
            <a:endParaRPr lang="en-US" sz="1600">
              <a:solidFill>
                <a:schemeClr val="accent2"/>
              </a:solidFill>
              <a:latin typeface="Avenir Book" panose="02000503020000020003" pitchFamily="2" charset="0"/>
              <a:ea typeface="+mj-ea"/>
              <a:cs typeface="+mj-cs"/>
            </a:endParaRPr>
          </a:p>
        </p:txBody>
      </p:sp>
    </p:spTree>
    <p:extLst>
      <p:ext uri="{BB962C8B-B14F-4D97-AF65-F5344CB8AC3E}">
        <p14:creationId xmlns:p14="http://schemas.microsoft.com/office/powerpoint/2010/main" val="427746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4.07407E-6 L -0.59857 0.46064 " pathEditMode="relative" rAng="0" ptsTypes="AA">
                                      <p:cBhvr>
                                        <p:cTn id="6" dur="2000" fill="hold"/>
                                        <p:tgtEl>
                                          <p:spTgt spid="12"/>
                                        </p:tgtEl>
                                        <p:attrNameLst>
                                          <p:attrName>ppt_x</p:attrName>
                                          <p:attrName>ppt_y</p:attrName>
                                        </p:attrNameLst>
                                      </p:cBhvr>
                                      <p:rCtr x="-29935" y="23032"/>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animBg="1"/>
      <p:bldP spid="101"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641AE-54DF-2E1C-6B0D-FECDB8EFBDB6}"/>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F5C3E06-CA15-0430-5EE5-AD4377DF6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92BDB6B3-60B6-9859-0E91-EC7EE385120A}"/>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34ED1545-D0A9-BA6E-A769-DA151C7D33DD}"/>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B1AA8241-EC96-DA4A-B4A7-9A7FD18C764A}"/>
              </a:ext>
            </a:extLst>
          </p:cNvPr>
          <p:cNvSpPr>
            <a:spLocks noGrp="1"/>
          </p:cNvSpPr>
          <p:nvPr>
            <p:ph type="title"/>
          </p:nvPr>
        </p:nvSpPr>
        <p:spPr>
          <a:xfrm>
            <a:off x="308369" y="428096"/>
            <a:ext cx="8321281" cy="903865"/>
          </a:xfrm>
        </p:spPr>
        <p:txBody>
          <a:bodyPr>
            <a:normAutofit fontScale="90000"/>
          </a:bodyPr>
          <a:lstStyle/>
          <a:p>
            <a:r>
              <a:rPr lang="en-US" sz="3200">
                <a:latin typeface="Avenir Book" panose="02000503020000020003" pitchFamily="2" charset="0"/>
              </a:rPr>
              <a:t>SonarQube: Dead Assignment Analysis Precision</a:t>
            </a:r>
          </a:p>
        </p:txBody>
      </p:sp>
      <p:pic>
        <p:nvPicPr>
          <p:cNvPr id="4" name="Picture 3" descr="A screen shot of a computer code&#10;&#10;Description automatically generated">
            <a:extLst>
              <a:ext uri="{FF2B5EF4-FFF2-40B4-BE49-F238E27FC236}">
                <a16:creationId xmlns:a16="http://schemas.microsoft.com/office/drawing/2014/main" id="{4BAD18DB-1608-6536-7EDE-25BE6B556E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6895" y="1519411"/>
            <a:ext cx="4812821" cy="2415400"/>
          </a:xfrm>
          <a:prstGeom prst="rect">
            <a:avLst/>
          </a:prstGeom>
          <a:ln>
            <a:solidFill>
              <a:schemeClr val="accent1"/>
            </a:solidFill>
          </a:ln>
          <a:effectLst>
            <a:glow rad="127000">
              <a:schemeClr val="accent1">
                <a:lumMod val="40000"/>
                <a:lumOff val="60000"/>
              </a:schemeClr>
            </a:glow>
          </a:effectLst>
        </p:spPr>
      </p:pic>
      <p:pic>
        <p:nvPicPr>
          <p:cNvPr id="9" name="Picture 8">
            <a:extLst>
              <a:ext uri="{FF2B5EF4-FFF2-40B4-BE49-F238E27FC236}">
                <a16:creationId xmlns:a16="http://schemas.microsoft.com/office/drawing/2014/main" id="{0FCAD7E6-8272-E3AC-61BC-4AE1E5CA35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9800" y="4727466"/>
            <a:ext cx="7772400" cy="865603"/>
          </a:xfrm>
          <a:prstGeom prst="rect">
            <a:avLst/>
          </a:prstGeom>
          <a:ln>
            <a:solidFill>
              <a:schemeClr val="accent1"/>
            </a:solidFill>
          </a:ln>
          <a:effectLst>
            <a:glow rad="127000">
              <a:schemeClr val="accent1">
                <a:lumMod val="40000"/>
                <a:lumOff val="60000"/>
              </a:schemeClr>
            </a:glow>
          </a:effectLst>
        </p:spPr>
      </p:pic>
      <p:pic>
        <p:nvPicPr>
          <p:cNvPr id="11" name="Picture 10" descr="A computer screen with text&#10;&#10;Description automatically generated">
            <a:extLst>
              <a:ext uri="{FF2B5EF4-FFF2-40B4-BE49-F238E27FC236}">
                <a16:creationId xmlns:a16="http://schemas.microsoft.com/office/drawing/2014/main" id="{859AE895-F2EC-5C68-D34B-B88A341AC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2809" y="1519411"/>
            <a:ext cx="6135797" cy="2404890"/>
          </a:xfrm>
          <a:prstGeom prst="rect">
            <a:avLst/>
          </a:prstGeom>
          <a:ln>
            <a:solidFill>
              <a:schemeClr val="accent1"/>
            </a:solidFill>
          </a:ln>
          <a:effectLst>
            <a:glow rad="127000">
              <a:schemeClr val="accent1">
                <a:lumMod val="40000"/>
                <a:lumOff val="60000"/>
              </a:schemeClr>
            </a:glow>
          </a:effectLst>
        </p:spPr>
      </p:pic>
      <p:sp>
        <p:nvSpPr>
          <p:cNvPr id="13" name="TextBox 12">
            <a:extLst>
              <a:ext uri="{FF2B5EF4-FFF2-40B4-BE49-F238E27FC236}">
                <a16:creationId xmlns:a16="http://schemas.microsoft.com/office/drawing/2014/main" id="{78B416DD-EB45-2543-58A9-B3B1D9769A96}"/>
              </a:ext>
            </a:extLst>
          </p:cNvPr>
          <p:cNvSpPr txBox="1"/>
          <p:nvPr/>
        </p:nvSpPr>
        <p:spPr>
          <a:xfrm>
            <a:off x="556237" y="1875431"/>
            <a:ext cx="453413" cy="461665"/>
          </a:xfrm>
          <a:prstGeom prst="rect">
            <a:avLst/>
          </a:prstGeom>
          <a:noFill/>
        </p:spPr>
        <p:txBody>
          <a:bodyPr wrap="square">
            <a:spAutoFit/>
          </a:bodyPr>
          <a:lstStyle/>
          <a:p>
            <a:r>
              <a:rPr lang="en-SE" sz="2400" b="1">
                <a:latin typeface="Courier New" panose="02070309020205020404" pitchFamily="49" charset="0"/>
                <a:cs typeface="Courier New" panose="02070309020205020404" pitchFamily="49" charset="0"/>
              </a:rPr>
              <a:t>⚠️</a:t>
            </a:r>
            <a:endParaRPr lang="en-SE" sz="2400"/>
          </a:p>
        </p:txBody>
      </p:sp>
      <p:sp>
        <p:nvSpPr>
          <p:cNvPr id="14" name="TextBox 13">
            <a:extLst>
              <a:ext uri="{FF2B5EF4-FFF2-40B4-BE49-F238E27FC236}">
                <a16:creationId xmlns:a16="http://schemas.microsoft.com/office/drawing/2014/main" id="{3C409F52-E9FD-4AA3-9592-85B1A7EC4A6B}"/>
              </a:ext>
            </a:extLst>
          </p:cNvPr>
          <p:cNvSpPr txBox="1"/>
          <p:nvPr/>
        </p:nvSpPr>
        <p:spPr>
          <a:xfrm>
            <a:off x="6874463" y="1448238"/>
            <a:ext cx="453413" cy="461665"/>
          </a:xfrm>
          <a:prstGeom prst="rect">
            <a:avLst/>
          </a:prstGeom>
          <a:noFill/>
        </p:spPr>
        <p:txBody>
          <a:bodyPr wrap="square">
            <a:spAutoFit/>
          </a:bodyPr>
          <a:lstStyle/>
          <a:p>
            <a:r>
              <a:rPr lang="en-SE" sz="2400" b="1">
                <a:latin typeface="Courier New" panose="02070309020205020404" pitchFamily="49" charset="0"/>
                <a:cs typeface="Courier New" panose="02070309020205020404" pitchFamily="49" charset="0"/>
              </a:rPr>
              <a:t>⚠️</a:t>
            </a:r>
            <a:endParaRPr lang="en-SE" sz="2400"/>
          </a:p>
        </p:txBody>
      </p:sp>
      <p:sp>
        <p:nvSpPr>
          <p:cNvPr id="15" name="TextBox 14">
            <a:extLst>
              <a:ext uri="{FF2B5EF4-FFF2-40B4-BE49-F238E27FC236}">
                <a16:creationId xmlns:a16="http://schemas.microsoft.com/office/drawing/2014/main" id="{1F2E0CDD-5497-BB82-AF8B-27EF9708570A}"/>
              </a:ext>
            </a:extLst>
          </p:cNvPr>
          <p:cNvSpPr txBox="1"/>
          <p:nvPr/>
        </p:nvSpPr>
        <p:spPr>
          <a:xfrm>
            <a:off x="2168059" y="4785908"/>
            <a:ext cx="453413" cy="461665"/>
          </a:xfrm>
          <a:prstGeom prst="rect">
            <a:avLst/>
          </a:prstGeom>
          <a:noFill/>
        </p:spPr>
        <p:txBody>
          <a:bodyPr wrap="square">
            <a:spAutoFit/>
          </a:bodyPr>
          <a:lstStyle/>
          <a:p>
            <a:r>
              <a:rPr lang="en-SE" sz="2400" b="1">
                <a:latin typeface="Courier New" panose="02070309020205020404" pitchFamily="49" charset="0"/>
                <a:cs typeface="Courier New" panose="02070309020205020404" pitchFamily="49" charset="0"/>
              </a:rPr>
              <a:t>⚠️</a:t>
            </a:r>
            <a:endParaRPr lang="en-SE" sz="2400"/>
          </a:p>
        </p:txBody>
      </p:sp>
    </p:spTree>
    <p:extLst>
      <p:ext uri="{BB962C8B-B14F-4D97-AF65-F5344CB8AC3E}">
        <p14:creationId xmlns:p14="http://schemas.microsoft.com/office/powerpoint/2010/main" val="1516134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6E99-3D93-2E31-72AA-AB593FB80765}"/>
              </a:ext>
            </a:extLst>
          </p:cNvPr>
          <p:cNvSpPr>
            <a:spLocks noGrp="1"/>
          </p:cNvSpPr>
          <p:nvPr>
            <p:ph type="title"/>
          </p:nvPr>
        </p:nvSpPr>
        <p:spPr>
          <a:xfrm>
            <a:off x="838200" y="365125"/>
            <a:ext cx="5257800" cy="1325563"/>
          </a:xfrm>
        </p:spPr>
        <p:txBody>
          <a:bodyPr/>
          <a:lstStyle/>
          <a:p>
            <a:r>
              <a:rPr lang="en-SE">
                <a:latin typeface="Avenir Light" panose="020B0402020203020204" pitchFamily="34" charset="77"/>
              </a:rPr>
              <a:t>Direct impact</a:t>
            </a:r>
          </a:p>
        </p:txBody>
      </p:sp>
      <p:sp>
        <p:nvSpPr>
          <p:cNvPr id="4" name="TextBox 3">
            <a:extLst>
              <a:ext uri="{FF2B5EF4-FFF2-40B4-BE49-F238E27FC236}">
                <a16:creationId xmlns:a16="http://schemas.microsoft.com/office/drawing/2014/main" id="{687E819C-FBC4-38D7-91CF-45AEBF80C04E}"/>
              </a:ext>
            </a:extLst>
          </p:cNvPr>
          <p:cNvSpPr txBox="1"/>
          <p:nvPr/>
        </p:nvSpPr>
        <p:spPr>
          <a:xfrm>
            <a:off x="875323" y="1828800"/>
            <a:ext cx="5211940" cy="4801314"/>
          </a:xfrm>
          <a:prstGeom prst="rect">
            <a:avLst/>
          </a:prstGeom>
          <a:noFill/>
        </p:spPr>
        <p:txBody>
          <a:bodyPr wrap="none" rtlCol="0">
            <a:spAutoFit/>
          </a:bodyPr>
          <a:lstStyle/>
          <a:p>
            <a:r>
              <a:rPr lang="en-SE" dirty="0">
                <a:solidFill>
                  <a:schemeClr val="accent2"/>
                </a:solidFill>
                <a:latin typeface="Avenir Book" panose="02000503020000020003" pitchFamily="2" charset="0"/>
                <a:ea typeface="+mj-ea"/>
                <a:cs typeface="+mj-cs"/>
              </a:rPr>
              <a:t>Many different projects use RAGs:</a:t>
            </a:r>
          </a:p>
          <a:p>
            <a:pPr indent="-285750">
              <a:buFont typeface="Arial" panose="020B0604020202020204" pitchFamily="34" charset="0"/>
              <a:buChar char="•"/>
            </a:pPr>
            <a:r>
              <a:rPr lang="en-SE" dirty="0">
                <a:solidFill>
                  <a:schemeClr val="accent2"/>
                </a:solidFill>
                <a:latin typeface="Avenir Book" panose="02000503020000020003" pitchFamily="2" charset="0"/>
                <a:ea typeface="+mj-ea"/>
                <a:cs typeface="+mj-cs"/>
              </a:rPr>
              <a:t>ExtendJ</a:t>
            </a:r>
          </a:p>
          <a:p>
            <a:pPr indent="-285750">
              <a:buFont typeface="Arial" panose="020B0604020202020204" pitchFamily="34" charset="0"/>
              <a:buChar char="•"/>
            </a:pPr>
            <a:r>
              <a:rPr lang="en-SE" dirty="0">
                <a:solidFill>
                  <a:schemeClr val="accent2"/>
                </a:solidFill>
                <a:latin typeface="Avenir Book" panose="02000503020000020003" pitchFamily="2" charset="0"/>
                <a:ea typeface="+mj-ea"/>
                <a:cs typeface="+mj-cs"/>
              </a:rPr>
              <a:t>IntraJ</a:t>
            </a:r>
          </a:p>
          <a:p>
            <a:pPr indent="-285750">
              <a:buFont typeface="Arial" panose="020B0604020202020204" pitchFamily="34" charset="0"/>
              <a:buChar char="•"/>
            </a:pPr>
            <a:r>
              <a:rPr lang="en-SE" dirty="0">
                <a:solidFill>
                  <a:schemeClr val="accent2"/>
                </a:solidFill>
                <a:latin typeface="Avenir Book" panose="02000503020000020003" pitchFamily="2" charset="0"/>
                <a:ea typeface="+mj-ea"/>
                <a:cs typeface="+mj-cs"/>
              </a:rPr>
              <a:t>JavaDL – Datalog static analyser</a:t>
            </a:r>
          </a:p>
          <a:p>
            <a:pPr indent="-285750">
              <a:buFont typeface="Arial" panose="020B0604020202020204" pitchFamily="34" charset="0"/>
              <a:buChar char="•"/>
            </a:pPr>
            <a:r>
              <a:rPr lang="en-SE" dirty="0">
                <a:solidFill>
                  <a:schemeClr val="accent2"/>
                </a:solidFill>
                <a:latin typeface="Avenir Book" panose="02000503020000020003" pitchFamily="2" charset="0"/>
                <a:ea typeface="+mj-ea"/>
                <a:cs typeface="+mj-cs"/>
              </a:rPr>
              <a:t>Progger – Compiler Tracer and Debuggin tool</a:t>
            </a:r>
          </a:p>
          <a:p>
            <a:pPr indent="-285750">
              <a:buFont typeface="Arial" panose="020B0604020202020204" pitchFamily="34" charset="0"/>
              <a:buChar char="•"/>
            </a:pPr>
            <a:r>
              <a:rPr lang="en-SE" dirty="0">
                <a:solidFill>
                  <a:schemeClr val="accent2"/>
                </a:solidFill>
                <a:latin typeface="Avenir Book" panose="02000503020000020003" pitchFamily="2" charset="0"/>
                <a:ea typeface="+mj-ea"/>
                <a:cs typeface="+mj-cs"/>
              </a:rPr>
              <a:t>Bloqqi - DSL used @ ABB</a:t>
            </a:r>
          </a:p>
          <a:p>
            <a:pPr indent="-285750">
              <a:buFont typeface="Arial" panose="020B0604020202020204" pitchFamily="34" charset="0"/>
              <a:buChar char="•"/>
            </a:pPr>
            <a:r>
              <a:rPr lang="en-SE" dirty="0">
                <a:solidFill>
                  <a:schemeClr val="accent2"/>
                </a:solidFill>
                <a:latin typeface="Avenir Book" panose="02000503020000020003" pitchFamily="2" charset="0"/>
                <a:ea typeface="+mj-ea"/>
                <a:cs typeface="+mj-cs"/>
              </a:rPr>
              <a:t>Used @ Modelon</a:t>
            </a:r>
          </a:p>
          <a:p>
            <a:pPr indent="-285750">
              <a:buFont typeface="Arial" panose="020B0604020202020204" pitchFamily="34" charset="0"/>
              <a:buChar char="•"/>
            </a:pPr>
            <a:r>
              <a:rPr lang="en-SE" dirty="0">
                <a:solidFill>
                  <a:schemeClr val="accent2"/>
                </a:solidFill>
                <a:latin typeface="Avenir Book" panose="02000503020000020003" pitchFamily="2" charset="0"/>
                <a:ea typeface="+mj-ea"/>
                <a:cs typeface="+mj-cs"/>
              </a:rPr>
              <a:t>CAT – Call Graph Analysis Tool</a:t>
            </a:r>
          </a:p>
          <a:p>
            <a:pPr indent="-285750">
              <a:buFont typeface="Arial" panose="020B0604020202020204" pitchFamily="34" charset="0"/>
              <a:buChar char="•"/>
            </a:pPr>
            <a:r>
              <a:rPr lang="en-SE" dirty="0">
                <a:solidFill>
                  <a:schemeClr val="accent2"/>
                </a:solidFill>
                <a:latin typeface="Avenir Book" panose="02000503020000020003" pitchFamily="2" charset="0"/>
                <a:ea typeface="+mj-ea"/>
                <a:cs typeface="+mj-cs"/>
              </a:rPr>
              <a:t>…</a:t>
            </a:r>
          </a:p>
          <a:p>
            <a:endParaRPr lang="en-SE" dirty="0">
              <a:solidFill>
                <a:schemeClr val="accent2"/>
              </a:solidFill>
              <a:latin typeface="Avenir Book" panose="02000503020000020003" pitchFamily="2" charset="0"/>
              <a:ea typeface="+mj-ea"/>
              <a:cs typeface="+mj-cs"/>
            </a:endParaRPr>
          </a:p>
          <a:p>
            <a:r>
              <a:rPr lang="en-SE" dirty="0">
                <a:solidFill>
                  <a:schemeClr val="accent2"/>
                </a:solidFill>
                <a:latin typeface="Avenir Book" panose="02000503020000020003" pitchFamily="2" charset="0"/>
                <a:ea typeface="+mj-ea"/>
                <a:cs typeface="+mj-cs"/>
              </a:rPr>
              <a:t>Other Attribute Grammars Systems that could</a:t>
            </a:r>
          </a:p>
          <a:p>
            <a:r>
              <a:rPr lang="en-GB" dirty="0">
                <a:solidFill>
                  <a:schemeClr val="accent2"/>
                </a:solidFill>
                <a:latin typeface="Avenir Book" panose="02000503020000020003" pitchFamily="2" charset="0"/>
                <a:ea typeface="+mj-ea"/>
                <a:cs typeface="+mj-cs"/>
              </a:rPr>
              <a:t>benefit from this:</a:t>
            </a:r>
          </a:p>
          <a:p>
            <a:pPr indent="-285750">
              <a:buFont typeface="Arial" panose="020B0604020202020204" pitchFamily="34" charset="0"/>
              <a:buChar char="•"/>
            </a:pPr>
            <a:r>
              <a:rPr lang="en-GB" dirty="0">
                <a:solidFill>
                  <a:schemeClr val="accent2"/>
                </a:solidFill>
                <a:latin typeface="Avenir Book" panose="02000503020000020003" pitchFamily="2" charset="0"/>
                <a:ea typeface="+mj-ea"/>
                <a:cs typeface="+mj-cs"/>
              </a:rPr>
              <a:t>Silver (Java)</a:t>
            </a:r>
          </a:p>
          <a:p>
            <a:pPr indent="-285750">
              <a:buFont typeface="Arial" panose="020B0604020202020204" pitchFamily="34" charset="0"/>
              <a:buChar char="•"/>
            </a:pPr>
            <a:r>
              <a:rPr lang="en-GB" dirty="0">
                <a:solidFill>
                  <a:schemeClr val="accent2"/>
                </a:solidFill>
                <a:latin typeface="Avenir Book" panose="02000503020000020003" pitchFamily="2" charset="0"/>
                <a:ea typeface="+mj-ea"/>
                <a:cs typeface="+mj-cs"/>
              </a:rPr>
              <a:t>Haskell library</a:t>
            </a:r>
          </a:p>
          <a:p>
            <a:pPr indent="-285750">
              <a:buFont typeface="Arial" panose="020B0604020202020204" pitchFamily="34" charset="0"/>
              <a:buChar char="•"/>
            </a:pPr>
            <a:r>
              <a:rPr lang="en-GB" dirty="0">
                <a:solidFill>
                  <a:schemeClr val="accent2"/>
                </a:solidFill>
                <a:latin typeface="Avenir Book" panose="02000503020000020003" pitchFamily="2" charset="0"/>
                <a:ea typeface="+mj-ea"/>
                <a:cs typeface="+mj-cs"/>
              </a:rPr>
              <a:t>…</a:t>
            </a:r>
          </a:p>
          <a:p>
            <a:pPr indent="-285750">
              <a:buFont typeface="Arial" panose="020B0604020202020204" pitchFamily="34" charset="0"/>
              <a:buChar char="•"/>
            </a:pPr>
            <a:endParaRPr lang="en-GB" dirty="0">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endParaRPr lang="en-SE" dirty="0"/>
          </a:p>
        </p:txBody>
      </p:sp>
      <p:sp>
        <p:nvSpPr>
          <p:cNvPr id="5" name="Title 1">
            <a:extLst>
              <a:ext uri="{FF2B5EF4-FFF2-40B4-BE49-F238E27FC236}">
                <a16:creationId xmlns:a16="http://schemas.microsoft.com/office/drawing/2014/main" id="{FA6A77FA-5C85-84A4-83E6-DD5BBE95E6FD}"/>
              </a:ext>
            </a:extLst>
          </p:cNvPr>
          <p:cNvSpPr txBox="1">
            <a:spLocks/>
          </p:cNvSpPr>
          <p:nvPr/>
        </p:nvSpPr>
        <p:spPr>
          <a:xfrm>
            <a:off x="6516076" y="365125"/>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SE">
                <a:latin typeface="Avenir Light" panose="020B0402020203020204" pitchFamily="34" charset="77"/>
              </a:rPr>
              <a:t>Potential</a:t>
            </a:r>
            <a:r>
              <a:rPr lang="en-SE" b="1" i="1"/>
              <a:t> </a:t>
            </a:r>
            <a:r>
              <a:rPr lang="en-SE">
                <a:latin typeface="Avenir Light" panose="020B0402020203020204" pitchFamily="34" charset="77"/>
              </a:rPr>
              <a:t>impact</a:t>
            </a:r>
          </a:p>
        </p:txBody>
      </p:sp>
      <p:sp>
        <p:nvSpPr>
          <p:cNvPr id="6" name="TextBox 5">
            <a:extLst>
              <a:ext uri="{FF2B5EF4-FFF2-40B4-BE49-F238E27FC236}">
                <a16:creationId xmlns:a16="http://schemas.microsoft.com/office/drawing/2014/main" id="{288B00F7-862C-155B-E3A1-0E02EECADD03}"/>
              </a:ext>
            </a:extLst>
          </p:cNvPr>
          <p:cNvSpPr txBox="1"/>
          <p:nvPr/>
        </p:nvSpPr>
        <p:spPr>
          <a:xfrm>
            <a:off x="6443785" y="1828800"/>
            <a:ext cx="5708614" cy="4524315"/>
          </a:xfrm>
          <a:prstGeom prst="rect">
            <a:avLst/>
          </a:prstGeom>
          <a:noFill/>
        </p:spPr>
        <p:txBody>
          <a:bodyPr wrap="none" rtlCol="0">
            <a:spAutoFit/>
          </a:bodyPr>
          <a:lstStyle/>
          <a:p>
            <a:r>
              <a:rPr lang="en-SE">
                <a:solidFill>
                  <a:schemeClr val="accent2"/>
                </a:solidFill>
                <a:latin typeface="Avenir Book" panose="02000503020000020003" pitchFamily="2" charset="0"/>
                <a:ea typeface="+mj-ea"/>
                <a:cs typeface="+mj-cs"/>
              </a:rPr>
              <a:t>Query based compiler, where caching is essential:</a:t>
            </a:r>
          </a:p>
          <a:p>
            <a:pPr indent="-285750">
              <a:buFont typeface="Arial" panose="020B0604020202020204" pitchFamily="34" charset="0"/>
              <a:buChar char="•"/>
            </a:pPr>
            <a:r>
              <a:rPr lang="en-GB">
                <a:solidFill>
                  <a:schemeClr val="accent2"/>
                </a:solidFill>
                <a:latin typeface="Avenir Book" panose="02000503020000020003" pitchFamily="2" charset="0"/>
                <a:ea typeface="+mj-ea"/>
                <a:cs typeface="+mj-cs"/>
              </a:rPr>
              <a:t>R</a:t>
            </a:r>
            <a:r>
              <a:rPr lang="en-SE">
                <a:solidFill>
                  <a:schemeClr val="accent2"/>
                </a:solidFill>
                <a:latin typeface="Avenir Book" panose="02000503020000020003" pitchFamily="2" charset="0"/>
                <a:ea typeface="+mj-ea"/>
                <a:cs typeface="+mj-cs"/>
              </a:rPr>
              <a:t>ustc compiler is moving towards that direction</a:t>
            </a: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endParaRPr lang="en-SE">
              <a:solidFill>
                <a:schemeClr val="accent2"/>
              </a:solidFill>
              <a:latin typeface="Avenir Book" panose="02000503020000020003" pitchFamily="2" charset="0"/>
              <a:ea typeface="+mj-ea"/>
              <a:cs typeface="+mj-cs"/>
            </a:endParaRPr>
          </a:p>
          <a:p>
            <a:pPr indent="-285750">
              <a:buFont typeface="Arial" panose="020B0604020202020204" pitchFamily="34" charset="0"/>
              <a:buChar char="•"/>
            </a:pPr>
            <a:r>
              <a:rPr lang="en-SE">
                <a:solidFill>
                  <a:schemeClr val="accent2"/>
                </a:solidFill>
                <a:latin typeface="Avenir Book" panose="02000503020000020003" pitchFamily="2" charset="0"/>
                <a:ea typeface="+mj-ea"/>
                <a:cs typeface="+mj-cs"/>
              </a:rPr>
              <a:t>Roslyin: C# compiler is using a concept very similar</a:t>
            </a:r>
          </a:p>
          <a:p>
            <a:r>
              <a:rPr lang="en-GB">
                <a:solidFill>
                  <a:schemeClr val="accent2"/>
                </a:solidFill>
                <a:latin typeface="Avenir Book" panose="02000503020000020003" pitchFamily="2" charset="0"/>
                <a:ea typeface="+mj-ea"/>
                <a:cs typeface="+mj-cs"/>
              </a:rPr>
              <a:t>A</a:t>
            </a:r>
            <a:r>
              <a:rPr lang="en-SE">
                <a:solidFill>
                  <a:schemeClr val="accent2"/>
                </a:solidFill>
                <a:latin typeface="Avenir Book" panose="02000503020000020003" pitchFamily="2" charset="0"/>
                <a:ea typeface="+mj-ea"/>
                <a:cs typeface="+mj-cs"/>
              </a:rPr>
              <a:t>ttributes</a:t>
            </a:r>
          </a:p>
          <a:p>
            <a:pPr marL="285750" indent="-285750">
              <a:buFont typeface="Arial" panose="020B0604020202020204" pitchFamily="34" charset="0"/>
              <a:buChar char="•"/>
            </a:pPr>
            <a:endParaRPr lang="en-SE"/>
          </a:p>
        </p:txBody>
      </p:sp>
      <p:pic>
        <p:nvPicPr>
          <p:cNvPr id="8" name="Picture 7" descr="A screenshot of a computer program&#10;&#10;Description automatically generated">
            <a:extLst>
              <a:ext uri="{FF2B5EF4-FFF2-40B4-BE49-F238E27FC236}">
                <a16:creationId xmlns:a16="http://schemas.microsoft.com/office/drawing/2014/main" id="{C0A90F89-404A-1C52-7346-44B3C17DE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076" y="2538534"/>
            <a:ext cx="5257800" cy="2677247"/>
          </a:xfrm>
          <a:prstGeom prst="rect">
            <a:avLst/>
          </a:prstGeom>
          <a:ln>
            <a:solidFill>
              <a:schemeClr val="accent1"/>
            </a:solidFill>
          </a:ln>
          <a:effectLst>
            <a:glow rad="127000">
              <a:schemeClr val="accent1">
                <a:lumMod val="40000"/>
                <a:lumOff val="60000"/>
              </a:schemeClr>
            </a:glow>
          </a:effectLst>
        </p:spPr>
      </p:pic>
      <p:pic>
        <p:nvPicPr>
          <p:cNvPr id="3" name="Picture 2">
            <a:extLst>
              <a:ext uri="{FF2B5EF4-FFF2-40B4-BE49-F238E27FC236}">
                <a16:creationId xmlns:a16="http://schemas.microsoft.com/office/drawing/2014/main" id="{1B0CA7B1-2EFA-3415-426A-446F170FE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7" name="Picture 6">
            <a:extLst>
              <a:ext uri="{FF2B5EF4-FFF2-40B4-BE49-F238E27FC236}">
                <a16:creationId xmlns:a16="http://schemas.microsoft.com/office/drawing/2014/main" id="{E6B2FDFE-A075-6BDE-E269-7FA69CDFAC9C}"/>
              </a:ext>
            </a:extLst>
          </p:cNvPr>
          <p:cNvPicPr>
            <a:picLocks noChangeAspect="1"/>
          </p:cNvPicPr>
          <p:nvPr/>
        </p:nvPicPr>
        <p:blipFill>
          <a:blip r:embed="rId5"/>
          <a:stretch>
            <a:fillRect/>
          </a:stretch>
        </p:blipFill>
        <p:spPr>
          <a:xfrm>
            <a:off x="-108142" y="6449574"/>
            <a:ext cx="1252603" cy="415864"/>
          </a:xfrm>
          <a:prstGeom prst="rect">
            <a:avLst/>
          </a:prstGeom>
        </p:spPr>
      </p:pic>
      <p:pic>
        <p:nvPicPr>
          <p:cNvPr id="9" name="Bildobjekt 11">
            <a:extLst>
              <a:ext uri="{FF2B5EF4-FFF2-40B4-BE49-F238E27FC236}">
                <a16:creationId xmlns:a16="http://schemas.microsoft.com/office/drawing/2014/main" id="{D36FF228-42A9-BEB6-A327-CC4AB1A99D16}"/>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Tree>
    <p:extLst>
      <p:ext uri="{BB962C8B-B14F-4D97-AF65-F5344CB8AC3E}">
        <p14:creationId xmlns:p14="http://schemas.microsoft.com/office/powerpoint/2010/main" val="1874003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2B450-31CF-D533-65B7-2918EADB3E68}"/>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FDF3D444-61F4-19F7-2C01-BB4108718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6C52903E-0D64-3EF8-C7E0-2A6C0647AF01}"/>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C6FFC951-133E-F463-8806-BD5B641EA29D}"/>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A1B999CB-6331-E843-E3C2-0190D2827832}"/>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Case Study 1: LL(1) parser construction</a:t>
            </a:r>
          </a:p>
        </p:txBody>
      </p:sp>
      <p:sp>
        <p:nvSpPr>
          <p:cNvPr id="8" name="TextBox 7">
            <a:extLst>
              <a:ext uri="{FF2B5EF4-FFF2-40B4-BE49-F238E27FC236}">
                <a16:creationId xmlns:a16="http://schemas.microsoft.com/office/drawing/2014/main" id="{63846A55-7F9A-6DEE-ACB2-BF037925B1BB}"/>
              </a:ext>
            </a:extLst>
          </p:cNvPr>
          <p:cNvSpPr txBox="1"/>
          <p:nvPr/>
        </p:nvSpPr>
        <p:spPr>
          <a:xfrm>
            <a:off x="429327" y="1253794"/>
            <a:ext cx="11706154" cy="1200329"/>
          </a:xfrm>
          <a:prstGeom prst="rect">
            <a:avLst/>
          </a:prstGeom>
          <a:noFill/>
        </p:spPr>
        <p:txBody>
          <a:bodyPr wrap="square">
            <a:spAutoFit/>
          </a:bodyPr>
          <a:lstStyle/>
          <a:p>
            <a:r>
              <a:rPr lang="en-US" b="1">
                <a:solidFill>
                  <a:srgbClr val="00B0F0"/>
                </a:solidFill>
                <a:latin typeface="Avenir Book" panose="02000503020000020003" pitchFamily="2" charset="0"/>
                <a:ea typeface="+mj-ea"/>
                <a:cs typeface="+mj-cs"/>
              </a:rPr>
              <a:t>Goal</a:t>
            </a:r>
            <a:r>
              <a:rPr lang="en-US">
                <a:solidFill>
                  <a:schemeClr val="accent2"/>
                </a:solidFill>
                <a:latin typeface="Avenir Book" panose="02000503020000020003" pitchFamily="2" charset="0"/>
                <a:ea typeface="+mj-ea"/>
                <a:cs typeface="+mj-cs"/>
              </a:rPr>
              <a:t>: Compute Nullable, First and Follow sets.</a:t>
            </a:r>
          </a:p>
          <a:p>
            <a:r>
              <a:rPr lang="en-GB" b="1">
                <a:solidFill>
                  <a:srgbClr val="00B0F0"/>
                </a:solidFill>
                <a:latin typeface="Avenir Book" panose="02000503020000020003" pitchFamily="2" charset="0"/>
                <a:ea typeface="+mj-ea"/>
                <a:cs typeface="+mj-cs"/>
              </a:rPr>
              <a:t>Background</a:t>
            </a:r>
            <a:r>
              <a:rPr lang="en-GB">
                <a:solidFill>
                  <a:schemeClr val="accent2"/>
                </a:solidFill>
                <a:latin typeface="Avenir Book" panose="02000503020000020003" pitchFamily="2" charset="0"/>
                <a:ea typeface="+mj-ea"/>
                <a:cs typeface="+mj-cs"/>
              </a:rPr>
              <a:t>: This case study was based on the artifact from Magnusson (2003). (</a:t>
            </a:r>
            <a:r>
              <a:rPr lang="en-GB" i="1">
                <a:solidFill>
                  <a:schemeClr val="accent2"/>
                </a:solidFill>
                <a:latin typeface="Avenir Book" panose="02000503020000020003" pitchFamily="2" charset="0"/>
                <a:ea typeface="+mj-ea"/>
                <a:cs typeface="+mj-cs"/>
              </a:rPr>
              <a:t>Make Your Research Open</a:t>
            </a:r>
            <a:r>
              <a:rPr lang="en-GB">
                <a:solidFill>
                  <a:schemeClr val="accent2"/>
                </a:solidFill>
                <a:latin typeface="Avenir Book" panose="02000503020000020003" pitchFamily="2" charset="0"/>
                <a:ea typeface="+mj-ea"/>
                <a:cs typeface="+mj-cs"/>
              </a:rPr>
              <a:t>).</a:t>
            </a:r>
            <a:br>
              <a:rPr lang="en-GB">
                <a:solidFill>
                  <a:schemeClr val="accent2"/>
                </a:solidFill>
                <a:latin typeface="Avenir Book" panose="02000503020000020003" pitchFamily="2" charset="0"/>
                <a:ea typeface="+mj-ea"/>
                <a:cs typeface="+mj-cs"/>
              </a:rPr>
            </a:br>
            <a:r>
              <a:rPr lang="en-GB" b="1">
                <a:solidFill>
                  <a:srgbClr val="00B0F0"/>
                </a:solidFill>
                <a:latin typeface="Avenir Book" panose="02000503020000020003" pitchFamily="2" charset="0"/>
                <a:ea typeface="+mj-ea"/>
                <a:cs typeface="+mj-cs"/>
              </a:rPr>
              <a:t>Comparison</a:t>
            </a:r>
            <a:r>
              <a:rPr lang="en-GB">
                <a:solidFill>
                  <a:schemeClr val="accent2"/>
                </a:solidFill>
                <a:latin typeface="Avenir Book" panose="02000503020000020003" pitchFamily="2" charset="0"/>
                <a:ea typeface="+mj-ea"/>
                <a:cs typeface="+mj-cs"/>
              </a:rPr>
              <a:t>: </a:t>
            </a:r>
            <a:r>
              <a:rPr lang="en-GB" b="1" i="1" err="1">
                <a:solidFill>
                  <a:schemeClr val="accent2"/>
                </a:solidFill>
                <a:latin typeface="Avenir Book" panose="02000503020000020003" pitchFamily="2" charset="0"/>
                <a:ea typeface="+mj-ea"/>
                <a:cs typeface="+mj-cs"/>
              </a:rPr>
              <a:t>RelaxedStacked</a:t>
            </a:r>
            <a:r>
              <a:rPr lang="en-GB">
                <a:solidFill>
                  <a:schemeClr val="accent2"/>
                </a:solidFill>
                <a:latin typeface="Avenir Book" panose="02000503020000020003" pitchFamily="2" charset="0"/>
                <a:ea typeface="+mj-ea"/>
                <a:cs typeface="+mj-cs"/>
              </a:rPr>
              <a:t> vs. </a:t>
            </a:r>
            <a:r>
              <a:rPr lang="en-GB" b="1" i="1" err="1">
                <a:solidFill>
                  <a:schemeClr val="accent2"/>
                </a:solidFill>
                <a:latin typeface="Avenir Book" panose="02000503020000020003" pitchFamily="2" charset="0"/>
                <a:ea typeface="+mj-ea"/>
                <a:cs typeface="+mj-cs"/>
              </a:rPr>
              <a:t>BasicStacked</a:t>
            </a:r>
            <a:r>
              <a:rPr lang="en-GB">
                <a:solidFill>
                  <a:schemeClr val="accent2"/>
                </a:solidFill>
                <a:latin typeface="Avenir Book" panose="02000503020000020003" pitchFamily="2" charset="0"/>
                <a:ea typeface="+mj-ea"/>
                <a:cs typeface="+mj-cs"/>
              </a:rPr>
              <a:t> vs. </a:t>
            </a:r>
            <a:r>
              <a:rPr lang="en-GB" b="1" i="1" err="1">
                <a:solidFill>
                  <a:schemeClr val="accent2"/>
                </a:solidFill>
                <a:latin typeface="Avenir Book" panose="02000503020000020003" pitchFamily="2" charset="0"/>
                <a:ea typeface="+mj-ea"/>
                <a:cs typeface="+mj-cs"/>
              </a:rPr>
              <a:t>RelaxedMonolithic</a:t>
            </a:r>
            <a:r>
              <a:rPr lang="en-GB">
                <a:solidFill>
                  <a:schemeClr val="accent2"/>
                </a:solidFill>
                <a:latin typeface="Avenir Book" panose="02000503020000020003" pitchFamily="2" charset="0"/>
                <a:ea typeface="+mj-ea"/>
                <a:cs typeface="+mj-cs"/>
              </a:rPr>
              <a:t>.</a:t>
            </a:r>
            <a:endParaRPr lang="en-US">
              <a:solidFill>
                <a:schemeClr val="accent2"/>
              </a:solidFill>
              <a:latin typeface="Avenir Book" panose="02000503020000020003" pitchFamily="2" charset="0"/>
              <a:ea typeface="+mj-ea"/>
              <a:cs typeface="+mj-cs"/>
            </a:endParaRPr>
          </a:p>
          <a:p>
            <a:endParaRPr lang="en-US" b="1">
              <a:solidFill>
                <a:schemeClr val="tx1">
                  <a:lumMod val="50000"/>
                  <a:lumOff val="50000"/>
                </a:schemeClr>
              </a:solidFill>
            </a:endParaRPr>
          </a:p>
        </p:txBody>
      </p:sp>
      <p:pic>
        <p:nvPicPr>
          <p:cNvPr id="9" name="Picture 8" descr="A graph of a diagram&#10;&#10;Description automatically generated">
            <a:extLst>
              <a:ext uri="{FF2B5EF4-FFF2-40B4-BE49-F238E27FC236}">
                <a16:creationId xmlns:a16="http://schemas.microsoft.com/office/drawing/2014/main" id="{91F1F22E-A051-CCC2-9D41-AAFAA12BF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007" y="2454123"/>
            <a:ext cx="4699167" cy="3788171"/>
          </a:xfrm>
          <a:prstGeom prst="rect">
            <a:avLst/>
          </a:prstGeom>
        </p:spPr>
      </p:pic>
      <p:sp>
        <p:nvSpPr>
          <p:cNvPr id="3" name="TextBox 2">
            <a:extLst>
              <a:ext uri="{FF2B5EF4-FFF2-40B4-BE49-F238E27FC236}">
                <a16:creationId xmlns:a16="http://schemas.microsoft.com/office/drawing/2014/main" id="{FC2C45D5-9469-52D5-DCF9-DB38589BCC03}"/>
              </a:ext>
            </a:extLst>
          </p:cNvPr>
          <p:cNvSpPr txBox="1"/>
          <p:nvPr/>
        </p:nvSpPr>
        <p:spPr>
          <a:xfrm>
            <a:off x="5777068" y="2666505"/>
            <a:ext cx="5274455" cy="923330"/>
          </a:xfrm>
          <a:prstGeom prst="rect">
            <a:avLst/>
          </a:prstGeom>
          <a:noFill/>
        </p:spPr>
        <p:txBody>
          <a:bodyPr wrap="square">
            <a:spAutoFit/>
          </a:bodyPr>
          <a:lstStyle/>
          <a:p>
            <a:r>
              <a:rPr lang="en-US" b="1" i="1" err="1">
                <a:solidFill>
                  <a:schemeClr val="accent2"/>
                </a:solidFill>
                <a:latin typeface="Avenir Book" panose="02000503020000020003" pitchFamily="2" charset="0"/>
                <a:ea typeface="+mj-ea"/>
                <a:cs typeface="+mj-cs"/>
              </a:rPr>
              <a:t>RelaxedStacked</a:t>
            </a:r>
            <a:r>
              <a:rPr lang="en-US">
                <a:solidFill>
                  <a:schemeClr val="accent2"/>
                </a:solidFill>
                <a:latin typeface="Avenir Book" panose="02000503020000020003" pitchFamily="2" charset="0"/>
                <a:ea typeface="+mj-ea"/>
                <a:cs typeface="+mj-cs"/>
              </a:rPr>
              <a:t> is as fast as the </a:t>
            </a:r>
            <a:r>
              <a:rPr lang="en-US" b="1" err="1">
                <a:solidFill>
                  <a:schemeClr val="accent2"/>
                </a:solidFill>
                <a:latin typeface="Avenir Book" panose="02000503020000020003" pitchFamily="2" charset="0"/>
                <a:ea typeface="+mj-ea"/>
                <a:cs typeface="+mj-cs"/>
              </a:rPr>
              <a:t>BasicStacked</a:t>
            </a:r>
            <a:r>
              <a:rPr lang="en-US">
                <a:solidFill>
                  <a:schemeClr val="accent2"/>
                </a:solidFill>
                <a:latin typeface="Avenir Book" panose="02000503020000020003" pitchFamily="2" charset="0"/>
                <a:ea typeface="+mj-ea"/>
                <a:cs typeface="+mj-cs"/>
              </a:rPr>
              <a:t>.</a:t>
            </a:r>
          </a:p>
          <a:p>
            <a:endParaRPr lang="en-US">
              <a:solidFill>
                <a:schemeClr val="accent2"/>
              </a:solidFill>
              <a:latin typeface="Avenir Book" panose="02000503020000020003" pitchFamily="2" charset="0"/>
              <a:ea typeface="+mj-ea"/>
              <a:cs typeface="+mj-cs"/>
            </a:endParaRPr>
          </a:p>
          <a:p>
            <a:r>
              <a:rPr lang="en-US">
                <a:solidFill>
                  <a:schemeClr val="accent2"/>
                </a:solidFill>
                <a:latin typeface="Avenir Book" panose="02000503020000020003" pitchFamily="2" charset="0"/>
                <a:ea typeface="+mj-ea"/>
                <a:cs typeface="+mj-cs"/>
              </a:rPr>
              <a:t>And it </a:t>
            </a:r>
            <a:r>
              <a:rPr lang="en-US" b="1">
                <a:solidFill>
                  <a:srgbClr val="00B050"/>
                </a:solidFill>
                <a:latin typeface="Avenir Book" panose="02000503020000020003" pitchFamily="2" charset="0"/>
                <a:ea typeface="+mj-ea"/>
                <a:cs typeface="+mj-cs"/>
              </a:rPr>
              <a:t>~2.8x </a:t>
            </a:r>
            <a:r>
              <a:rPr lang="en-US">
                <a:solidFill>
                  <a:schemeClr val="accent2"/>
                </a:solidFill>
                <a:latin typeface="Avenir Book" panose="02000503020000020003" pitchFamily="2" charset="0"/>
                <a:ea typeface="+mj-ea"/>
                <a:cs typeface="+mj-cs"/>
              </a:rPr>
              <a:t>faster than the </a:t>
            </a:r>
            <a:r>
              <a:rPr lang="en-US" b="1" err="1">
                <a:solidFill>
                  <a:schemeClr val="accent2"/>
                </a:solidFill>
                <a:latin typeface="Avenir Book" panose="02000503020000020003" pitchFamily="2" charset="0"/>
                <a:ea typeface="+mj-ea"/>
                <a:cs typeface="+mj-cs"/>
              </a:rPr>
              <a:t>RelaxedMonolithic</a:t>
            </a:r>
            <a:r>
              <a:rPr lang="en-US">
                <a:solidFill>
                  <a:schemeClr val="tx1">
                    <a:lumMod val="50000"/>
                    <a:lumOff val="50000"/>
                  </a:schemeClr>
                </a:solidFill>
              </a:rPr>
              <a:t>.</a:t>
            </a:r>
          </a:p>
        </p:txBody>
      </p:sp>
    </p:spTree>
    <p:extLst>
      <p:ext uri="{BB962C8B-B14F-4D97-AF65-F5344CB8AC3E}">
        <p14:creationId xmlns:p14="http://schemas.microsoft.com/office/powerpoint/2010/main" val="21112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363C5-F890-AABF-3121-92EF2975FDC9}"/>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666FC96D-42DF-88E9-454C-615225F8C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2AB449A4-C3B7-07C2-29C9-9925AB137DE9}"/>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31252DA6-8BD8-969E-3674-3321C462F95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AE6EB20D-A4C3-4612-F4DD-65E4CE659782}"/>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Case Study 2: ExtendJ Java Compiler</a:t>
            </a:r>
          </a:p>
        </p:txBody>
      </p:sp>
      <p:pic>
        <p:nvPicPr>
          <p:cNvPr id="4" name="Picture 3" descr="A table with numbers and symbols&#10;&#10;Description automatically generated">
            <a:extLst>
              <a:ext uri="{FF2B5EF4-FFF2-40B4-BE49-F238E27FC236}">
                <a16:creationId xmlns:a16="http://schemas.microsoft.com/office/drawing/2014/main" id="{ADDBCC76-F0C5-82C1-5EE0-163F6508BA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1496607"/>
            <a:ext cx="7772400" cy="4013200"/>
          </a:xfrm>
          <a:prstGeom prst="rect">
            <a:avLst/>
          </a:prstGeom>
        </p:spPr>
      </p:pic>
      <p:sp>
        <p:nvSpPr>
          <p:cNvPr id="3" name="TextBox 2">
            <a:extLst>
              <a:ext uri="{FF2B5EF4-FFF2-40B4-BE49-F238E27FC236}">
                <a16:creationId xmlns:a16="http://schemas.microsoft.com/office/drawing/2014/main" id="{63791471-FC7C-17AB-2AEA-E6453442604A}"/>
              </a:ext>
            </a:extLst>
          </p:cNvPr>
          <p:cNvSpPr txBox="1"/>
          <p:nvPr/>
        </p:nvSpPr>
        <p:spPr>
          <a:xfrm>
            <a:off x="242923" y="5509807"/>
            <a:ext cx="11706154" cy="646331"/>
          </a:xfrm>
          <a:prstGeom prst="rect">
            <a:avLst/>
          </a:prstGeom>
          <a:noFill/>
        </p:spPr>
        <p:txBody>
          <a:bodyPr wrap="square">
            <a:spAutoFit/>
          </a:bodyPr>
          <a:lstStyle/>
          <a:p>
            <a:r>
              <a:rPr lang="en-GB">
                <a:solidFill>
                  <a:schemeClr val="accent2"/>
                </a:solidFill>
                <a:latin typeface="Avenir Book" panose="02000503020000020003" pitchFamily="2" charset="0"/>
                <a:ea typeface="+mj-ea"/>
                <a:cs typeface="+mj-cs"/>
              </a:rPr>
              <a:t>We inspected the ExtendJ source code and found it uses very few circular attributes. Still, experiments show that our algorithm introduces no additional overhead.</a:t>
            </a:r>
            <a:endParaRPr lang="en-US">
              <a:solidFill>
                <a:schemeClr val="accent2"/>
              </a:solidFill>
              <a:latin typeface="Avenir Book" panose="02000503020000020003" pitchFamily="2" charset="0"/>
              <a:ea typeface="+mj-ea"/>
              <a:cs typeface="+mj-cs"/>
            </a:endParaRPr>
          </a:p>
        </p:txBody>
      </p:sp>
      <p:pic>
        <p:nvPicPr>
          <p:cNvPr id="8" name="Picture 7" descr="A table with numbers and symbols&#10;&#10;Description automatically generated">
            <a:extLst>
              <a:ext uri="{FF2B5EF4-FFF2-40B4-BE49-F238E27FC236}">
                <a16:creationId xmlns:a16="http://schemas.microsoft.com/office/drawing/2014/main" id="{6DBBFFED-88BF-A963-B6D6-EDF1BFFFD471}"/>
              </a:ext>
            </a:extLst>
          </p:cNvPr>
          <p:cNvPicPr>
            <a:picLocks noChangeAspect="1"/>
          </p:cNvPicPr>
          <p:nvPr/>
        </p:nvPicPr>
        <p:blipFill>
          <a:blip r:embed="rId7">
            <a:alphaModFix/>
            <a:extLst>
              <a:ext uri="{BEBA8EAE-BF5A-486C-A8C5-ECC9F3942E4B}">
                <a14:imgProps xmlns:a14="http://schemas.microsoft.com/office/drawing/2010/main">
                  <a14:imgLayer r:embed="rId8">
                    <a14:imgEffect>
                      <a14:artisticBlur radius="30"/>
                    </a14:imgEffect>
                  </a14:imgLayer>
                </a14:imgProps>
              </a:ext>
              <a:ext uri="{28A0092B-C50C-407E-A947-70E740481C1C}">
                <a14:useLocalDpi xmlns:a14="http://schemas.microsoft.com/office/drawing/2010/main" val="0"/>
              </a:ext>
            </a:extLst>
          </a:blip>
          <a:stretch>
            <a:fillRect/>
          </a:stretch>
        </p:blipFill>
        <p:spPr>
          <a:xfrm>
            <a:off x="3276262" y="2827979"/>
            <a:ext cx="3329231" cy="2545525"/>
          </a:xfrm>
          <a:prstGeom prst="rect">
            <a:avLst/>
          </a:prstGeom>
          <a:effectLst>
            <a:softEdge rad="0"/>
          </a:effectLst>
        </p:spPr>
      </p:pic>
      <p:pic>
        <p:nvPicPr>
          <p:cNvPr id="10" name="Picture 9" descr="A table with numbers and symbols&#10;&#10;Description automatically generated">
            <a:extLst>
              <a:ext uri="{FF2B5EF4-FFF2-40B4-BE49-F238E27FC236}">
                <a16:creationId xmlns:a16="http://schemas.microsoft.com/office/drawing/2014/main" id="{0D546E50-4ADC-9764-CD34-4F459EA44265}"/>
              </a:ext>
            </a:extLst>
          </p:cNvPr>
          <p:cNvPicPr>
            <a:picLocks noChangeAspect="1"/>
          </p:cNvPicPr>
          <p:nvPr/>
        </p:nvPicPr>
        <p:blipFill>
          <a:blip r:embed="rId9">
            <a:extLst>
              <a:ext uri="{BEBA8EAE-BF5A-486C-A8C5-ECC9F3942E4B}">
                <a14:imgProps xmlns:a14="http://schemas.microsoft.com/office/drawing/2010/main">
                  <a14:imgLayer r:embed="rId10">
                    <a14:imgEffect>
                      <a14:artisticBlur radius="30"/>
                    </a14:imgEffect>
                  </a14:imgLayer>
                </a14:imgProps>
              </a:ext>
              <a:ext uri="{28A0092B-C50C-407E-A947-70E740481C1C}">
                <a14:useLocalDpi xmlns:a14="http://schemas.microsoft.com/office/drawing/2010/main" val="0"/>
              </a:ext>
            </a:extLst>
          </a:blip>
          <a:stretch>
            <a:fillRect/>
          </a:stretch>
        </p:blipFill>
        <p:spPr>
          <a:xfrm>
            <a:off x="6581269" y="2834035"/>
            <a:ext cx="3200955" cy="2535350"/>
          </a:xfrm>
          <a:prstGeom prst="rect">
            <a:avLst/>
          </a:prstGeom>
        </p:spPr>
      </p:pic>
    </p:spTree>
    <p:extLst>
      <p:ext uri="{BB962C8B-B14F-4D97-AF65-F5344CB8AC3E}">
        <p14:creationId xmlns:p14="http://schemas.microsoft.com/office/powerpoint/2010/main" val="268267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6914C-DDD8-4F02-836F-FAB10D91B5A0}"/>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65117290-46BF-AA31-C09C-221E955DF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810B1558-49EB-2144-0AF8-12EC42535C76}"/>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755E3D13-35AB-A1DE-41FF-994ED7282EF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B369BE2C-8917-6C4E-2689-A9911A2A221B}"/>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Paper IV: Limitations</a:t>
            </a:r>
          </a:p>
        </p:txBody>
      </p:sp>
      <p:sp>
        <p:nvSpPr>
          <p:cNvPr id="4" name="TextBox 3">
            <a:extLst>
              <a:ext uri="{FF2B5EF4-FFF2-40B4-BE49-F238E27FC236}">
                <a16:creationId xmlns:a16="http://schemas.microsoft.com/office/drawing/2014/main" id="{61EC7F4B-182C-F006-902E-85277FDF9533}"/>
              </a:ext>
            </a:extLst>
          </p:cNvPr>
          <p:cNvSpPr txBox="1"/>
          <p:nvPr/>
        </p:nvSpPr>
        <p:spPr>
          <a:xfrm>
            <a:off x="420361" y="1666456"/>
            <a:ext cx="6658682" cy="369332"/>
          </a:xfrm>
          <a:prstGeom prst="rect">
            <a:avLst/>
          </a:prstGeom>
          <a:noFill/>
        </p:spPr>
        <p:txBody>
          <a:bodyPr wrap="none" rtlCol="0">
            <a:spAutoFit/>
          </a:bodyPr>
          <a:lstStyle/>
          <a:p>
            <a:r>
              <a:rPr lang="en-SE">
                <a:solidFill>
                  <a:srgbClr val="425052"/>
                </a:solidFill>
                <a:latin typeface="Avenir Light" panose="020B0402020203020204" pitchFamily="34" charset="77"/>
              </a:rPr>
              <a:t>We construct the callgraph using Class Hierarchy Analysis (CHA)</a:t>
            </a:r>
          </a:p>
        </p:txBody>
      </p:sp>
      <p:sp>
        <p:nvSpPr>
          <p:cNvPr id="7" name="TextBox 6">
            <a:extLst>
              <a:ext uri="{FF2B5EF4-FFF2-40B4-BE49-F238E27FC236}">
                <a16:creationId xmlns:a16="http://schemas.microsoft.com/office/drawing/2014/main" id="{71CBF126-E5FE-C90D-1740-A31C42E78C9A}"/>
              </a:ext>
            </a:extLst>
          </p:cNvPr>
          <p:cNvSpPr txBox="1"/>
          <p:nvPr/>
        </p:nvSpPr>
        <p:spPr>
          <a:xfrm>
            <a:off x="420361" y="5132448"/>
            <a:ext cx="6801862" cy="646331"/>
          </a:xfrm>
          <a:prstGeom prst="rect">
            <a:avLst/>
          </a:prstGeom>
          <a:noFill/>
        </p:spPr>
        <p:txBody>
          <a:bodyPr wrap="none" rtlCol="0">
            <a:spAutoFit/>
          </a:bodyPr>
          <a:lstStyle/>
          <a:p>
            <a:r>
              <a:rPr lang="en-GB" err="1">
                <a:solidFill>
                  <a:srgbClr val="425052"/>
                </a:solidFill>
                <a:latin typeface="Andale Mono" panose="020B0509000000000004" pitchFamily="49" charset="0"/>
              </a:rPr>
              <a:t>syn</a:t>
            </a:r>
            <a:r>
              <a:rPr lang="en-GB">
                <a:solidFill>
                  <a:srgbClr val="425052"/>
                </a:solidFill>
                <a:latin typeface="Andale Mono" panose="020B0509000000000004" pitchFamily="49" charset="0"/>
              </a:rPr>
              <a:t> </a:t>
            </a:r>
            <a:r>
              <a:rPr lang="en-GB" err="1">
                <a:solidFill>
                  <a:srgbClr val="425052"/>
                </a:solidFill>
                <a:latin typeface="Andale Mono" panose="020B0509000000000004" pitchFamily="49" charset="0"/>
              </a:rPr>
              <a:t>boolean</a:t>
            </a:r>
            <a:r>
              <a:rPr lang="en-GB">
                <a:solidFill>
                  <a:srgbClr val="425052"/>
                </a:solidFill>
                <a:latin typeface="Andale Mono" panose="020B0509000000000004" pitchFamily="49" charset="0"/>
              </a:rPr>
              <a:t> </a:t>
            </a:r>
            <a:r>
              <a:rPr lang="en-GB" err="1">
                <a:solidFill>
                  <a:srgbClr val="425052"/>
                </a:solidFill>
                <a:latin typeface="Andale Mono" panose="020B0509000000000004" pitchFamily="49" charset="0"/>
              </a:rPr>
              <a:t>Expr.isConst</a:t>
            </a:r>
            <a:r>
              <a:rPr lang="en-GB">
                <a:solidFill>
                  <a:srgbClr val="425052"/>
                </a:solidFill>
                <a:latin typeface="Andale Mono" panose="020B0509000000000004" pitchFamily="49" charset="0"/>
              </a:rPr>
              <a:t>() = </a:t>
            </a:r>
          </a:p>
          <a:p>
            <a:r>
              <a:rPr lang="en-GB">
                <a:solidFill>
                  <a:srgbClr val="425052"/>
                </a:solidFill>
                <a:latin typeface="Andale Mono" panose="020B0509000000000004" pitchFamily="49" charset="0"/>
              </a:rPr>
              <a:t>    </a:t>
            </a:r>
            <a:r>
              <a:rPr lang="en-GB" err="1">
                <a:solidFill>
                  <a:srgbClr val="425052"/>
                </a:solidFill>
                <a:latin typeface="Andale Mono" panose="020B0509000000000004" pitchFamily="49" charset="0"/>
              </a:rPr>
              <a:t>getLeft</a:t>
            </a:r>
            <a:r>
              <a:rPr lang="en-GB">
                <a:solidFill>
                  <a:srgbClr val="425052"/>
                </a:solidFill>
                <a:latin typeface="Andale Mono" panose="020B0509000000000004" pitchFamily="49" charset="0"/>
              </a:rPr>
              <a:t>().</a:t>
            </a:r>
            <a:r>
              <a:rPr lang="en-GB" err="1">
                <a:solidFill>
                  <a:srgbClr val="425052"/>
                </a:solidFill>
                <a:latin typeface="Andale Mono" panose="020B0509000000000004" pitchFamily="49" charset="0"/>
              </a:rPr>
              <a:t>isConst</a:t>
            </a:r>
            <a:r>
              <a:rPr lang="en-GB">
                <a:solidFill>
                  <a:srgbClr val="425052"/>
                </a:solidFill>
                <a:latin typeface="Andale Mono" panose="020B0509000000000004" pitchFamily="49" charset="0"/>
              </a:rPr>
              <a:t>() &amp;&amp; </a:t>
            </a:r>
            <a:r>
              <a:rPr lang="en-GB" err="1">
                <a:solidFill>
                  <a:srgbClr val="425052"/>
                </a:solidFill>
                <a:latin typeface="Andale Mono" panose="020B0509000000000004" pitchFamily="49" charset="0"/>
              </a:rPr>
              <a:t>getRight</a:t>
            </a:r>
            <a:r>
              <a:rPr lang="en-GB">
                <a:solidFill>
                  <a:srgbClr val="425052"/>
                </a:solidFill>
                <a:latin typeface="Andale Mono" panose="020B0509000000000004" pitchFamily="49" charset="0"/>
              </a:rPr>
              <a:t>().</a:t>
            </a:r>
            <a:r>
              <a:rPr lang="en-GB" err="1">
                <a:solidFill>
                  <a:srgbClr val="425052"/>
                </a:solidFill>
                <a:latin typeface="Andale Mono" panose="020B0509000000000004" pitchFamily="49" charset="0"/>
              </a:rPr>
              <a:t>isConst</a:t>
            </a:r>
            <a:r>
              <a:rPr lang="en-GB">
                <a:solidFill>
                  <a:srgbClr val="425052"/>
                </a:solidFill>
                <a:latin typeface="Andale Mono" panose="020B0509000000000004" pitchFamily="49" charset="0"/>
              </a:rPr>
              <a:t>() </a:t>
            </a:r>
            <a:endParaRPr lang="en-SE">
              <a:solidFill>
                <a:srgbClr val="425052"/>
              </a:solidFill>
              <a:latin typeface="Andale Mono" panose="020B0509000000000004" pitchFamily="49" charset="0"/>
            </a:endParaRPr>
          </a:p>
        </p:txBody>
      </p:sp>
      <p:sp>
        <p:nvSpPr>
          <p:cNvPr id="8" name="Oval 7">
            <a:extLst>
              <a:ext uri="{FF2B5EF4-FFF2-40B4-BE49-F238E27FC236}">
                <a16:creationId xmlns:a16="http://schemas.microsoft.com/office/drawing/2014/main" id="{E3534925-F482-C29A-C277-D1B8A312D5FE}"/>
              </a:ext>
            </a:extLst>
          </p:cNvPr>
          <p:cNvSpPr/>
          <p:nvPr/>
        </p:nvSpPr>
        <p:spPr>
          <a:xfrm>
            <a:off x="8221538" y="4597636"/>
            <a:ext cx="1307024" cy="11127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a:t>isConst</a:t>
            </a:r>
          </a:p>
        </p:txBody>
      </p:sp>
      <p:cxnSp>
        <p:nvCxnSpPr>
          <p:cNvPr id="10" name="Curved Connector 9">
            <a:extLst>
              <a:ext uri="{FF2B5EF4-FFF2-40B4-BE49-F238E27FC236}">
                <a16:creationId xmlns:a16="http://schemas.microsoft.com/office/drawing/2014/main" id="{D558A22B-95BA-BB03-F556-232050C2DA03}"/>
              </a:ext>
            </a:extLst>
          </p:cNvPr>
          <p:cNvCxnSpPr>
            <a:cxnSpLocks/>
            <a:stCxn id="8" idx="6"/>
            <a:endCxn id="8" idx="0"/>
          </p:cNvCxnSpPr>
          <p:nvPr/>
        </p:nvCxnSpPr>
        <p:spPr>
          <a:xfrm flipH="1" flipV="1">
            <a:off x="8875050" y="4597636"/>
            <a:ext cx="653512" cy="556391"/>
          </a:xfrm>
          <a:prstGeom prst="curvedConnector4">
            <a:avLst>
              <a:gd name="adj1" fmla="val -34980"/>
              <a:gd name="adj2" fmla="val 141086"/>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313676-2713-1EA8-3E42-8CA3E57FD4F9}"/>
              </a:ext>
            </a:extLst>
          </p:cNvPr>
          <p:cNvSpPr txBox="1"/>
          <p:nvPr/>
        </p:nvSpPr>
        <p:spPr>
          <a:xfrm>
            <a:off x="8136873" y="5747396"/>
            <a:ext cx="1976831" cy="369332"/>
          </a:xfrm>
          <a:prstGeom prst="rect">
            <a:avLst/>
          </a:prstGeom>
          <a:noFill/>
        </p:spPr>
        <p:txBody>
          <a:bodyPr wrap="square">
            <a:spAutoFit/>
          </a:bodyPr>
          <a:lstStyle/>
          <a:p>
            <a:r>
              <a:rPr lang="en-SE" sz="1800" b="1">
                <a:solidFill>
                  <a:srgbClr val="FFC000"/>
                </a:solidFill>
                <a:latin typeface="Avenir Book" panose="02000503020000020003" pitchFamily="2" charset="0"/>
                <a:ea typeface="+mj-ea"/>
                <a:cs typeface="+mj-cs"/>
              </a:rPr>
              <a:t>AGNOSTIC</a:t>
            </a:r>
          </a:p>
        </p:txBody>
      </p:sp>
      <p:sp>
        <p:nvSpPr>
          <p:cNvPr id="3" name="TextBox 2">
            <a:extLst>
              <a:ext uri="{FF2B5EF4-FFF2-40B4-BE49-F238E27FC236}">
                <a16:creationId xmlns:a16="http://schemas.microsoft.com/office/drawing/2014/main" id="{DED8D8F6-D4F9-140B-AC6C-3080DB5830C9}"/>
              </a:ext>
            </a:extLst>
          </p:cNvPr>
          <p:cNvSpPr txBox="1"/>
          <p:nvPr/>
        </p:nvSpPr>
        <p:spPr>
          <a:xfrm>
            <a:off x="2035532" y="2643182"/>
            <a:ext cx="3014608" cy="1200329"/>
          </a:xfrm>
          <a:prstGeom prst="rect">
            <a:avLst/>
          </a:prstGeom>
          <a:noFill/>
        </p:spPr>
        <p:txBody>
          <a:bodyPr wrap="none" rtlCol="0">
            <a:spAutoFit/>
          </a:bodyPr>
          <a:lstStyle/>
          <a:p>
            <a:pPr marL="285750" indent="-285750">
              <a:buFont typeface="Arial" panose="020B0604020202020204" pitchFamily="34" charset="0"/>
              <a:buChar char="•"/>
            </a:pPr>
            <a:r>
              <a:rPr lang="en-SE" b="1" i="1">
                <a:solidFill>
                  <a:srgbClr val="425052"/>
                </a:solidFill>
                <a:latin typeface="Avenir Light" panose="020B0402020203020204" pitchFamily="34" charset="77"/>
              </a:rPr>
              <a:t>Class Hierarchy Analysis</a:t>
            </a:r>
          </a:p>
          <a:p>
            <a:pPr marL="285750" indent="-285750">
              <a:buFont typeface="Arial" panose="020B0604020202020204" pitchFamily="34" charset="0"/>
              <a:buChar char="•"/>
            </a:pPr>
            <a:r>
              <a:rPr lang="en-SE">
                <a:solidFill>
                  <a:srgbClr val="425052"/>
                </a:solidFill>
                <a:latin typeface="Avenir Light" panose="020B0402020203020204" pitchFamily="34" charset="77"/>
              </a:rPr>
              <a:t>Rapid Type Analysis</a:t>
            </a:r>
          </a:p>
          <a:p>
            <a:pPr marL="285750" indent="-285750">
              <a:buFont typeface="Arial" panose="020B0604020202020204" pitchFamily="34" charset="0"/>
              <a:buChar char="•"/>
            </a:pPr>
            <a:r>
              <a:rPr lang="en-SE">
                <a:solidFill>
                  <a:srgbClr val="425052"/>
                </a:solidFill>
                <a:latin typeface="Avenir Light" panose="020B0402020203020204" pitchFamily="34" charset="77"/>
              </a:rPr>
              <a:t>Variable Type Analysis</a:t>
            </a:r>
          </a:p>
          <a:p>
            <a:pPr marL="285750" indent="-285750">
              <a:buFont typeface="Arial" panose="020B0604020202020204" pitchFamily="34" charset="0"/>
              <a:buChar char="•"/>
            </a:pPr>
            <a:r>
              <a:rPr lang="en-SE" b="1" i="1">
                <a:solidFill>
                  <a:srgbClr val="425052"/>
                </a:solidFill>
                <a:latin typeface="Avenir Light" panose="020B0402020203020204" pitchFamily="34" charset="77"/>
              </a:rPr>
              <a:t>Pointer Analysis </a:t>
            </a:r>
          </a:p>
        </p:txBody>
      </p:sp>
      <p:sp>
        <p:nvSpPr>
          <p:cNvPr id="11" name="Down Arrow 10">
            <a:extLst>
              <a:ext uri="{FF2B5EF4-FFF2-40B4-BE49-F238E27FC236}">
                <a16:creationId xmlns:a16="http://schemas.microsoft.com/office/drawing/2014/main" id="{A504E344-8634-F545-D304-3FA509C65E9B}"/>
              </a:ext>
            </a:extLst>
          </p:cNvPr>
          <p:cNvSpPr/>
          <p:nvPr/>
        </p:nvSpPr>
        <p:spPr>
          <a:xfrm rot="10800000">
            <a:off x="1535051" y="2573180"/>
            <a:ext cx="359131" cy="1126791"/>
          </a:xfrm>
          <a:prstGeom prst="downArrow">
            <a:avLst/>
          </a:prstGeom>
          <a:gradFill>
            <a:gsLst>
              <a:gs pos="100000">
                <a:srgbClr val="92D050"/>
              </a:gs>
              <a:gs pos="0">
                <a:srgbClr val="FF00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TextBox 11">
            <a:extLst>
              <a:ext uri="{FF2B5EF4-FFF2-40B4-BE49-F238E27FC236}">
                <a16:creationId xmlns:a16="http://schemas.microsoft.com/office/drawing/2014/main" id="{1E71A0F1-86EE-A9EE-D9AE-AE4A33EA5BDE}"/>
              </a:ext>
            </a:extLst>
          </p:cNvPr>
          <p:cNvSpPr txBox="1"/>
          <p:nvPr/>
        </p:nvSpPr>
        <p:spPr>
          <a:xfrm>
            <a:off x="4506626" y="3945288"/>
            <a:ext cx="1564531" cy="369332"/>
          </a:xfrm>
          <a:prstGeom prst="rect">
            <a:avLst/>
          </a:prstGeom>
          <a:noFill/>
        </p:spPr>
        <p:txBody>
          <a:bodyPr wrap="none" rtlCol="0">
            <a:spAutoFit/>
          </a:bodyPr>
          <a:lstStyle/>
          <a:p>
            <a:r>
              <a:rPr lang="en-SE" b="1">
                <a:solidFill>
                  <a:srgbClr val="92DAEE"/>
                </a:solidFill>
                <a:latin typeface="Avenir Light" panose="020B0402020203020204" pitchFamily="34" charset="77"/>
              </a:rPr>
              <a:t>More Precise</a:t>
            </a:r>
          </a:p>
        </p:txBody>
      </p:sp>
      <p:sp>
        <p:nvSpPr>
          <p:cNvPr id="13" name="TextBox 12">
            <a:extLst>
              <a:ext uri="{FF2B5EF4-FFF2-40B4-BE49-F238E27FC236}">
                <a16:creationId xmlns:a16="http://schemas.microsoft.com/office/drawing/2014/main" id="{C1B10294-D0A6-68D5-D5E4-21FCC6F413F6}"/>
              </a:ext>
            </a:extLst>
          </p:cNvPr>
          <p:cNvSpPr txBox="1"/>
          <p:nvPr/>
        </p:nvSpPr>
        <p:spPr>
          <a:xfrm>
            <a:off x="1058216" y="2149789"/>
            <a:ext cx="1671933" cy="369332"/>
          </a:xfrm>
          <a:prstGeom prst="rect">
            <a:avLst/>
          </a:prstGeom>
          <a:noFill/>
        </p:spPr>
        <p:txBody>
          <a:bodyPr wrap="none" rtlCol="0">
            <a:spAutoFit/>
          </a:bodyPr>
          <a:lstStyle/>
          <a:p>
            <a:r>
              <a:rPr lang="en-SE" b="1">
                <a:solidFill>
                  <a:srgbClr val="92DAEE"/>
                </a:solidFill>
                <a:latin typeface="Avenir Light" panose="020B0402020203020204" pitchFamily="34" charset="77"/>
              </a:rPr>
              <a:t>More Efficient</a:t>
            </a:r>
          </a:p>
        </p:txBody>
      </p:sp>
      <p:sp>
        <p:nvSpPr>
          <p:cNvPr id="15" name="Down Arrow 14">
            <a:extLst>
              <a:ext uri="{FF2B5EF4-FFF2-40B4-BE49-F238E27FC236}">
                <a16:creationId xmlns:a16="http://schemas.microsoft.com/office/drawing/2014/main" id="{AAD98F45-BF2E-8DFE-0EF9-E06005E04114}"/>
              </a:ext>
            </a:extLst>
          </p:cNvPr>
          <p:cNvSpPr/>
          <p:nvPr/>
        </p:nvSpPr>
        <p:spPr>
          <a:xfrm>
            <a:off x="5055058" y="2725167"/>
            <a:ext cx="359131" cy="1126791"/>
          </a:xfrm>
          <a:prstGeom prst="downArrow">
            <a:avLst/>
          </a:prstGeom>
          <a:gradFill>
            <a:gsLst>
              <a:gs pos="100000">
                <a:srgbClr val="92D050"/>
              </a:gs>
              <a:gs pos="0">
                <a:srgbClr val="FF00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48814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39C8D-741A-41E4-EF6C-D704303B8C00}"/>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275D6A7C-498B-285A-39BA-2D2E7E6A0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296E1434-03E9-84B3-6655-3AD1E646543D}"/>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5571B793-DB58-9E8B-D32B-2B9A3077931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2787C9A4-8692-BF77-2CB4-F79A409B851B}"/>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Paper IV: Limitations</a:t>
            </a:r>
          </a:p>
        </p:txBody>
      </p:sp>
      <p:sp>
        <p:nvSpPr>
          <p:cNvPr id="19" name="TextBox 18">
            <a:extLst>
              <a:ext uri="{FF2B5EF4-FFF2-40B4-BE49-F238E27FC236}">
                <a16:creationId xmlns:a16="http://schemas.microsoft.com/office/drawing/2014/main" id="{7A62AE41-4580-5D23-9054-FE8CA9F30639}"/>
              </a:ext>
            </a:extLst>
          </p:cNvPr>
          <p:cNvSpPr txBox="1"/>
          <p:nvPr/>
        </p:nvSpPr>
        <p:spPr>
          <a:xfrm>
            <a:off x="420361" y="1666456"/>
            <a:ext cx="4830810" cy="369332"/>
          </a:xfrm>
          <a:prstGeom prst="rect">
            <a:avLst/>
          </a:prstGeom>
          <a:noFill/>
        </p:spPr>
        <p:txBody>
          <a:bodyPr wrap="none" rtlCol="0">
            <a:spAutoFit/>
          </a:bodyPr>
          <a:lstStyle/>
          <a:p>
            <a:r>
              <a:rPr lang="en-SE">
                <a:solidFill>
                  <a:srgbClr val="425052"/>
                </a:solidFill>
                <a:latin typeface="Avenir Light" panose="020B0402020203020204" pitchFamily="34" charset="77"/>
              </a:rPr>
              <a:t>We cannot decompose dynamic components</a:t>
            </a:r>
          </a:p>
        </p:txBody>
      </p:sp>
      <p:pic>
        <p:nvPicPr>
          <p:cNvPr id="22" name="Picture 21" descr="A diagram of a diagram&#10;&#10;Description automatically generated">
            <a:extLst>
              <a:ext uri="{FF2B5EF4-FFF2-40B4-BE49-F238E27FC236}">
                <a16:creationId xmlns:a16="http://schemas.microsoft.com/office/drawing/2014/main" id="{5CC3D0D5-6F46-DD93-9E5F-35D23002F0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927" y="2150868"/>
            <a:ext cx="5310073" cy="1859873"/>
          </a:xfrm>
          <a:prstGeom prst="rect">
            <a:avLst/>
          </a:prstGeom>
        </p:spPr>
      </p:pic>
      <p:sp>
        <p:nvSpPr>
          <p:cNvPr id="23" name="Oval 22">
            <a:extLst>
              <a:ext uri="{FF2B5EF4-FFF2-40B4-BE49-F238E27FC236}">
                <a16:creationId xmlns:a16="http://schemas.microsoft.com/office/drawing/2014/main" id="{FEC1F89D-DB78-57D8-B0D4-11577A074C05}"/>
              </a:ext>
            </a:extLst>
          </p:cNvPr>
          <p:cNvSpPr/>
          <p:nvPr/>
        </p:nvSpPr>
        <p:spPr>
          <a:xfrm>
            <a:off x="7606238" y="2530822"/>
            <a:ext cx="1307024" cy="11127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200"/>
              <a:t>reachable</a:t>
            </a:r>
          </a:p>
        </p:txBody>
      </p:sp>
      <p:cxnSp>
        <p:nvCxnSpPr>
          <p:cNvPr id="24" name="Curved Connector 23">
            <a:extLst>
              <a:ext uri="{FF2B5EF4-FFF2-40B4-BE49-F238E27FC236}">
                <a16:creationId xmlns:a16="http://schemas.microsoft.com/office/drawing/2014/main" id="{9F4C8B9C-A81D-DACC-4FEE-29770586B9A2}"/>
              </a:ext>
            </a:extLst>
          </p:cNvPr>
          <p:cNvCxnSpPr>
            <a:cxnSpLocks/>
            <a:stCxn id="23" idx="6"/>
            <a:endCxn id="23" idx="0"/>
          </p:cNvCxnSpPr>
          <p:nvPr/>
        </p:nvCxnSpPr>
        <p:spPr>
          <a:xfrm flipH="1" flipV="1">
            <a:off x="8259750" y="2530822"/>
            <a:ext cx="653512" cy="556391"/>
          </a:xfrm>
          <a:prstGeom prst="curvedConnector4">
            <a:avLst>
              <a:gd name="adj1" fmla="val -34980"/>
              <a:gd name="adj2" fmla="val 141086"/>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307BE33-65DD-5D15-F709-8F78102A882D}"/>
              </a:ext>
            </a:extLst>
          </p:cNvPr>
          <p:cNvSpPr/>
          <p:nvPr/>
        </p:nvSpPr>
        <p:spPr>
          <a:xfrm>
            <a:off x="9613078" y="2524413"/>
            <a:ext cx="1307024" cy="11127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200"/>
              <a:t>successor</a:t>
            </a:r>
          </a:p>
        </p:txBody>
      </p:sp>
      <p:cxnSp>
        <p:nvCxnSpPr>
          <p:cNvPr id="28" name="Straight Arrow Connector 27">
            <a:extLst>
              <a:ext uri="{FF2B5EF4-FFF2-40B4-BE49-F238E27FC236}">
                <a16:creationId xmlns:a16="http://schemas.microsoft.com/office/drawing/2014/main" id="{C5977334-00E5-C30A-AB3E-CA26FC04AB3F}"/>
              </a:ext>
            </a:extLst>
          </p:cNvPr>
          <p:cNvCxnSpPr>
            <a:stCxn id="23" idx="6"/>
            <a:endCxn id="26" idx="2"/>
          </p:cNvCxnSpPr>
          <p:nvPr/>
        </p:nvCxnSpPr>
        <p:spPr>
          <a:xfrm flipV="1">
            <a:off x="8913262" y="3080804"/>
            <a:ext cx="699816" cy="640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C63C2A-6EE7-4294-96DA-985A102C4C7D}"/>
              </a:ext>
            </a:extLst>
          </p:cNvPr>
          <p:cNvSpPr txBox="1"/>
          <p:nvPr/>
        </p:nvSpPr>
        <p:spPr>
          <a:xfrm>
            <a:off x="9613078" y="3695636"/>
            <a:ext cx="1976831" cy="369332"/>
          </a:xfrm>
          <a:prstGeom prst="rect">
            <a:avLst/>
          </a:prstGeom>
          <a:noFill/>
        </p:spPr>
        <p:txBody>
          <a:bodyPr wrap="square">
            <a:spAutoFit/>
          </a:bodyPr>
          <a:lstStyle/>
          <a:p>
            <a:r>
              <a:rPr lang="en-SE" sz="1800" b="1">
                <a:solidFill>
                  <a:srgbClr val="FFC000"/>
                </a:solidFill>
                <a:latin typeface="Avenir Book" panose="02000503020000020003" pitchFamily="2" charset="0"/>
                <a:ea typeface="+mj-ea"/>
                <a:cs typeface="+mj-cs"/>
              </a:rPr>
              <a:t>AGNOSTIC</a:t>
            </a:r>
          </a:p>
        </p:txBody>
      </p:sp>
      <p:sp>
        <p:nvSpPr>
          <p:cNvPr id="31" name="TextBox 30">
            <a:extLst>
              <a:ext uri="{FF2B5EF4-FFF2-40B4-BE49-F238E27FC236}">
                <a16:creationId xmlns:a16="http://schemas.microsoft.com/office/drawing/2014/main" id="{E85B9483-55C5-11B8-BD69-0F95971522BC}"/>
              </a:ext>
            </a:extLst>
          </p:cNvPr>
          <p:cNvSpPr txBox="1"/>
          <p:nvPr/>
        </p:nvSpPr>
        <p:spPr>
          <a:xfrm>
            <a:off x="7606238" y="3692149"/>
            <a:ext cx="1976831" cy="369332"/>
          </a:xfrm>
          <a:prstGeom prst="rect">
            <a:avLst/>
          </a:prstGeom>
          <a:noFill/>
        </p:spPr>
        <p:txBody>
          <a:bodyPr wrap="square">
            <a:spAutoFit/>
          </a:bodyPr>
          <a:lstStyle/>
          <a:p>
            <a:r>
              <a:rPr lang="en-SE" sz="1800" b="1">
                <a:solidFill>
                  <a:srgbClr val="FF0000"/>
                </a:solidFill>
                <a:latin typeface="Avenir Book" panose="02000503020000020003" pitchFamily="2" charset="0"/>
                <a:ea typeface="+mj-ea"/>
                <a:cs typeface="+mj-cs"/>
              </a:rPr>
              <a:t>CIRCULAR</a:t>
            </a:r>
          </a:p>
        </p:txBody>
      </p:sp>
      <p:sp>
        <p:nvSpPr>
          <p:cNvPr id="3" name="TextBox 2">
            <a:extLst>
              <a:ext uri="{FF2B5EF4-FFF2-40B4-BE49-F238E27FC236}">
                <a16:creationId xmlns:a16="http://schemas.microsoft.com/office/drawing/2014/main" id="{5127EA45-FA76-813C-C60E-E222A04C7AF4}"/>
              </a:ext>
            </a:extLst>
          </p:cNvPr>
          <p:cNvSpPr txBox="1"/>
          <p:nvPr/>
        </p:nvSpPr>
        <p:spPr>
          <a:xfrm>
            <a:off x="420361" y="4343171"/>
            <a:ext cx="7866449" cy="369332"/>
          </a:xfrm>
          <a:prstGeom prst="rect">
            <a:avLst/>
          </a:prstGeom>
          <a:noFill/>
        </p:spPr>
        <p:txBody>
          <a:bodyPr wrap="none" rtlCol="0">
            <a:spAutoFit/>
          </a:bodyPr>
          <a:lstStyle/>
          <a:p>
            <a:r>
              <a:rPr lang="en-SE">
                <a:solidFill>
                  <a:srgbClr val="425052"/>
                </a:solidFill>
                <a:latin typeface="Avenir Light" panose="020B0402020203020204" pitchFamily="34" charset="77"/>
              </a:rPr>
              <a:t>We started looking into decomposing SCC without Non-Circular attributes:</a:t>
            </a:r>
          </a:p>
        </p:txBody>
      </p:sp>
      <p:sp>
        <p:nvSpPr>
          <p:cNvPr id="4" name="Oval 3">
            <a:extLst>
              <a:ext uri="{FF2B5EF4-FFF2-40B4-BE49-F238E27FC236}">
                <a16:creationId xmlns:a16="http://schemas.microsoft.com/office/drawing/2014/main" id="{B3E92B60-B2F7-A729-3564-B92A5BD92A13}"/>
              </a:ext>
            </a:extLst>
          </p:cNvPr>
          <p:cNvSpPr/>
          <p:nvPr/>
        </p:nvSpPr>
        <p:spPr>
          <a:xfrm>
            <a:off x="1267500" y="5105836"/>
            <a:ext cx="414155" cy="4090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200"/>
              <a:t>A</a:t>
            </a:r>
          </a:p>
        </p:txBody>
      </p:sp>
      <p:sp>
        <p:nvSpPr>
          <p:cNvPr id="13" name="Oval 12">
            <a:extLst>
              <a:ext uri="{FF2B5EF4-FFF2-40B4-BE49-F238E27FC236}">
                <a16:creationId xmlns:a16="http://schemas.microsoft.com/office/drawing/2014/main" id="{4292C351-0BB3-F858-891E-F0DB21519C22}"/>
              </a:ext>
            </a:extLst>
          </p:cNvPr>
          <p:cNvSpPr/>
          <p:nvPr/>
        </p:nvSpPr>
        <p:spPr>
          <a:xfrm>
            <a:off x="2250217" y="5098657"/>
            <a:ext cx="414155" cy="4090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200"/>
              <a:t>B</a:t>
            </a:r>
          </a:p>
        </p:txBody>
      </p:sp>
      <p:sp>
        <p:nvSpPr>
          <p:cNvPr id="14" name="Oval 13">
            <a:extLst>
              <a:ext uri="{FF2B5EF4-FFF2-40B4-BE49-F238E27FC236}">
                <a16:creationId xmlns:a16="http://schemas.microsoft.com/office/drawing/2014/main" id="{D57B1842-2CFD-F474-7AA5-971175B1BDED}"/>
              </a:ext>
            </a:extLst>
          </p:cNvPr>
          <p:cNvSpPr/>
          <p:nvPr/>
        </p:nvSpPr>
        <p:spPr>
          <a:xfrm>
            <a:off x="3268095" y="5101936"/>
            <a:ext cx="414155" cy="4090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200"/>
              <a:t>C</a:t>
            </a:r>
          </a:p>
        </p:txBody>
      </p:sp>
      <p:sp>
        <p:nvSpPr>
          <p:cNvPr id="15" name="Oval 14">
            <a:extLst>
              <a:ext uri="{FF2B5EF4-FFF2-40B4-BE49-F238E27FC236}">
                <a16:creationId xmlns:a16="http://schemas.microsoft.com/office/drawing/2014/main" id="{2ED23415-43A9-B7EA-51C4-1297DDA5C4CC}"/>
              </a:ext>
            </a:extLst>
          </p:cNvPr>
          <p:cNvSpPr/>
          <p:nvPr/>
        </p:nvSpPr>
        <p:spPr>
          <a:xfrm>
            <a:off x="4222910" y="5105836"/>
            <a:ext cx="414155" cy="4090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200"/>
              <a:t>D</a:t>
            </a:r>
          </a:p>
        </p:txBody>
      </p:sp>
      <p:cxnSp>
        <p:nvCxnSpPr>
          <p:cNvPr id="18" name="Curved Connector 17">
            <a:extLst>
              <a:ext uri="{FF2B5EF4-FFF2-40B4-BE49-F238E27FC236}">
                <a16:creationId xmlns:a16="http://schemas.microsoft.com/office/drawing/2014/main" id="{FA08792D-173E-83B7-FA62-F7B6C3867ED1}"/>
              </a:ext>
            </a:extLst>
          </p:cNvPr>
          <p:cNvCxnSpPr>
            <a:stCxn id="4" idx="0"/>
            <a:endCxn id="13" idx="0"/>
          </p:cNvCxnSpPr>
          <p:nvPr/>
        </p:nvCxnSpPr>
        <p:spPr>
          <a:xfrm rot="5400000" flipH="1" flipV="1">
            <a:off x="1962347" y="4610889"/>
            <a:ext cx="7179" cy="982717"/>
          </a:xfrm>
          <a:prstGeom prst="curvedConnector3">
            <a:avLst>
              <a:gd name="adj1" fmla="val 32842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7A8D1132-0258-98FD-9EC2-F551FC1D3965}"/>
              </a:ext>
            </a:extLst>
          </p:cNvPr>
          <p:cNvCxnSpPr>
            <a:cxnSpLocks/>
            <a:stCxn id="13" idx="4"/>
            <a:endCxn id="4" idx="4"/>
          </p:cNvCxnSpPr>
          <p:nvPr/>
        </p:nvCxnSpPr>
        <p:spPr>
          <a:xfrm rot="5400000">
            <a:off x="1962348" y="5019945"/>
            <a:ext cx="7179" cy="982717"/>
          </a:xfrm>
          <a:prstGeom prst="curvedConnector3">
            <a:avLst>
              <a:gd name="adj1" fmla="val 32842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8AA5C5BA-D804-C2BB-A0BD-B326CADA2DC5}"/>
              </a:ext>
            </a:extLst>
          </p:cNvPr>
          <p:cNvCxnSpPr>
            <a:cxnSpLocks/>
            <a:stCxn id="14" idx="0"/>
            <a:endCxn id="15" idx="0"/>
          </p:cNvCxnSpPr>
          <p:nvPr/>
        </p:nvCxnSpPr>
        <p:spPr>
          <a:xfrm rot="16200000" flipH="1">
            <a:off x="3950630" y="4626479"/>
            <a:ext cx="3900" cy="954815"/>
          </a:xfrm>
          <a:prstGeom prst="curvedConnector3">
            <a:avLst>
              <a:gd name="adj1" fmla="val -586153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1A0C515C-0BB2-E4F6-255A-AA5CB0939CC5}"/>
              </a:ext>
            </a:extLst>
          </p:cNvPr>
          <p:cNvCxnSpPr>
            <a:cxnSpLocks/>
            <a:stCxn id="15" idx="4"/>
            <a:endCxn id="14" idx="4"/>
          </p:cNvCxnSpPr>
          <p:nvPr/>
        </p:nvCxnSpPr>
        <p:spPr>
          <a:xfrm rot="5400000" flipH="1">
            <a:off x="3950631" y="5035536"/>
            <a:ext cx="3900" cy="954815"/>
          </a:xfrm>
          <a:prstGeom prst="curvedConnector3">
            <a:avLst>
              <a:gd name="adj1" fmla="val -586153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62E6A3AB-0BBE-D3FE-EBDB-275D3E778A0A}"/>
              </a:ext>
            </a:extLst>
          </p:cNvPr>
          <p:cNvCxnSpPr>
            <a:cxnSpLocks/>
            <a:stCxn id="13" idx="6"/>
            <a:endCxn id="14" idx="2"/>
          </p:cNvCxnSpPr>
          <p:nvPr/>
        </p:nvCxnSpPr>
        <p:spPr>
          <a:xfrm>
            <a:off x="2664372" y="5303186"/>
            <a:ext cx="603723" cy="327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25EA32E-94DB-AE44-676A-B8DA956CB84F}"/>
              </a:ext>
            </a:extLst>
          </p:cNvPr>
          <p:cNvSpPr txBox="1"/>
          <p:nvPr/>
        </p:nvSpPr>
        <p:spPr>
          <a:xfrm>
            <a:off x="8192761" y="4358177"/>
            <a:ext cx="2929007" cy="369332"/>
          </a:xfrm>
          <a:prstGeom prst="rect">
            <a:avLst/>
          </a:prstGeom>
          <a:noFill/>
        </p:spPr>
        <p:txBody>
          <a:bodyPr wrap="none" rtlCol="0">
            <a:spAutoFit/>
          </a:bodyPr>
          <a:lstStyle/>
          <a:p>
            <a:r>
              <a:rPr lang="en-SE">
                <a:solidFill>
                  <a:srgbClr val="425052"/>
                </a:solidFill>
                <a:latin typeface="Avenir Light" panose="020B0402020203020204" pitchFamily="34" charset="77"/>
              </a:rPr>
              <a:t>Each component has an ID</a:t>
            </a:r>
          </a:p>
        </p:txBody>
      </p:sp>
      <p:sp>
        <p:nvSpPr>
          <p:cNvPr id="42" name="Rectangle 41">
            <a:extLst>
              <a:ext uri="{FF2B5EF4-FFF2-40B4-BE49-F238E27FC236}">
                <a16:creationId xmlns:a16="http://schemas.microsoft.com/office/drawing/2014/main" id="{EF6A5C01-72A6-E9B1-9B01-CCF7699534EE}"/>
              </a:ext>
            </a:extLst>
          </p:cNvPr>
          <p:cNvSpPr/>
          <p:nvPr/>
        </p:nvSpPr>
        <p:spPr>
          <a:xfrm>
            <a:off x="1144461" y="4727509"/>
            <a:ext cx="1641269" cy="1184883"/>
          </a:xfrm>
          <a:prstGeom prst="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3" name="Rectangle 42">
            <a:extLst>
              <a:ext uri="{FF2B5EF4-FFF2-40B4-BE49-F238E27FC236}">
                <a16:creationId xmlns:a16="http://schemas.microsoft.com/office/drawing/2014/main" id="{90F03A27-4C3B-3088-C167-4FEAA69356C5}"/>
              </a:ext>
            </a:extLst>
          </p:cNvPr>
          <p:cNvSpPr/>
          <p:nvPr/>
        </p:nvSpPr>
        <p:spPr>
          <a:xfrm>
            <a:off x="3070851" y="4727509"/>
            <a:ext cx="1641269" cy="1184883"/>
          </a:xfrm>
          <a:prstGeom prst="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4" name="TextBox 43">
            <a:extLst>
              <a:ext uri="{FF2B5EF4-FFF2-40B4-BE49-F238E27FC236}">
                <a16:creationId xmlns:a16="http://schemas.microsoft.com/office/drawing/2014/main" id="{D60DC9E7-472E-9002-C5F2-78AD182C684E}"/>
              </a:ext>
            </a:extLst>
          </p:cNvPr>
          <p:cNvSpPr txBox="1"/>
          <p:nvPr/>
        </p:nvSpPr>
        <p:spPr>
          <a:xfrm>
            <a:off x="1486641" y="5921387"/>
            <a:ext cx="816249" cy="369332"/>
          </a:xfrm>
          <a:prstGeom prst="rect">
            <a:avLst/>
          </a:prstGeom>
          <a:noFill/>
        </p:spPr>
        <p:txBody>
          <a:bodyPr wrap="none" rtlCol="0">
            <a:spAutoFit/>
          </a:bodyPr>
          <a:lstStyle/>
          <a:p>
            <a:r>
              <a:rPr lang="en-SE"/>
              <a:t>ID = 1</a:t>
            </a:r>
          </a:p>
        </p:txBody>
      </p:sp>
      <p:sp>
        <p:nvSpPr>
          <p:cNvPr id="45" name="TextBox 44">
            <a:extLst>
              <a:ext uri="{FF2B5EF4-FFF2-40B4-BE49-F238E27FC236}">
                <a16:creationId xmlns:a16="http://schemas.microsoft.com/office/drawing/2014/main" id="{D7BEB3D6-5A97-C2B5-6A6C-541687DB5049}"/>
              </a:ext>
            </a:extLst>
          </p:cNvPr>
          <p:cNvSpPr txBox="1"/>
          <p:nvPr/>
        </p:nvSpPr>
        <p:spPr>
          <a:xfrm>
            <a:off x="3544455" y="5908790"/>
            <a:ext cx="816249" cy="369332"/>
          </a:xfrm>
          <a:prstGeom prst="rect">
            <a:avLst/>
          </a:prstGeom>
          <a:noFill/>
        </p:spPr>
        <p:txBody>
          <a:bodyPr wrap="none" rtlCol="0">
            <a:spAutoFit/>
          </a:bodyPr>
          <a:lstStyle/>
          <a:p>
            <a:r>
              <a:rPr lang="en-SE"/>
              <a:t>ID = 2</a:t>
            </a:r>
          </a:p>
        </p:txBody>
      </p:sp>
    </p:spTree>
    <p:extLst>
      <p:ext uri="{BB962C8B-B14F-4D97-AF65-F5344CB8AC3E}">
        <p14:creationId xmlns:p14="http://schemas.microsoft.com/office/powerpoint/2010/main" val="1375770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0FBDF-8826-245B-8327-F6CD9C502147}"/>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67668F7-B060-A6D7-7E57-B9DE9DE28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8CCD9373-12E6-FAF3-E886-39C9A2737502}"/>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73E4FA7B-F7F9-5424-10E9-3852D367C17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8F9736ED-2C11-1BDE-393C-3CE337CDB816}"/>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Use of LLMs in static analysis</a:t>
            </a:r>
          </a:p>
        </p:txBody>
      </p:sp>
      <p:pic>
        <p:nvPicPr>
          <p:cNvPr id="8" name="Picture 7" descr="A close-up of a document&#10;&#10;Description automatically generated">
            <a:extLst>
              <a:ext uri="{FF2B5EF4-FFF2-40B4-BE49-F238E27FC236}">
                <a16:creationId xmlns:a16="http://schemas.microsoft.com/office/drawing/2014/main" id="{1A31E42B-8075-5FC7-D0BE-24B026BC7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3042" y="1957791"/>
            <a:ext cx="5285771" cy="1380476"/>
          </a:xfrm>
          <a:prstGeom prst="rect">
            <a:avLst/>
          </a:prstGeom>
          <a:ln>
            <a:solidFill>
              <a:schemeClr val="accent1"/>
            </a:solidFill>
          </a:ln>
          <a:effectLst>
            <a:glow rad="127000">
              <a:schemeClr val="accent1">
                <a:lumMod val="40000"/>
                <a:lumOff val="60000"/>
              </a:schemeClr>
            </a:glow>
          </a:effectLst>
        </p:spPr>
      </p:pic>
      <p:sp>
        <p:nvSpPr>
          <p:cNvPr id="9" name="TextBox 8">
            <a:extLst>
              <a:ext uri="{FF2B5EF4-FFF2-40B4-BE49-F238E27FC236}">
                <a16:creationId xmlns:a16="http://schemas.microsoft.com/office/drawing/2014/main" id="{33E097E1-DE09-D76A-6504-721147153483}"/>
              </a:ext>
            </a:extLst>
          </p:cNvPr>
          <p:cNvSpPr txBox="1"/>
          <p:nvPr/>
        </p:nvSpPr>
        <p:spPr>
          <a:xfrm>
            <a:off x="472339" y="1385301"/>
            <a:ext cx="11354305" cy="646331"/>
          </a:xfrm>
          <a:prstGeom prst="rect">
            <a:avLst/>
          </a:prstGeom>
          <a:noFill/>
        </p:spPr>
        <p:txBody>
          <a:bodyPr wrap="square" rtlCol="0">
            <a:spAutoFit/>
          </a:bodyPr>
          <a:lstStyle/>
          <a:p>
            <a:r>
              <a:rPr lang="en-GB">
                <a:solidFill>
                  <a:schemeClr val="accent2"/>
                </a:solidFill>
                <a:latin typeface="Avenir Book" panose="02000503020000020003" pitchFamily="2" charset="0"/>
                <a:ea typeface="+mj-ea"/>
                <a:cs typeface="+mj-cs"/>
              </a:rPr>
              <a:t>LLMs, trained on a broad average of web content, excel at recognizing familiar patterns but struggle to identify novel issues in static analysis.</a:t>
            </a:r>
            <a:endParaRPr lang="en-SE">
              <a:solidFill>
                <a:schemeClr val="accent2"/>
              </a:solidFill>
              <a:latin typeface="Avenir Book" panose="02000503020000020003" pitchFamily="2" charset="0"/>
              <a:ea typeface="+mj-ea"/>
              <a:cs typeface="+mj-cs"/>
            </a:endParaRPr>
          </a:p>
        </p:txBody>
      </p:sp>
      <p:sp>
        <p:nvSpPr>
          <p:cNvPr id="10" name="TextBox 9">
            <a:extLst>
              <a:ext uri="{FF2B5EF4-FFF2-40B4-BE49-F238E27FC236}">
                <a16:creationId xmlns:a16="http://schemas.microsoft.com/office/drawing/2014/main" id="{B97FD881-4D41-A572-FFA1-12423A97DC08}"/>
              </a:ext>
            </a:extLst>
          </p:cNvPr>
          <p:cNvSpPr txBox="1"/>
          <p:nvPr/>
        </p:nvSpPr>
        <p:spPr>
          <a:xfrm>
            <a:off x="518159" y="2360199"/>
            <a:ext cx="9283632" cy="1477328"/>
          </a:xfrm>
          <a:prstGeom prst="rect">
            <a:avLst/>
          </a:prstGeom>
          <a:noFill/>
        </p:spPr>
        <p:txBody>
          <a:bodyPr wrap="none" rtlCol="0">
            <a:spAutoFit/>
          </a:bodyPr>
          <a:lstStyle/>
          <a:p>
            <a:r>
              <a:rPr lang="en-GB">
                <a:solidFill>
                  <a:schemeClr val="accent2"/>
                </a:solidFill>
                <a:latin typeface="Avenir Book" panose="02000503020000020003" pitchFamily="2" charset="0"/>
                <a:ea typeface="+mj-ea"/>
                <a:cs typeface="+mj-cs"/>
              </a:rPr>
              <a:t>LLMs can assist in static analysis by:</a:t>
            </a:r>
          </a:p>
          <a:p>
            <a:endParaRPr lang="en-GB">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GB">
                <a:solidFill>
                  <a:schemeClr val="accent2"/>
                </a:solidFill>
                <a:latin typeface="Avenir Book" panose="02000503020000020003" pitchFamily="2" charset="0"/>
                <a:ea typeface="+mj-ea"/>
                <a:cs typeface="+mj-cs"/>
              </a:rPr>
              <a:t>Identifying sources and sinks for taint analysis.</a:t>
            </a:r>
          </a:p>
          <a:p>
            <a:pPr marL="285750" indent="-285750">
              <a:buFont typeface="Arial" panose="020B0604020202020204" pitchFamily="34" charset="0"/>
              <a:buChar char="•"/>
            </a:pPr>
            <a:endParaRPr lang="en-GB">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GB">
                <a:solidFill>
                  <a:schemeClr val="accent2"/>
                </a:solidFill>
                <a:latin typeface="Avenir Book" panose="02000503020000020003" pitchFamily="2" charset="0"/>
                <a:ea typeface="+mj-ea"/>
                <a:cs typeface="+mj-cs"/>
              </a:rPr>
              <a:t>Differentiating true positives from false positives, such as in spam detection scenarios</a:t>
            </a:r>
            <a:r>
              <a:rPr lang="en-GB" b="0" i="0" u="none" strike="noStrike">
                <a:solidFill>
                  <a:srgbClr val="000000"/>
                </a:solidFill>
                <a:effectLst/>
              </a:rPr>
              <a:t>.</a:t>
            </a:r>
          </a:p>
        </p:txBody>
      </p:sp>
      <p:pic>
        <p:nvPicPr>
          <p:cNvPr id="25" name="Picture 24" descr="A close-up of a list of famous names&#10;&#10;Description automatically generated">
            <a:extLst>
              <a:ext uri="{FF2B5EF4-FFF2-40B4-BE49-F238E27FC236}">
                <a16:creationId xmlns:a16="http://schemas.microsoft.com/office/drawing/2014/main" id="{96127B0F-4281-E234-E941-E23E8B08DE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369" y="4003180"/>
            <a:ext cx="5990940" cy="2227401"/>
          </a:xfrm>
          <a:prstGeom prst="rect">
            <a:avLst/>
          </a:prstGeom>
          <a:ln>
            <a:solidFill>
              <a:schemeClr val="accent1"/>
            </a:solidFill>
          </a:ln>
          <a:effectLst>
            <a:glow rad="127000">
              <a:schemeClr val="accent1">
                <a:lumMod val="40000"/>
                <a:lumOff val="60000"/>
              </a:schemeClr>
            </a:glow>
          </a:effectLst>
        </p:spPr>
      </p:pic>
      <p:pic>
        <p:nvPicPr>
          <p:cNvPr id="4" name="Picture 3" descr="A screenshot of a computer&#10;&#10;Description automatically generated">
            <a:extLst>
              <a:ext uri="{FF2B5EF4-FFF2-40B4-BE49-F238E27FC236}">
                <a16:creationId xmlns:a16="http://schemas.microsoft.com/office/drawing/2014/main" id="{33D92E57-9461-F375-7C6C-4B3F35DA6C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4674" y="3870330"/>
            <a:ext cx="5041970" cy="2360251"/>
          </a:xfrm>
          <a:prstGeom prst="rect">
            <a:avLst/>
          </a:prstGeom>
          <a:ln>
            <a:solidFill>
              <a:schemeClr val="accent1"/>
            </a:solidFill>
          </a:ln>
          <a:effectLst>
            <a:glow rad="127000">
              <a:schemeClr val="accent1">
                <a:lumMod val="40000"/>
                <a:lumOff val="60000"/>
              </a:schemeClr>
            </a:glow>
          </a:effectLst>
        </p:spPr>
      </p:pic>
    </p:spTree>
    <p:extLst>
      <p:ext uri="{BB962C8B-B14F-4D97-AF65-F5344CB8AC3E}">
        <p14:creationId xmlns:p14="http://schemas.microsoft.com/office/powerpoint/2010/main" val="80747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6003-2985-291C-7744-60ACBB774E8B}"/>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BD3E490B-8471-9ECE-1470-E89E0563F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1E5A3251-C0FB-79DA-D48D-7F56D4AAA438}"/>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B2D6C966-7E84-4207-B6A7-D3AB84BA600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8CB454E9-29E2-F01C-9A41-9BEBF968AEF7}"/>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Incremental and Concurrent Evaluation</a:t>
            </a:r>
          </a:p>
        </p:txBody>
      </p:sp>
      <p:pic>
        <p:nvPicPr>
          <p:cNvPr id="4" name="Picture 3" descr="A close-up of a sign&#10;&#10;Description automatically generated">
            <a:extLst>
              <a:ext uri="{FF2B5EF4-FFF2-40B4-BE49-F238E27FC236}">
                <a16:creationId xmlns:a16="http://schemas.microsoft.com/office/drawing/2014/main" id="{602BE22E-32BB-1BF9-E3F2-A9C7066EDE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085" y="1689722"/>
            <a:ext cx="6411540" cy="1605616"/>
          </a:xfrm>
          <a:prstGeom prst="rect">
            <a:avLst/>
          </a:prstGeom>
          <a:ln>
            <a:solidFill>
              <a:schemeClr val="accent1"/>
            </a:solidFill>
          </a:ln>
          <a:effectLst>
            <a:glow rad="127000">
              <a:schemeClr val="accent1">
                <a:lumMod val="40000"/>
                <a:lumOff val="60000"/>
              </a:schemeClr>
            </a:glow>
          </a:effectLst>
        </p:spPr>
      </p:pic>
      <p:pic>
        <p:nvPicPr>
          <p:cNvPr id="12" name="Picture 11" descr="A close-up of a document&#10;&#10;Description automatically generated">
            <a:extLst>
              <a:ext uri="{FF2B5EF4-FFF2-40B4-BE49-F238E27FC236}">
                <a16:creationId xmlns:a16="http://schemas.microsoft.com/office/drawing/2014/main" id="{DF062B32-3340-910C-FC76-1AD29F1E60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159" y="3714585"/>
            <a:ext cx="6411540" cy="2320844"/>
          </a:xfrm>
          <a:prstGeom prst="rect">
            <a:avLst/>
          </a:prstGeom>
          <a:ln>
            <a:solidFill>
              <a:schemeClr val="accent1"/>
            </a:solidFill>
          </a:ln>
          <a:effectLst>
            <a:glow rad="127000">
              <a:schemeClr val="accent1">
                <a:lumMod val="40000"/>
                <a:lumOff val="60000"/>
              </a:schemeClr>
            </a:glow>
          </a:effectLst>
        </p:spPr>
      </p:pic>
    </p:spTree>
    <p:extLst>
      <p:ext uri="{BB962C8B-B14F-4D97-AF65-F5344CB8AC3E}">
        <p14:creationId xmlns:p14="http://schemas.microsoft.com/office/powerpoint/2010/main" val="223233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846D5-7356-0CEC-FFFA-11C4EE90635A}"/>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3FB2CAB7-861E-FA24-0F0D-D2E10F6C0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DFD64257-34E1-1425-160C-86905025DB9C}"/>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DE5778BB-5075-FE48-69A5-BE547DED0D0C}"/>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2D93E6CF-FED4-9E48-6DE1-3F009DA1DAE4}"/>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Classify everything using static analysis</a:t>
            </a:r>
          </a:p>
        </p:txBody>
      </p:sp>
      <p:sp>
        <p:nvSpPr>
          <p:cNvPr id="3" name="TextBox 2">
            <a:extLst>
              <a:ext uri="{FF2B5EF4-FFF2-40B4-BE49-F238E27FC236}">
                <a16:creationId xmlns:a16="http://schemas.microsoft.com/office/drawing/2014/main" id="{C5C9350C-3F19-9A06-AE97-1B49C9EF05A5}"/>
              </a:ext>
            </a:extLst>
          </p:cNvPr>
          <p:cNvSpPr txBox="1"/>
          <p:nvPr/>
        </p:nvSpPr>
        <p:spPr>
          <a:xfrm>
            <a:off x="308369" y="1479441"/>
            <a:ext cx="11282105" cy="3416320"/>
          </a:xfrm>
          <a:prstGeom prst="rect">
            <a:avLst/>
          </a:prstGeom>
          <a:noFill/>
        </p:spPr>
        <p:txBody>
          <a:bodyPr wrap="square">
            <a:spAutoFit/>
          </a:bodyPr>
          <a:lstStyle/>
          <a:p>
            <a:pPr marL="285750" indent="-285750">
              <a:buFont typeface="Arial" panose="020B0604020202020204" pitchFamily="34" charset="0"/>
              <a:buChar char="•"/>
            </a:pPr>
            <a:r>
              <a:rPr lang="en-SE" b="1" i="1">
                <a:solidFill>
                  <a:schemeClr val="accent2">
                    <a:lumMod val="60000"/>
                    <a:lumOff val="40000"/>
                  </a:schemeClr>
                </a:solidFill>
                <a:latin typeface="Avenir Light" panose="020B0402020203020204" pitchFamily="34" charset="77"/>
              </a:rPr>
              <a:t>This means finding all possibly </a:t>
            </a:r>
            <a:r>
              <a:rPr lang="en-SE" b="1" i="1">
                <a:solidFill>
                  <a:srgbClr val="FF0000"/>
                </a:solidFill>
                <a:latin typeface="Avenir Light" panose="020B0402020203020204" pitchFamily="34" charset="77"/>
              </a:rPr>
              <a:t>CIRCULAR</a:t>
            </a:r>
            <a:r>
              <a:rPr lang="en-SE" b="1" i="1">
                <a:solidFill>
                  <a:schemeClr val="accent2">
                    <a:lumMod val="60000"/>
                    <a:lumOff val="40000"/>
                  </a:schemeClr>
                </a:solidFill>
                <a:latin typeface="Avenir Light" panose="020B0402020203020204" pitchFamily="34" charset="77"/>
              </a:rPr>
              <a:t> attributes.</a:t>
            </a:r>
          </a:p>
          <a:p>
            <a:pPr marL="285750" indent="-285750">
              <a:buFont typeface="Arial" panose="020B0604020202020204" pitchFamily="34" charset="0"/>
              <a:buChar char="•"/>
            </a:pPr>
            <a:r>
              <a:rPr lang="en-SE" b="1" i="1">
                <a:solidFill>
                  <a:schemeClr val="accent2">
                    <a:lumMod val="60000"/>
                    <a:lumOff val="40000"/>
                  </a:schemeClr>
                </a:solidFill>
                <a:latin typeface="Avenir Light" panose="020B0402020203020204" pitchFamily="34" charset="77"/>
              </a:rPr>
              <a:t>It’s possible ? Yes: if we can infer the bottom value for each possible attribute classified as </a:t>
            </a:r>
            <a:r>
              <a:rPr lang="en-SE" b="1" i="1">
                <a:solidFill>
                  <a:srgbClr val="FF0000"/>
                </a:solidFill>
                <a:latin typeface="Avenir Light" panose="020B0402020203020204" pitchFamily="34" charset="77"/>
              </a:rPr>
              <a:t>CIRCULAR.</a:t>
            </a:r>
          </a:p>
          <a:p>
            <a:endParaRPr lang="en-SE" b="1" i="1">
              <a:solidFill>
                <a:schemeClr val="accent2">
                  <a:lumMod val="60000"/>
                  <a:lumOff val="40000"/>
                </a:schemeClr>
              </a:solidFill>
              <a:latin typeface="Avenir Light" panose="020B0402020203020204" pitchFamily="34" charset="77"/>
            </a:endParaRPr>
          </a:p>
          <a:p>
            <a:endParaRPr lang="en-SE" b="1" i="1">
              <a:solidFill>
                <a:schemeClr val="accent2">
                  <a:lumMod val="60000"/>
                  <a:lumOff val="40000"/>
                </a:schemeClr>
              </a:solidFill>
              <a:latin typeface="Avenir Light" panose="020B0402020203020204" pitchFamily="34" charset="77"/>
            </a:endParaRPr>
          </a:p>
          <a:p>
            <a:endParaRPr lang="en-SE" b="1" i="1">
              <a:solidFill>
                <a:schemeClr val="accent2">
                  <a:lumMod val="60000"/>
                  <a:lumOff val="40000"/>
                </a:schemeClr>
              </a:solidFill>
              <a:latin typeface="Avenir Light" panose="020B0402020203020204" pitchFamily="34" charset="77"/>
            </a:endParaRPr>
          </a:p>
          <a:p>
            <a:endParaRPr lang="en-SE" b="1" i="1">
              <a:solidFill>
                <a:schemeClr val="accent2">
                  <a:lumMod val="60000"/>
                  <a:lumOff val="40000"/>
                </a:schemeClr>
              </a:solidFill>
              <a:latin typeface="Avenir Light" panose="020B0402020203020204" pitchFamily="34" charset="77"/>
            </a:endParaRPr>
          </a:p>
          <a:p>
            <a:endParaRPr lang="en-SE" b="1" i="1">
              <a:solidFill>
                <a:schemeClr val="accent2">
                  <a:lumMod val="60000"/>
                  <a:lumOff val="40000"/>
                </a:schemeClr>
              </a:solidFill>
              <a:latin typeface="Avenir Light" panose="020B0402020203020204" pitchFamily="34" charset="77"/>
            </a:endParaRPr>
          </a:p>
          <a:p>
            <a:r>
              <a:rPr lang="en-GB" b="1" i="1">
                <a:solidFill>
                  <a:schemeClr val="accent2">
                    <a:lumMod val="60000"/>
                    <a:lumOff val="40000"/>
                  </a:schemeClr>
                </a:solidFill>
                <a:latin typeface="Avenir Light" panose="020B0402020203020204" pitchFamily="34" charset="77"/>
              </a:rPr>
              <a:t>Is this convenient? I don’t think so, at least not with CHA. I believe we would encounter the same problem that </a:t>
            </a:r>
            <a:r>
              <a:rPr lang="en-GB" b="1" i="1" err="1">
                <a:solidFill>
                  <a:schemeClr val="accent2">
                    <a:lumMod val="60000"/>
                    <a:lumOff val="40000"/>
                  </a:schemeClr>
                </a:solidFill>
                <a:latin typeface="Avenir Light" panose="020B0402020203020204" pitchFamily="34" charset="77"/>
              </a:rPr>
              <a:t>BasicStacked</a:t>
            </a:r>
            <a:r>
              <a:rPr lang="en-GB" b="1" i="1">
                <a:solidFill>
                  <a:schemeClr val="accent2">
                    <a:lumMod val="60000"/>
                    <a:lumOff val="40000"/>
                  </a:schemeClr>
                </a:solidFill>
                <a:latin typeface="Avenir Light" panose="020B0402020203020204" pitchFamily="34" charset="77"/>
              </a:rPr>
              <a:t> had, i.e.,:</a:t>
            </a:r>
          </a:p>
          <a:p>
            <a:br>
              <a:rPr lang="en-SE" b="1" i="1">
                <a:solidFill>
                  <a:schemeClr val="accent2">
                    <a:lumMod val="60000"/>
                    <a:lumOff val="40000"/>
                  </a:schemeClr>
                </a:solidFill>
                <a:latin typeface="Avenir Light" panose="020B0402020203020204" pitchFamily="34" charset="77"/>
              </a:rPr>
            </a:br>
            <a:r>
              <a:rPr lang="en-SE" sz="1800">
                <a:solidFill>
                  <a:schemeClr val="accent2"/>
                </a:solidFill>
                <a:latin typeface="Avenir Book" panose="02000503020000020003" pitchFamily="2" charset="0"/>
                <a:ea typeface="+mj-ea"/>
                <a:cs typeface="+mj-cs"/>
              </a:rPr>
              <a:t>Some attributes exhibit circular behavior occasionally but we still pay for a costly fix-point computation.</a:t>
            </a:r>
          </a:p>
          <a:p>
            <a:r>
              <a:rPr lang="en-SE" b="1" i="1">
                <a:solidFill>
                  <a:schemeClr val="accent2">
                    <a:lumMod val="60000"/>
                    <a:lumOff val="40000"/>
                  </a:schemeClr>
                </a:solidFill>
                <a:latin typeface="Avenir Light" panose="020B0402020203020204" pitchFamily="34" charset="77"/>
              </a:rPr>
              <a:t> </a:t>
            </a:r>
            <a:endParaRPr lang="en-SE" b="1" i="1">
              <a:solidFill>
                <a:srgbClr val="FF0000"/>
              </a:solidFill>
              <a:latin typeface="Avenir Light" panose="020B0402020203020204" pitchFamily="34" charset="77"/>
            </a:endParaRPr>
          </a:p>
        </p:txBody>
      </p:sp>
      <p:sp>
        <p:nvSpPr>
          <p:cNvPr id="7" name="TextBox 6">
            <a:extLst>
              <a:ext uri="{FF2B5EF4-FFF2-40B4-BE49-F238E27FC236}">
                <a16:creationId xmlns:a16="http://schemas.microsoft.com/office/drawing/2014/main" id="{720662ED-B0E5-A452-8E88-E9C7119CCD90}"/>
              </a:ext>
            </a:extLst>
          </p:cNvPr>
          <p:cNvSpPr txBox="1"/>
          <p:nvPr/>
        </p:nvSpPr>
        <p:spPr>
          <a:xfrm>
            <a:off x="1234880" y="2444935"/>
            <a:ext cx="8180445" cy="646331"/>
          </a:xfrm>
          <a:prstGeom prst="rect">
            <a:avLst/>
          </a:prstGeom>
          <a:noFill/>
        </p:spPr>
        <p:txBody>
          <a:bodyPr wrap="none" rtlCol="0">
            <a:spAutoFit/>
          </a:bodyPr>
          <a:lstStyle/>
          <a:p>
            <a:r>
              <a:rPr lang="en-GB" b="0" i="0" err="1">
                <a:solidFill>
                  <a:srgbClr val="0070C0"/>
                </a:solidFill>
                <a:effectLst/>
                <a:latin typeface="Andale Mono" panose="020B0509000000000004" pitchFamily="49" charset="0"/>
              </a:rPr>
              <a:t>syn</a:t>
            </a:r>
            <a:r>
              <a:rPr lang="en-GB" b="0" i="0">
                <a:effectLst/>
                <a:latin typeface="Andale Mono" panose="020B0509000000000004" pitchFamily="49" charset="0"/>
              </a:rPr>
              <a:t> </a:t>
            </a:r>
            <a:r>
              <a:rPr lang="en-GB" b="0" i="0" err="1">
                <a:effectLst/>
                <a:latin typeface="Andale Mono" panose="020B0509000000000004" pitchFamily="49" charset="0"/>
              </a:rPr>
              <a:t>NullDomain</a:t>
            </a:r>
            <a:r>
              <a:rPr lang="en-GB" b="0" i="0">
                <a:effectLst/>
                <a:latin typeface="Andale Mono" panose="020B0509000000000004" pitchFamily="49" charset="0"/>
              </a:rPr>
              <a:t> </a:t>
            </a:r>
            <a:r>
              <a:rPr lang="en-GB" b="0" i="0" err="1">
                <a:effectLst/>
                <a:latin typeface="Andale Mono" panose="020B0509000000000004" pitchFamily="49" charset="0"/>
              </a:rPr>
              <a:t>CFGNode.outNPA</a:t>
            </a:r>
            <a:r>
              <a:rPr lang="en-GB" b="0" i="0">
                <a:effectLst/>
                <a:latin typeface="Andale Mono" panose="020B0509000000000004" pitchFamily="49" charset="0"/>
              </a:rPr>
              <a:t>() </a:t>
            </a:r>
            <a:r>
              <a:rPr lang="en-GB" b="0" i="0">
                <a:solidFill>
                  <a:srgbClr val="0070C0"/>
                </a:solidFill>
                <a:effectLst/>
                <a:latin typeface="Andale Mono" panose="020B0509000000000004" pitchFamily="49" charset="0"/>
              </a:rPr>
              <a:t>circular</a:t>
            </a:r>
            <a:r>
              <a:rPr lang="en-GB" b="0" i="0">
                <a:effectLst/>
                <a:latin typeface="Andale Mono" panose="020B0509000000000004" pitchFamily="49" charset="0"/>
              </a:rPr>
              <a:t>[new </a:t>
            </a:r>
            <a:r>
              <a:rPr lang="en-GB" b="0" i="0" err="1">
                <a:effectLst/>
                <a:latin typeface="Andale Mono" panose="020B0509000000000004" pitchFamily="49" charset="0"/>
              </a:rPr>
              <a:t>NullDomain</a:t>
            </a:r>
            <a:r>
              <a:rPr lang="en-GB" b="0" i="0">
                <a:effectLst/>
                <a:latin typeface="Andale Mono" panose="020B0509000000000004" pitchFamily="49" charset="0"/>
              </a:rPr>
              <a:t>()]</a:t>
            </a:r>
          </a:p>
          <a:p>
            <a:r>
              <a:rPr lang="en-GB">
                <a:latin typeface="Andale Mono" panose="020B0509000000000004" pitchFamily="49" charset="0"/>
              </a:rPr>
              <a:t>  </a:t>
            </a:r>
            <a:r>
              <a:rPr lang="en-GB" b="0" i="0">
                <a:effectLst/>
                <a:latin typeface="Andale Mono" panose="020B0509000000000004" pitchFamily="49" charset="0"/>
              </a:rPr>
              <a:t> { </a:t>
            </a:r>
            <a:r>
              <a:rPr lang="en-GB" b="0" i="0">
                <a:solidFill>
                  <a:srgbClr val="0070C0"/>
                </a:solidFill>
                <a:effectLst/>
                <a:latin typeface="Andale Mono" panose="020B0509000000000004" pitchFamily="49" charset="0"/>
              </a:rPr>
              <a:t>return … </a:t>
            </a:r>
            <a:r>
              <a:rPr lang="en-GB" b="0" i="0">
                <a:effectLst/>
                <a:latin typeface="Andale Mono" panose="020B0509000000000004" pitchFamily="49" charset="0"/>
              </a:rPr>
              <a:t>}</a:t>
            </a:r>
            <a:endParaRPr lang="en-SE">
              <a:latin typeface="Andale Mono" panose="020B0509000000000004" pitchFamily="49" charset="0"/>
            </a:endParaRPr>
          </a:p>
        </p:txBody>
      </p:sp>
      <p:sp>
        <p:nvSpPr>
          <p:cNvPr id="8" name="Rectangle 7">
            <a:extLst>
              <a:ext uri="{FF2B5EF4-FFF2-40B4-BE49-F238E27FC236}">
                <a16:creationId xmlns:a16="http://schemas.microsoft.com/office/drawing/2014/main" id="{46A1A99F-7E07-9399-FEA9-727AF0DBCFD0}"/>
              </a:ext>
            </a:extLst>
          </p:cNvPr>
          <p:cNvSpPr/>
          <p:nvPr/>
        </p:nvSpPr>
        <p:spPr>
          <a:xfrm>
            <a:off x="6782305" y="2370213"/>
            <a:ext cx="2500974" cy="520663"/>
          </a:xfrm>
          <a:prstGeom prst="rect">
            <a:avLst/>
          </a:prstGeom>
          <a:noFill/>
          <a:ln w="44450">
            <a:solidFill>
              <a:srgbClr val="FFB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292444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8AEAD-DFD4-9E9F-80BE-B28D3536800E}"/>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45AA608F-F19B-5A47-BA7E-CC287900C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F0BC3101-6AFD-2CC7-5EF6-35F5CB6B2F09}"/>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1576B3F3-E159-A483-211E-3529B3FEAA1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CAD75A29-BEF9-28F1-65AB-5CD3D5639D95}"/>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Start-up vs Steady-State</a:t>
            </a:r>
          </a:p>
        </p:txBody>
      </p:sp>
      <p:pic>
        <p:nvPicPr>
          <p:cNvPr id="9" name="Picture 8" descr="A screenshot of a calculator&#10;&#10;Description automatically generated">
            <a:extLst>
              <a:ext uri="{FF2B5EF4-FFF2-40B4-BE49-F238E27FC236}">
                <a16:creationId xmlns:a16="http://schemas.microsoft.com/office/drawing/2014/main" id="{80AD2A03-95F1-4A55-26E0-12FCEC440E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081" y="1550477"/>
            <a:ext cx="7772400" cy="1391395"/>
          </a:xfrm>
          <a:prstGeom prst="rect">
            <a:avLst/>
          </a:prstGeom>
        </p:spPr>
      </p:pic>
      <p:sp>
        <p:nvSpPr>
          <p:cNvPr id="10" name="TextBox 9">
            <a:extLst>
              <a:ext uri="{FF2B5EF4-FFF2-40B4-BE49-F238E27FC236}">
                <a16:creationId xmlns:a16="http://schemas.microsoft.com/office/drawing/2014/main" id="{26809E46-4A32-BB99-5E73-8A597D1F176C}"/>
              </a:ext>
            </a:extLst>
          </p:cNvPr>
          <p:cNvSpPr txBox="1"/>
          <p:nvPr/>
        </p:nvSpPr>
        <p:spPr>
          <a:xfrm>
            <a:off x="436005" y="3524376"/>
            <a:ext cx="10821409" cy="1477328"/>
          </a:xfrm>
          <a:prstGeom prst="rect">
            <a:avLst/>
          </a:prstGeom>
          <a:noFill/>
        </p:spPr>
        <p:txBody>
          <a:bodyPr wrap="square" rtlCol="0">
            <a:spAutoFit/>
          </a:bodyPr>
          <a:lstStyle/>
          <a:p>
            <a:r>
              <a:rPr lang="en-GB" b="1" u="none" strike="noStrike">
                <a:solidFill>
                  <a:srgbClr val="000000"/>
                </a:solidFill>
                <a:effectLst/>
                <a:latin typeface="Avenir Light" panose="020B0402020203020204" pitchFamily="34" charset="77"/>
              </a:rPr>
              <a:t>Start-up</a:t>
            </a:r>
            <a:r>
              <a:rPr lang="en-GB" u="none" strike="noStrike">
                <a:solidFill>
                  <a:srgbClr val="000000"/>
                </a:solidFill>
                <a:effectLst/>
                <a:latin typeface="Avenir Light" panose="020B0402020203020204" pitchFamily="34" charset="77"/>
              </a:rPr>
              <a:t>: For each project, we collected 50 samples.</a:t>
            </a:r>
          </a:p>
          <a:p>
            <a:br>
              <a:rPr lang="en-GB">
                <a:latin typeface="Avenir Light" panose="020B0402020203020204" pitchFamily="34" charset="77"/>
              </a:rPr>
            </a:br>
            <a:r>
              <a:rPr lang="en-GB" b="1" u="none" strike="noStrike">
                <a:solidFill>
                  <a:srgbClr val="000000"/>
                </a:solidFill>
                <a:effectLst/>
                <a:latin typeface="Avenir Light" panose="020B0402020203020204" pitchFamily="34" charset="77"/>
              </a:rPr>
              <a:t>Steady-state</a:t>
            </a:r>
            <a:r>
              <a:rPr lang="en-GB" u="none" strike="noStrike">
                <a:solidFill>
                  <a:srgbClr val="000000"/>
                </a:solidFill>
                <a:effectLst/>
                <a:latin typeface="Avenir Light" panose="020B0402020203020204" pitchFamily="34" charset="77"/>
              </a:rPr>
              <a:t>: After warming up the JVM by discarding the first 24 iterations, we used the 25th iteration for measurement. This process was repeated 50 times. </a:t>
            </a:r>
            <a:br>
              <a:rPr lang="en-GB" u="none" strike="noStrike">
                <a:solidFill>
                  <a:srgbClr val="000000"/>
                </a:solidFill>
                <a:effectLst/>
                <a:latin typeface="Avenir Light" panose="020B0402020203020204" pitchFamily="34" charset="77"/>
              </a:rPr>
            </a:br>
            <a:r>
              <a:rPr lang="en-GB" u="none" strike="noStrike">
                <a:solidFill>
                  <a:srgbClr val="000000"/>
                </a:solidFill>
                <a:effectLst/>
                <a:latin typeface="Avenir Light" panose="020B0402020203020204" pitchFamily="34" charset="77"/>
              </a:rPr>
              <a:t>For a total of </a:t>
            </a:r>
            <a:r>
              <a:rPr lang="en-GB" b="1" u="none" strike="noStrike">
                <a:solidFill>
                  <a:schemeClr val="accent1">
                    <a:lumMod val="60000"/>
                    <a:lumOff val="40000"/>
                  </a:schemeClr>
                </a:solidFill>
                <a:effectLst/>
                <a:latin typeface="Avenir Light" panose="020B0402020203020204" pitchFamily="34" charset="77"/>
              </a:rPr>
              <a:t>1250/project.</a:t>
            </a:r>
            <a:endParaRPr lang="en-SE" b="1">
              <a:solidFill>
                <a:schemeClr val="accent1">
                  <a:lumMod val="60000"/>
                  <a:lumOff val="40000"/>
                </a:schemeClr>
              </a:solidFill>
              <a:latin typeface="Avenir Light" panose="020B0402020203020204" pitchFamily="34" charset="77"/>
            </a:endParaRPr>
          </a:p>
        </p:txBody>
      </p:sp>
      <p:pic>
        <p:nvPicPr>
          <p:cNvPr id="4" name="Picture 3" descr="A close-up of a document&#10;&#10;Description automatically generated">
            <a:extLst>
              <a:ext uri="{FF2B5EF4-FFF2-40B4-BE49-F238E27FC236}">
                <a16:creationId xmlns:a16="http://schemas.microsoft.com/office/drawing/2014/main" id="{FA239771-0BFE-A432-D93B-8728734B09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5481" y="880028"/>
            <a:ext cx="4938628" cy="1992168"/>
          </a:xfrm>
          <a:prstGeom prst="rect">
            <a:avLst/>
          </a:prstGeom>
          <a:ln>
            <a:solidFill>
              <a:schemeClr val="accent1"/>
            </a:solidFill>
          </a:ln>
          <a:effectLst>
            <a:glow rad="127000">
              <a:schemeClr val="accent1">
                <a:lumMod val="40000"/>
                <a:lumOff val="60000"/>
              </a:schemeClr>
            </a:glow>
          </a:effectLst>
        </p:spPr>
      </p:pic>
    </p:spTree>
    <p:extLst>
      <p:ext uri="{BB962C8B-B14F-4D97-AF65-F5344CB8AC3E}">
        <p14:creationId xmlns:p14="http://schemas.microsoft.com/office/powerpoint/2010/main" val="367041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518763" y="422040"/>
            <a:ext cx="11520286" cy="903865"/>
          </a:xfrm>
        </p:spPr>
        <p:txBody>
          <a:bodyPr>
            <a:normAutofit/>
          </a:bodyPr>
          <a:lstStyle/>
          <a:p>
            <a:r>
              <a:rPr lang="en-US" sz="3200" b="1">
                <a:latin typeface="Avenir Book" panose="02000503020000020003" pitchFamily="2" charset="0"/>
              </a:rPr>
              <a:t>JastAdd</a:t>
            </a:r>
            <a:r>
              <a:rPr lang="en-US" sz="3200">
                <a:latin typeface="Avenir Book" panose="02000503020000020003" pitchFamily="2" charset="0"/>
              </a:rPr>
              <a:t>: A Reference Attribute Grammar System</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45" name="TextBox 44">
            <a:extLst>
              <a:ext uri="{FF2B5EF4-FFF2-40B4-BE49-F238E27FC236}">
                <a16:creationId xmlns:a16="http://schemas.microsoft.com/office/drawing/2014/main" id="{290F3CF3-6470-F340-4CDA-1E5FB88F35C4}"/>
              </a:ext>
            </a:extLst>
          </p:cNvPr>
          <p:cNvSpPr txBox="1"/>
          <p:nvPr/>
        </p:nvSpPr>
        <p:spPr>
          <a:xfrm>
            <a:off x="518159" y="1508019"/>
            <a:ext cx="10992052" cy="2308324"/>
          </a:xfrm>
          <a:prstGeom prst="rect">
            <a:avLst/>
          </a:prstGeom>
          <a:noFill/>
        </p:spPr>
        <p:txBody>
          <a:bodyPr wrap="square" rtlCol="0">
            <a:spAutoFit/>
          </a:bodyPr>
          <a:lstStyle/>
          <a:p>
            <a:pPr marR="0" lvl="0" indent="-285750" fontAlgn="auto">
              <a:lnSpc>
                <a:spcPct val="100000"/>
              </a:lnSpc>
              <a:spcBef>
                <a:spcPts val="0"/>
              </a:spcBef>
              <a:spcAft>
                <a:spcPts val="0"/>
              </a:spcAft>
              <a:buClrTx/>
              <a:buSzTx/>
              <a:buFont typeface="Arial" panose="020B0604020202020204" pitchFamily="34" charset="0"/>
              <a:buChar char="•"/>
              <a:tabLst/>
              <a:defRPr/>
            </a:pPr>
            <a:r>
              <a:rPr lang="en-US">
                <a:solidFill>
                  <a:schemeClr val="accent2"/>
                </a:solidFill>
                <a:latin typeface="Avenir Book" panose="02000503020000020003" pitchFamily="2" charset="0"/>
                <a:ea typeface="+mj-ea"/>
                <a:cs typeface="+mj-cs"/>
              </a:rPr>
              <a:t>JastAdd supports RAGs.</a:t>
            </a:r>
          </a:p>
          <a:p>
            <a:pPr marR="0" lvl="0" indent="-285750" fontAlgn="auto">
              <a:lnSpc>
                <a:spcPct val="100000"/>
              </a:lnSpc>
              <a:spcBef>
                <a:spcPts val="0"/>
              </a:spcBef>
              <a:spcAft>
                <a:spcPts val="0"/>
              </a:spcAft>
              <a:buClrTx/>
              <a:buSzTx/>
              <a:buFont typeface="Arial" panose="020B0604020202020204" pitchFamily="34" charset="0"/>
              <a:buChar char="•"/>
              <a:tabLst/>
              <a:defRPr/>
            </a:pPr>
            <a:endParaRPr lang="en-US">
              <a:solidFill>
                <a:schemeClr val="accent2"/>
              </a:solidFill>
              <a:latin typeface="Avenir Book" panose="02000503020000020003" pitchFamily="2" charset="0"/>
              <a:ea typeface="+mj-ea"/>
              <a:cs typeface="+mj-cs"/>
            </a:endParaRPr>
          </a:p>
          <a:p>
            <a:pPr marR="0" lvl="0" indent="-285750" fontAlgn="auto">
              <a:lnSpc>
                <a:spcPct val="100000"/>
              </a:lnSpc>
              <a:spcBef>
                <a:spcPts val="0"/>
              </a:spcBef>
              <a:spcAft>
                <a:spcPts val="0"/>
              </a:spcAft>
              <a:buClrTx/>
              <a:buSzTx/>
              <a:buFont typeface="Arial" panose="020B0604020202020204" pitchFamily="34" charset="0"/>
              <a:buChar char="•"/>
              <a:tabLst/>
              <a:defRPr/>
            </a:pPr>
            <a:r>
              <a:rPr lang="en-US">
                <a:solidFill>
                  <a:schemeClr val="accent2"/>
                </a:solidFill>
                <a:latin typeface="Avenir Book" panose="02000503020000020003" pitchFamily="2" charset="0"/>
                <a:ea typeface="+mj-ea"/>
                <a:cs typeface="+mj-cs"/>
              </a:rPr>
              <a:t>Some examples of projects that use </a:t>
            </a:r>
            <a:r>
              <a:rPr lang="en-US" b="1" i="1">
                <a:solidFill>
                  <a:schemeClr val="accent2"/>
                </a:solidFill>
                <a:latin typeface="Avenir Book" panose="02000503020000020003" pitchFamily="2" charset="0"/>
                <a:ea typeface="+mj-ea"/>
                <a:cs typeface="+mj-cs"/>
              </a:rPr>
              <a:t>JastAdd:</a:t>
            </a:r>
          </a:p>
          <a:p>
            <a:pPr lvl="1" indent="-285750">
              <a:buFont typeface="Arial" panose="020B0604020202020204" pitchFamily="34" charset="0"/>
              <a:buChar char="•"/>
              <a:defRPr/>
            </a:pPr>
            <a:r>
              <a:rPr lang="en-US" i="1">
                <a:solidFill>
                  <a:schemeClr val="accent2"/>
                </a:solidFill>
                <a:latin typeface="Aptos Mono" panose="020F0502020204030204" pitchFamily="34" charset="0"/>
                <a:ea typeface="+mj-ea"/>
                <a:cs typeface="Aptos Mono" panose="020F0502020204030204" pitchFamily="34" charset="0"/>
              </a:rPr>
              <a:t>ExtendJ:</a:t>
            </a:r>
            <a:r>
              <a:rPr lang="en-US">
                <a:solidFill>
                  <a:schemeClr val="accent2"/>
                </a:solidFill>
                <a:latin typeface="Avenir Book" panose="02000503020000020003" pitchFamily="2" charset="0"/>
                <a:ea typeface="+mj-ea"/>
                <a:cs typeface="+mj-cs"/>
              </a:rPr>
              <a:t>  Java 11 compiler</a:t>
            </a:r>
          </a:p>
          <a:p>
            <a:pPr lvl="1" indent="-285750">
              <a:buFont typeface="Arial" panose="020B0604020202020204" pitchFamily="34" charset="0"/>
              <a:buChar char="•"/>
              <a:defRPr/>
            </a:pPr>
            <a:r>
              <a:rPr lang="en-US" i="1">
                <a:solidFill>
                  <a:schemeClr val="accent2"/>
                </a:solidFill>
                <a:latin typeface="Aptos Mono" panose="020B0009020202020204" pitchFamily="49" charset="0"/>
                <a:ea typeface="+mj-ea"/>
                <a:cs typeface="+mj-cs"/>
              </a:rPr>
              <a:t>IntraJ</a:t>
            </a:r>
            <a:r>
              <a:rPr lang="en-US">
                <a:solidFill>
                  <a:schemeClr val="accent2"/>
                </a:solidFill>
                <a:latin typeface="Avenir Book" panose="02000503020000020003" pitchFamily="2" charset="0"/>
                <a:ea typeface="+mj-ea"/>
                <a:cs typeface="+mj-cs"/>
              </a:rPr>
              <a:t>: Intraprocedural dataflow analysis</a:t>
            </a:r>
          </a:p>
          <a:p>
            <a:pPr lvl="1" indent="-285750">
              <a:buFont typeface="Arial" panose="020B0604020202020204" pitchFamily="34" charset="0"/>
              <a:buChar char="•"/>
              <a:defRPr/>
            </a:pPr>
            <a:r>
              <a:rPr lang="en-US" i="1" err="1">
                <a:solidFill>
                  <a:schemeClr val="accent2"/>
                </a:solidFill>
                <a:latin typeface="Aptos Mono" panose="020B0009020202020204" pitchFamily="49" charset="0"/>
                <a:ea typeface="+mj-ea"/>
                <a:cs typeface="+mj-cs"/>
              </a:rPr>
              <a:t>Bloqqi</a:t>
            </a:r>
            <a:r>
              <a:rPr lang="en-US" i="1">
                <a:solidFill>
                  <a:schemeClr val="accent2"/>
                </a:solidFill>
                <a:latin typeface="Aptos Mono" panose="020B0009020202020204" pitchFamily="49" charset="0"/>
                <a:ea typeface="+mj-ea"/>
                <a:cs typeface="+mj-cs"/>
              </a:rPr>
              <a:t>: </a:t>
            </a:r>
            <a:r>
              <a:rPr lang="en-US">
                <a:solidFill>
                  <a:schemeClr val="accent2"/>
                </a:solidFill>
                <a:latin typeface="Avenir Book" panose="02000503020000020003" pitchFamily="2" charset="0"/>
                <a:ea typeface="+mj-ea"/>
                <a:cs typeface="+mj-cs"/>
              </a:rPr>
              <a:t>Visual automation language</a:t>
            </a:r>
          </a:p>
          <a:p>
            <a:pPr lvl="1" indent="-285750">
              <a:buFont typeface="Arial" panose="020B0604020202020204" pitchFamily="34" charset="0"/>
              <a:buChar char="•"/>
              <a:defRPr/>
            </a:pPr>
            <a:r>
              <a:rPr lang="en-US" i="1" err="1">
                <a:solidFill>
                  <a:schemeClr val="accent2"/>
                </a:solidFill>
                <a:latin typeface="Aptos Mono" panose="020B0009020202020204" pitchFamily="49" charset="0"/>
                <a:ea typeface="+mj-ea"/>
                <a:cs typeface="+mj-cs"/>
              </a:rPr>
              <a:t>JModelica</a:t>
            </a:r>
            <a:r>
              <a:rPr lang="en-US" i="1">
                <a:solidFill>
                  <a:schemeClr val="accent2"/>
                </a:solidFill>
                <a:latin typeface="Aptos Mono" panose="020B0009020202020204" pitchFamily="49" charset="0"/>
                <a:ea typeface="+mj-ea"/>
                <a:cs typeface="+mj-cs"/>
              </a:rPr>
              <a:t>: </a:t>
            </a:r>
            <a:r>
              <a:rPr lang="en-US">
                <a:solidFill>
                  <a:schemeClr val="accent2"/>
                </a:solidFill>
                <a:latin typeface="Avenir Book" panose="02000503020000020003" pitchFamily="2" charset="0"/>
                <a:ea typeface="+mj-ea"/>
                <a:cs typeface="+mj-cs"/>
              </a:rPr>
              <a:t>Industry-strength </a:t>
            </a:r>
            <a:r>
              <a:rPr lang="en-US" err="1">
                <a:solidFill>
                  <a:schemeClr val="accent2"/>
                </a:solidFill>
                <a:latin typeface="Avenir Book" panose="02000503020000020003" pitchFamily="2" charset="0"/>
                <a:ea typeface="+mj-ea"/>
                <a:cs typeface="+mj-cs"/>
              </a:rPr>
              <a:t>Modelica</a:t>
            </a:r>
            <a:r>
              <a:rPr lang="en-US">
                <a:solidFill>
                  <a:schemeClr val="accent2"/>
                </a:solidFill>
                <a:latin typeface="Avenir Book" panose="02000503020000020003" pitchFamily="2" charset="0"/>
                <a:ea typeface="+mj-ea"/>
                <a:cs typeface="+mj-cs"/>
              </a:rPr>
              <a:t> compiler</a:t>
            </a:r>
          </a:p>
          <a:p>
            <a:pPr lvl="1" indent="-285750">
              <a:buFont typeface="Arial" panose="020B0604020202020204" pitchFamily="34" charset="0"/>
              <a:buChar char="•"/>
              <a:defRPr/>
            </a:pPr>
            <a:r>
              <a:rPr lang="en-US">
                <a:solidFill>
                  <a:schemeClr val="accent2"/>
                </a:solidFill>
                <a:latin typeface="Avenir Book" panose="02000503020000020003" pitchFamily="2" charset="0"/>
                <a:ea typeface="+mj-ea"/>
                <a:cs typeface="+mj-cs"/>
              </a:rPr>
              <a:t>...</a:t>
            </a:r>
          </a:p>
        </p:txBody>
      </p:sp>
      <p:pic>
        <p:nvPicPr>
          <p:cNvPr id="25" name="Picture 24">
            <a:extLst>
              <a:ext uri="{FF2B5EF4-FFF2-40B4-BE49-F238E27FC236}">
                <a16:creationId xmlns:a16="http://schemas.microsoft.com/office/drawing/2014/main" id="{6B425584-DC9F-1C62-B00A-78C3708FC4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7862" y="4430541"/>
            <a:ext cx="7262297" cy="1736636"/>
          </a:xfrm>
          <a:prstGeom prst="rect">
            <a:avLst/>
          </a:prstGeom>
        </p:spPr>
      </p:pic>
      <p:sp>
        <p:nvSpPr>
          <p:cNvPr id="2" name="TextBox 1">
            <a:extLst>
              <a:ext uri="{FF2B5EF4-FFF2-40B4-BE49-F238E27FC236}">
                <a16:creationId xmlns:a16="http://schemas.microsoft.com/office/drawing/2014/main" id="{8FE96519-D989-9618-0B00-7426C1317F59}"/>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7</a:t>
            </a:fld>
            <a:endParaRPr lang="en-SE">
              <a:solidFill>
                <a:schemeClr val="bg1"/>
              </a:solidFill>
            </a:endParaRPr>
          </a:p>
        </p:txBody>
      </p:sp>
    </p:spTree>
    <p:extLst>
      <p:ext uri="{BB962C8B-B14F-4D97-AF65-F5344CB8AC3E}">
        <p14:creationId xmlns:p14="http://schemas.microsoft.com/office/powerpoint/2010/main" val="40917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946C6-7F05-3F83-FD0A-F9654FBD0EDD}"/>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E54DADE-C8E6-D1BF-D0EB-E01BAD43E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D9E25849-9ABB-767F-4673-98DAF82C5900}"/>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633BA16A-A864-7A01-E6D2-08E243B3E24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F7E129A9-1E99-B04F-C619-94B33DFFE666}"/>
              </a:ext>
            </a:extLst>
          </p:cNvPr>
          <p:cNvSpPr>
            <a:spLocks noGrp="1"/>
          </p:cNvSpPr>
          <p:nvPr>
            <p:ph type="title"/>
          </p:nvPr>
        </p:nvSpPr>
        <p:spPr>
          <a:xfrm>
            <a:off x="308369" y="428096"/>
            <a:ext cx="7621825" cy="903865"/>
          </a:xfrm>
        </p:spPr>
        <p:txBody>
          <a:bodyPr>
            <a:normAutofit/>
          </a:bodyPr>
          <a:lstStyle/>
          <a:p>
            <a:r>
              <a:rPr lang="en-US" sz="3200">
                <a:latin typeface="Avenir Book" panose="02000503020000020003" pitchFamily="2" charset="0"/>
              </a:rPr>
              <a:t>Algorithms</a:t>
            </a:r>
          </a:p>
        </p:txBody>
      </p:sp>
      <p:pic>
        <p:nvPicPr>
          <p:cNvPr id="11" name="Picture 10" descr="A screenshot of a computer code&#10;&#10;Description automatically generated">
            <a:extLst>
              <a:ext uri="{FF2B5EF4-FFF2-40B4-BE49-F238E27FC236}">
                <a16:creationId xmlns:a16="http://schemas.microsoft.com/office/drawing/2014/main" id="{777F70C2-5331-E09A-5DF3-846E051B5C71}"/>
              </a:ext>
            </a:extLst>
          </p:cNvPr>
          <p:cNvPicPr>
            <a:picLocks noChangeAspect="1"/>
          </p:cNvPicPr>
          <p:nvPr/>
        </p:nvPicPr>
        <p:blipFill>
          <a:blip r:embed="rId6">
            <a:extLst>
              <a:ext uri="{28A0092B-C50C-407E-A947-70E740481C1C}">
                <a14:useLocalDpi xmlns:a14="http://schemas.microsoft.com/office/drawing/2010/main" val="0"/>
              </a:ext>
            </a:extLst>
          </a:blip>
          <a:srcRect r="1685" b="1385"/>
          <a:stretch/>
        </p:blipFill>
        <p:spPr>
          <a:xfrm>
            <a:off x="8148551" y="126420"/>
            <a:ext cx="3275404" cy="5983532"/>
          </a:xfrm>
          <a:prstGeom prst="rect">
            <a:avLst/>
          </a:prstGeom>
          <a:ln>
            <a:solidFill>
              <a:schemeClr val="accent1"/>
            </a:solidFill>
          </a:ln>
          <a:effectLst>
            <a:glow rad="127000">
              <a:schemeClr val="accent1">
                <a:lumMod val="40000"/>
                <a:lumOff val="60000"/>
              </a:schemeClr>
            </a:glow>
          </a:effectLst>
        </p:spPr>
      </p:pic>
      <p:pic>
        <p:nvPicPr>
          <p:cNvPr id="13" name="Picture 12" descr="A screenshot of a computer code&#10;&#10;Description automatically generated">
            <a:extLst>
              <a:ext uri="{FF2B5EF4-FFF2-40B4-BE49-F238E27FC236}">
                <a16:creationId xmlns:a16="http://schemas.microsoft.com/office/drawing/2014/main" id="{0046AF18-A665-BFA0-1BFE-ACDF75015651}"/>
              </a:ext>
            </a:extLst>
          </p:cNvPr>
          <p:cNvPicPr>
            <a:picLocks noChangeAspect="1"/>
          </p:cNvPicPr>
          <p:nvPr/>
        </p:nvPicPr>
        <p:blipFill>
          <a:blip r:embed="rId7">
            <a:extLst>
              <a:ext uri="{28A0092B-C50C-407E-A947-70E740481C1C}">
                <a14:useLocalDpi xmlns:a14="http://schemas.microsoft.com/office/drawing/2010/main" val="0"/>
              </a:ext>
            </a:extLst>
          </a:blip>
          <a:srcRect l="4530" t="4030" r="9582" b="2118"/>
          <a:stretch/>
        </p:blipFill>
        <p:spPr>
          <a:xfrm>
            <a:off x="3774882" y="1408782"/>
            <a:ext cx="3257483" cy="3474307"/>
          </a:xfrm>
          <a:prstGeom prst="rect">
            <a:avLst/>
          </a:prstGeom>
          <a:ln>
            <a:solidFill>
              <a:schemeClr val="accent1"/>
            </a:solidFill>
          </a:ln>
          <a:effectLst>
            <a:glow rad="127000">
              <a:schemeClr val="accent1">
                <a:lumMod val="40000"/>
                <a:lumOff val="60000"/>
              </a:schemeClr>
            </a:glow>
          </a:effectLst>
        </p:spPr>
      </p:pic>
      <p:pic>
        <p:nvPicPr>
          <p:cNvPr id="15" name="Picture 14" descr="A screenshot of a computer code&#10;&#10;Description automatically generated">
            <a:extLst>
              <a:ext uri="{FF2B5EF4-FFF2-40B4-BE49-F238E27FC236}">
                <a16:creationId xmlns:a16="http://schemas.microsoft.com/office/drawing/2014/main" id="{BC978275-09D7-E6D4-6BBD-733611FCFAEB}"/>
              </a:ext>
            </a:extLst>
          </p:cNvPr>
          <p:cNvPicPr>
            <a:picLocks noChangeAspect="1"/>
          </p:cNvPicPr>
          <p:nvPr/>
        </p:nvPicPr>
        <p:blipFill>
          <a:blip r:embed="rId8">
            <a:extLst>
              <a:ext uri="{28A0092B-C50C-407E-A947-70E740481C1C}">
                <a14:useLocalDpi xmlns:a14="http://schemas.microsoft.com/office/drawing/2010/main" val="0"/>
              </a:ext>
            </a:extLst>
          </a:blip>
          <a:srcRect l="2645" r="16593"/>
          <a:stretch/>
        </p:blipFill>
        <p:spPr>
          <a:xfrm>
            <a:off x="414057" y="1385301"/>
            <a:ext cx="2568686" cy="3497788"/>
          </a:xfrm>
          <a:prstGeom prst="rect">
            <a:avLst/>
          </a:prstGeom>
          <a:ln>
            <a:solidFill>
              <a:schemeClr val="accent1"/>
            </a:solidFill>
          </a:ln>
          <a:effectLst>
            <a:glow rad="127000">
              <a:schemeClr val="accent1">
                <a:lumMod val="40000"/>
                <a:lumOff val="60000"/>
              </a:schemeClr>
            </a:glow>
          </a:effectLst>
        </p:spPr>
      </p:pic>
      <p:sp>
        <p:nvSpPr>
          <p:cNvPr id="18" name="TextBox 17">
            <a:extLst>
              <a:ext uri="{FF2B5EF4-FFF2-40B4-BE49-F238E27FC236}">
                <a16:creationId xmlns:a16="http://schemas.microsoft.com/office/drawing/2014/main" id="{4CBEEEA6-DD27-ACED-8DEA-8BEE6CD08D07}"/>
              </a:ext>
            </a:extLst>
          </p:cNvPr>
          <p:cNvSpPr txBox="1"/>
          <p:nvPr/>
        </p:nvSpPr>
        <p:spPr>
          <a:xfrm>
            <a:off x="9070710" y="6137111"/>
            <a:ext cx="1545411" cy="369332"/>
          </a:xfrm>
          <a:prstGeom prst="rect">
            <a:avLst/>
          </a:prstGeom>
          <a:noFill/>
        </p:spPr>
        <p:txBody>
          <a:bodyPr wrap="square">
            <a:spAutoFit/>
          </a:bodyPr>
          <a:lstStyle/>
          <a:p>
            <a:r>
              <a:rPr lang="en-SE" b="1" i="1">
                <a:solidFill>
                  <a:srgbClr val="FF0000"/>
                </a:solidFill>
                <a:latin typeface="Avenir Light" panose="020B0402020203020204" pitchFamily="34" charset="77"/>
              </a:rPr>
              <a:t>CIRCULAR</a:t>
            </a:r>
            <a:endParaRPr lang="en-SE"/>
          </a:p>
        </p:txBody>
      </p:sp>
      <p:sp>
        <p:nvSpPr>
          <p:cNvPr id="19" name="TextBox 18">
            <a:extLst>
              <a:ext uri="{FF2B5EF4-FFF2-40B4-BE49-F238E27FC236}">
                <a16:creationId xmlns:a16="http://schemas.microsoft.com/office/drawing/2014/main" id="{C1F62378-6ACA-E602-8368-4B88A1CA6BF1}"/>
              </a:ext>
            </a:extLst>
          </p:cNvPr>
          <p:cNvSpPr txBox="1"/>
          <p:nvPr/>
        </p:nvSpPr>
        <p:spPr>
          <a:xfrm>
            <a:off x="4630919" y="5019652"/>
            <a:ext cx="1545411" cy="369332"/>
          </a:xfrm>
          <a:prstGeom prst="rect">
            <a:avLst/>
          </a:prstGeom>
          <a:noFill/>
        </p:spPr>
        <p:txBody>
          <a:bodyPr wrap="square">
            <a:spAutoFit/>
          </a:bodyPr>
          <a:lstStyle/>
          <a:p>
            <a:r>
              <a:rPr lang="en-SE" b="1" i="1">
                <a:solidFill>
                  <a:srgbClr val="FF9300"/>
                </a:solidFill>
                <a:latin typeface="Avenir Light" panose="020B0402020203020204" pitchFamily="34" charset="77"/>
              </a:rPr>
              <a:t>AGNOSTIC</a:t>
            </a:r>
            <a:endParaRPr lang="en-SE">
              <a:solidFill>
                <a:srgbClr val="FF9300"/>
              </a:solidFill>
            </a:endParaRPr>
          </a:p>
        </p:txBody>
      </p:sp>
      <p:sp>
        <p:nvSpPr>
          <p:cNvPr id="20" name="TextBox 19">
            <a:extLst>
              <a:ext uri="{FF2B5EF4-FFF2-40B4-BE49-F238E27FC236}">
                <a16:creationId xmlns:a16="http://schemas.microsoft.com/office/drawing/2014/main" id="{F877FD4E-B074-829E-6873-9BBA94512FA1}"/>
              </a:ext>
            </a:extLst>
          </p:cNvPr>
          <p:cNvSpPr txBox="1"/>
          <p:nvPr/>
        </p:nvSpPr>
        <p:spPr>
          <a:xfrm>
            <a:off x="621939" y="5019652"/>
            <a:ext cx="2152921" cy="369332"/>
          </a:xfrm>
          <a:prstGeom prst="rect">
            <a:avLst/>
          </a:prstGeom>
          <a:noFill/>
        </p:spPr>
        <p:txBody>
          <a:bodyPr wrap="square">
            <a:spAutoFit/>
          </a:bodyPr>
          <a:lstStyle/>
          <a:p>
            <a:r>
              <a:rPr lang="en-SE" b="1" i="1">
                <a:solidFill>
                  <a:srgbClr val="00B050"/>
                </a:solidFill>
                <a:latin typeface="Avenir Light" panose="020B0402020203020204" pitchFamily="34" charset="77"/>
              </a:rPr>
              <a:t>NON-CIRCULAR</a:t>
            </a:r>
            <a:endParaRPr lang="en-SE" b="1">
              <a:solidFill>
                <a:srgbClr val="00B050"/>
              </a:solidFill>
            </a:endParaRPr>
          </a:p>
        </p:txBody>
      </p:sp>
    </p:spTree>
    <p:extLst>
      <p:ext uri="{BB962C8B-B14F-4D97-AF65-F5344CB8AC3E}">
        <p14:creationId xmlns:p14="http://schemas.microsoft.com/office/powerpoint/2010/main" val="2289122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4415-BA30-B592-CD6F-228EF0C5F245}"/>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E5C37E5-941C-162C-59FA-2F2BB899B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B74C8F97-5E1A-7915-08B9-042F44BD5598}"/>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5E1C711B-E5E4-F71C-D234-2AD1048E629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4F38593A-2255-27BD-5C6E-51806E244484}"/>
              </a:ext>
            </a:extLst>
          </p:cNvPr>
          <p:cNvSpPr>
            <a:spLocks noGrp="1"/>
          </p:cNvSpPr>
          <p:nvPr>
            <p:ph type="title"/>
          </p:nvPr>
        </p:nvSpPr>
        <p:spPr>
          <a:xfrm>
            <a:off x="308369" y="428096"/>
            <a:ext cx="7621825" cy="903865"/>
          </a:xfrm>
        </p:spPr>
        <p:txBody>
          <a:bodyPr>
            <a:normAutofit/>
          </a:bodyPr>
          <a:lstStyle/>
          <a:p>
            <a:r>
              <a:rPr lang="en-US" sz="3200" dirty="0">
                <a:latin typeface="Avenir Book" panose="02000503020000020003" pitchFamily="2" charset="0"/>
              </a:rPr>
              <a:t>Demand-driven Evaluation</a:t>
            </a:r>
          </a:p>
        </p:txBody>
      </p:sp>
      <p:pic>
        <p:nvPicPr>
          <p:cNvPr id="4" name="Picture 3" descr="A diagram of a flowchart&#10;&#10;Description automatically generated">
            <a:extLst>
              <a:ext uri="{FF2B5EF4-FFF2-40B4-BE49-F238E27FC236}">
                <a16:creationId xmlns:a16="http://schemas.microsoft.com/office/drawing/2014/main" id="{C5903BAD-3E54-E26F-E2BA-2E444F93C4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1450" y="196832"/>
            <a:ext cx="5845515" cy="5806480"/>
          </a:xfrm>
          <a:prstGeom prst="rect">
            <a:avLst/>
          </a:prstGeom>
        </p:spPr>
      </p:pic>
      <p:pic>
        <p:nvPicPr>
          <p:cNvPr id="7" name="Picture 6" descr="A computer code with text&#10;&#10;Description automatically generated with medium confidence">
            <a:extLst>
              <a:ext uri="{FF2B5EF4-FFF2-40B4-BE49-F238E27FC236}">
                <a16:creationId xmlns:a16="http://schemas.microsoft.com/office/drawing/2014/main" id="{E1B4315E-CFF4-A370-2CCD-F9F5ED471C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312" y="2571965"/>
            <a:ext cx="3632247" cy="1659840"/>
          </a:xfrm>
          <a:prstGeom prst="rect">
            <a:avLst/>
          </a:prstGeom>
        </p:spPr>
      </p:pic>
      <p:sp>
        <p:nvSpPr>
          <p:cNvPr id="8" name="TextBox 7">
            <a:extLst>
              <a:ext uri="{FF2B5EF4-FFF2-40B4-BE49-F238E27FC236}">
                <a16:creationId xmlns:a16="http://schemas.microsoft.com/office/drawing/2014/main" id="{3249C01C-B468-F33F-6A07-FC9357C8FF40}"/>
              </a:ext>
            </a:extLst>
          </p:cNvPr>
          <p:cNvSpPr txBox="1"/>
          <p:nvPr/>
        </p:nvSpPr>
        <p:spPr>
          <a:xfrm>
            <a:off x="1266737" y="3535698"/>
            <a:ext cx="379905" cy="369332"/>
          </a:xfrm>
          <a:prstGeom prst="rect">
            <a:avLst/>
          </a:prstGeom>
          <a:noFill/>
        </p:spPr>
        <p:txBody>
          <a:bodyPr wrap="square" rtlCol="0">
            <a:spAutoFit/>
          </a:bodyPr>
          <a:lstStyle/>
          <a:p>
            <a:r>
              <a:rPr lang="en-SE"/>
              <a:t>🐞</a:t>
            </a:r>
          </a:p>
        </p:txBody>
      </p:sp>
      <p:pic>
        <p:nvPicPr>
          <p:cNvPr id="9" name="Picture 8">
            <a:extLst>
              <a:ext uri="{FF2B5EF4-FFF2-40B4-BE49-F238E27FC236}">
                <a16:creationId xmlns:a16="http://schemas.microsoft.com/office/drawing/2014/main" id="{6EE975C8-2C3B-0A8F-B23D-5F60FB9C8BFF}"/>
              </a:ext>
            </a:extLst>
          </p:cNvPr>
          <p:cNvPicPr>
            <a:picLocks noChangeAspect="1"/>
          </p:cNvPicPr>
          <p:nvPr/>
        </p:nvPicPr>
        <p:blipFill>
          <a:blip r:embed="rId8"/>
          <a:stretch>
            <a:fillRect/>
          </a:stretch>
        </p:blipFill>
        <p:spPr>
          <a:xfrm flipV="1">
            <a:off x="1587628" y="3705435"/>
            <a:ext cx="317668" cy="158834"/>
          </a:xfrm>
          <a:prstGeom prst="rect">
            <a:avLst/>
          </a:prstGeom>
        </p:spPr>
      </p:pic>
      <p:sp>
        <p:nvSpPr>
          <p:cNvPr id="10" name="Rectangular Callout 9">
            <a:extLst>
              <a:ext uri="{FF2B5EF4-FFF2-40B4-BE49-F238E27FC236}">
                <a16:creationId xmlns:a16="http://schemas.microsoft.com/office/drawing/2014/main" id="{36005319-6084-8B35-9747-0F83F0F08972}"/>
              </a:ext>
            </a:extLst>
          </p:cNvPr>
          <p:cNvSpPr/>
          <p:nvPr/>
        </p:nvSpPr>
        <p:spPr>
          <a:xfrm>
            <a:off x="3367471" y="3564112"/>
            <a:ext cx="1489106" cy="600313"/>
          </a:xfrm>
          <a:prstGeom prst="wedgeRectCallout">
            <a:avLst>
              <a:gd name="adj1" fmla="val -67002"/>
              <a:gd name="adj2" fmla="val -28287"/>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sz="1600" b="1">
                <a:solidFill>
                  <a:schemeClr val="tx1"/>
                </a:solidFill>
                <a:latin typeface="Courier New" panose="02070309020205020404" pitchFamily="49" charset="0"/>
                <a:cs typeface="Courier New" panose="02070309020205020404" pitchFamily="49" charset="0"/>
              </a:rPr>
              <a:t>‘x’ might be null</a:t>
            </a:r>
          </a:p>
        </p:txBody>
      </p:sp>
      <p:sp>
        <p:nvSpPr>
          <p:cNvPr id="12" name="TextBox 11">
            <a:extLst>
              <a:ext uri="{FF2B5EF4-FFF2-40B4-BE49-F238E27FC236}">
                <a16:creationId xmlns:a16="http://schemas.microsoft.com/office/drawing/2014/main" id="{41FC17B5-DE4F-00FC-ACC7-E351A6E221ED}"/>
              </a:ext>
            </a:extLst>
          </p:cNvPr>
          <p:cNvSpPr txBox="1"/>
          <p:nvPr/>
        </p:nvSpPr>
        <p:spPr>
          <a:xfrm>
            <a:off x="3539092" y="2558373"/>
            <a:ext cx="1467111" cy="276999"/>
          </a:xfrm>
          <a:prstGeom prst="rect">
            <a:avLst/>
          </a:prstGeom>
          <a:noFill/>
        </p:spPr>
        <p:txBody>
          <a:bodyPr wrap="square">
            <a:spAutoFit/>
          </a:bodyPr>
          <a:lstStyle/>
          <a:p>
            <a:r>
              <a:rPr lang="en-GB" sz="1200" b="1" i="0" dirty="0">
                <a:effectLst/>
                <a:latin typeface="Gulim" panose="020B0600000101010101" pitchFamily="34" charset="-127"/>
                <a:ea typeface="Gulim" panose="020B0600000101010101" pitchFamily="34" charset="-127"/>
              </a:rPr>
              <a:t>CWE-476</a:t>
            </a:r>
            <a:endParaRPr lang="en-SE" sz="1200"/>
          </a:p>
        </p:txBody>
      </p:sp>
      <p:cxnSp>
        <p:nvCxnSpPr>
          <p:cNvPr id="16" name="Straight Arrow Connector 15">
            <a:extLst>
              <a:ext uri="{FF2B5EF4-FFF2-40B4-BE49-F238E27FC236}">
                <a16:creationId xmlns:a16="http://schemas.microsoft.com/office/drawing/2014/main" id="{721215F3-8C45-D4D0-E850-D7D9A7632C4A}"/>
              </a:ext>
            </a:extLst>
          </p:cNvPr>
          <p:cNvCxnSpPr>
            <a:cxnSpLocks/>
          </p:cNvCxnSpPr>
          <p:nvPr/>
        </p:nvCxnSpPr>
        <p:spPr>
          <a:xfrm flipV="1">
            <a:off x="5160475" y="4463358"/>
            <a:ext cx="1068309" cy="905347"/>
          </a:xfrm>
          <a:prstGeom prst="straightConnector1">
            <a:avLst/>
          </a:prstGeom>
          <a:ln w="22225">
            <a:solidFill>
              <a:srgbClr val="FF93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5ECF20A-D858-B566-9E19-DF0ECC79B353}"/>
              </a:ext>
            </a:extLst>
          </p:cNvPr>
          <p:cNvSpPr txBox="1"/>
          <p:nvPr/>
        </p:nvSpPr>
        <p:spPr>
          <a:xfrm>
            <a:off x="4020195" y="5409721"/>
            <a:ext cx="1972015" cy="369332"/>
          </a:xfrm>
          <a:prstGeom prst="rect">
            <a:avLst/>
          </a:prstGeom>
          <a:noFill/>
        </p:spPr>
        <p:txBody>
          <a:bodyPr wrap="none" rtlCol="0">
            <a:spAutoFit/>
          </a:bodyPr>
          <a:lstStyle/>
          <a:p>
            <a:r>
              <a:rPr lang="en-SE" dirty="0">
                <a:solidFill>
                  <a:srgbClr val="FF9300"/>
                </a:solidFill>
              </a:rPr>
              <a:t>Queried Attribute</a:t>
            </a:r>
          </a:p>
        </p:txBody>
      </p:sp>
      <p:cxnSp>
        <p:nvCxnSpPr>
          <p:cNvPr id="23" name="Straight Arrow Connector 22">
            <a:extLst>
              <a:ext uri="{FF2B5EF4-FFF2-40B4-BE49-F238E27FC236}">
                <a16:creationId xmlns:a16="http://schemas.microsoft.com/office/drawing/2014/main" id="{972274BB-860D-B80B-EF7B-D65F09A3B913}"/>
              </a:ext>
            </a:extLst>
          </p:cNvPr>
          <p:cNvCxnSpPr>
            <a:cxnSpLocks/>
            <a:stCxn id="24" idx="0"/>
          </p:cNvCxnSpPr>
          <p:nvPr/>
        </p:nvCxnSpPr>
        <p:spPr>
          <a:xfrm flipH="1" flipV="1">
            <a:off x="9669101" y="5472762"/>
            <a:ext cx="1219886" cy="306291"/>
          </a:xfrm>
          <a:prstGeom prst="straightConnector1">
            <a:avLst/>
          </a:prstGeom>
          <a:ln w="222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8AD96C9-589D-85B2-5A84-433FB4515BFB}"/>
              </a:ext>
            </a:extLst>
          </p:cNvPr>
          <p:cNvSpPr txBox="1"/>
          <p:nvPr/>
        </p:nvSpPr>
        <p:spPr>
          <a:xfrm>
            <a:off x="9583276" y="5779053"/>
            <a:ext cx="2611421" cy="369332"/>
          </a:xfrm>
          <a:prstGeom prst="rect">
            <a:avLst/>
          </a:prstGeom>
          <a:noFill/>
        </p:spPr>
        <p:txBody>
          <a:bodyPr wrap="none" rtlCol="0">
            <a:spAutoFit/>
          </a:bodyPr>
          <a:lstStyle/>
          <a:p>
            <a:r>
              <a:rPr lang="en-SE" dirty="0">
                <a:solidFill>
                  <a:schemeClr val="bg1">
                    <a:lumMod val="50000"/>
                  </a:schemeClr>
                </a:solidFill>
              </a:rPr>
              <a:t>Not computed attribtue</a:t>
            </a:r>
          </a:p>
        </p:txBody>
      </p:sp>
      <p:cxnSp>
        <p:nvCxnSpPr>
          <p:cNvPr id="28" name="Straight Arrow Connector 27">
            <a:extLst>
              <a:ext uri="{FF2B5EF4-FFF2-40B4-BE49-F238E27FC236}">
                <a16:creationId xmlns:a16="http://schemas.microsoft.com/office/drawing/2014/main" id="{BB998A04-EE45-208C-0CF5-9B0AB4830E3D}"/>
              </a:ext>
            </a:extLst>
          </p:cNvPr>
          <p:cNvCxnSpPr>
            <a:cxnSpLocks/>
          </p:cNvCxnSpPr>
          <p:nvPr/>
        </p:nvCxnSpPr>
        <p:spPr>
          <a:xfrm>
            <a:off x="6313468" y="2509877"/>
            <a:ext cx="512845" cy="1195558"/>
          </a:xfrm>
          <a:prstGeom prst="straightConnector1">
            <a:avLst/>
          </a:prstGeom>
          <a:ln w="222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5AF0AB5-E0FF-6FE8-8989-116CB96EA841}"/>
              </a:ext>
            </a:extLst>
          </p:cNvPr>
          <p:cNvSpPr txBox="1"/>
          <p:nvPr/>
        </p:nvSpPr>
        <p:spPr>
          <a:xfrm>
            <a:off x="5091248" y="2025310"/>
            <a:ext cx="2611421" cy="369332"/>
          </a:xfrm>
          <a:prstGeom prst="rect">
            <a:avLst/>
          </a:prstGeom>
          <a:noFill/>
        </p:spPr>
        <p:txBody>
          <a:bodyPr wrap="square" rtlCol="0">
            <a:spAutoFit/>
          </a:bodyPr>
          <a:lstStyle/>
          <a:p>
            <a:r>
              <a:rPr lang="en-SE" dirty="0">
                <a:solidFill>
                  <a:schemeClr val="accent1">
                    <a:lumMod val="75000"/>
                  </a:schemeClr>
                </a:solidFill>
              </a:rPr>
              <a:t>Computed Attributes</a:t>
            </a:r>
          </a:p>
        </p:txBody>
      </p:sp>
    </p:spTree>
    <p:extLst>
      <p:ext uri="{BB962C8B-B14F-4D97-AF65-F5344CB8AC3E}">
        <p14:creationId xmlns:p14="http://schemas.microsoft.com/office/powerpoint/2010/main" val="89902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63F14-BBF9-C7B7-6133-CB241D60D7FA}"/>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BBD488F-7280-6EAF-A31D-B9D7CA182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pic>
        <p:nvPicPr>
          <p:cNvPr id="5" name="Picture 4">
            <a:extLst>
              <a:ext uri="{FF2B5EF4-FFF2-40B4-BE49-F238E27FC236}">
                <a16:creationId xmlns:a16="http://schemas.microsoft.com/office/drawing/2014/main" id="{86D2DC8E-35D4-0330-6028-898808113D8E}"/>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9EBFC51F-B5AC-6D1B-F67E-FA4848C222E1}"/>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2" name="Title 6">
            <a:extLst>
              <a:ext uri="{FF2B5EF4-FFF2-40B4-BE49-F238E27FC236}">
                <a16:creationId xmlns:a16="http://schemas.microsoft.com/office/drawing/2014/main" id="{4E65AE0B-25B5-775C-59BA-078DFC8A59CA}"/>
              </a:ext>
            </a:extLst>
          </p:cNvPr>
          <p:cNvSpPr>
            <a:spLocks noGrp="1"/>
          </p:cNvSpPr>
          <p:nvPr>
            <p:ph type="title"/>
          </p:nvPr>
        </p:nvSpPr>
        <p:spPr>
          <a:xfrm>
            <a:off x="308369" y="428096"/>
            <a:ext cx="7621825" cy="903865"/>
          </a:xfrm>
        </p:spPr>
        <p:txBody>
          <a:bodyPr>
            <a:normAutofit/>
          </a:bodyPr>
          <a:lstStyle/>
          <a:p>
            <a:r>
              <a:rPr lang="en-US" sz="3200" dirty="0">
                <a:latin typeface="Avenir Book" panose="02000503020000020003" pitchFamily="2" charset="0"/>
              </a:rPr>
              <a:t>CFG on top of the AST</a:t>
            </a:r>
          </a:p>
        </p:txBody>
      </p:sp>
      <p:pic>
        <p:nvPicPr>
          <p:cNvPr id="3" name="Picture 2">
            <a:extLst>
              <a:ext uri="{FF2B5EF4-FFF2-40B4-BE49-F238E27FC236}">
                <a16:creationId xmlns:a16="http://schemas.microsoft.com/office/drawing/2014/main" id="{32B7A055-1C99-D136-C86B-40D8502B4C5B}"/>
              </a:ext>
            </a:extLst>
          </p:cNvPr>
          <p:cNvPicPr>
            <a:picLocks noChangeAspect="1"/>
          </p:cNvPicPr>
          <p:nvPr/>
        </p:nvPicPr>
        <p:blipFill>
          <a:blip r:embed="rId6"/>
          <a:stretch>
            <a:fillRect/>
          </a:stretch>
        </p:blipFill>
        <p:spPr>
          <a:xfrm>
            <a:off x="4654378" y="1052690"/>
            <a:ext cx="7355139" cy="5263193"/>
          </a:xfrm>
          <a:prstGeom prst="rect">
            <a:avLst/>
          </a:prstGeom>
          <a:ln>
            <a:solidFill>
              <a:schemeClr val="accent1"/>
            </a:solidFill>
          </a:ln>
          <a:effectLst>
            <a:glow rad="127000">
              <a:schemeClr val="accent1">
                <a:lumMod val="40000"/>
                <a:lumOff val="60000"/>
              </a:schemeClr>
            </a:glow>
          </a:effectLst>
        </p:spPr>
      </p:pic>
    </p:spTree>
    <p:extLst>
      <p:ext uri="{BB962C8B-B14F-4D97-AF65-F5344CB8AC3E}">
        <p14:creationId xmlns:p14="http://schemas.microsoft.com/office/powerpoint/2010/main" val="3538328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518763" y="422040"/>
            <a:ext cx="11520286" cy="903865"/>
          </a:xfrm>
        </p:spPr>
        <p:txBody>
          <a:bodyPr>
            <a:normAutofit/>
          </a:bodyPr>
          <a:lstStyle/>
          <a:p>
            <a:r>
              <a:rPr lang="en-US" sz="3200">
                <a:latin typeface="Avenir Book" panose="02000503020000020003" pitchFamily="2" charset="0"/>
              </a:rPr>
              <a:t>Going back to Static Analysis</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13" name="TextBox 12">
            <a:extLst>
              <a:ext uri="{FF2B5EF4-FFF2-40B4-BE49-F238E27FC236}">
                <a16:creationId xmlns:a16="http://schemas.microsoft.com/office/drawing/2014/main" id="{81349D22-92FD-0159-6A68-F9E2B6841D59}"/>
              </a:ext>
            </a:extLst>
          </p:cNvPr>
          <p:cNvSpPr txBox="1"/>
          <p:nvPr/>
        </p:nvSpPr>
        <p:spPr>
          <a:xfrm>
            <a:off x="518159" y="1119544"/>
            <a:ext cx="6138860" cy="369332"/>
          </a:xfrm>
          <a:prstGeom prst="rect">
            <a:avLst/>
          </a:prstGeom>
          <a:noFill/>
        </p:spPr>
        <p:txBody>
          <a:bodyPr wrap="none" rtlCol="0">
            <a:spAutoFit/>
          </a:bodyPr>
          <a:lstStyle/>
          <a:p>
            <a:r>
              <a:rPr lang="en-SE">
                <a:solidFill>
                  <a:schemeClr val="accent2"/>
                </a:solidFill>
                <a:latin typeface="Avenir Book" panose="02000503020000020003" pitchFamily="2" charset="0"/>
                <a:ea typeface="+mj-ea"/>
                <a:cs typeface="+mj-cs"/>
              </a:rPr>
              <a:t>Many analyses depend heavily on the Control Flow Graph</a:t>
            </a:r>
          </a:p>
        </p:txBody>
      </p:sp>
      <p:grpSp>
        <p:nvGrpSpPr>
          <p:cNvPr id="29" name="Group 28">
            <a:extLst>
              <a:ext uri="{FF2B5EF4-FFF2-40B4-BE49-F238E27FC236}">
                <a16:creationId xmlns:a16="http://schemas.microsoft.com/office/drawing/2014/main" id="{20B0D2F0-DA1D-CF9D-39F5-F699FAD4C80D}"/>
              </a:ext>
            </a:extLst>
          </p:cNvPr>
          <p:cNvGrpSpPr/>
          <p:nvPr/>
        </p:nvGrpSpPr>
        <p:grpSpPr>
          <a:xfrm>
            <a:off x="6066706" y="2027888"/>
            <a:ext cx="3264710" cy="2812721"/>
            <a:chOff x="424982" y="3515493"/>
            <a:chExt cx="3264710" cy="2812721"/>
          </a:xfrm>
        </p:grpSpPr>
        <p:sp>
          <p:nvSpPr>
            <p:cNvPr id="28" name="Rounded Rectangle 27">
              <a:extLst>
                <a:ext uri="{FF2B5EF4-FFF2-40B4-BE49-F238E27FC236}">
                  <a16:creationId xmlns:a16="http://schemas.microsoft.com/office/drawing/2014/main" id="{40C483D3-490D-D5A0-47CF-334656502521}"/>
                </a:ext>
              </a:extLst>
            </p:cNvPr>
            <p:cNvSpPr/>
            <p:nvPr/>
          </p:nvSpPr>
          <p:spPr>
            <a:xfrm>
              <a:off x="2460422" y="5958191"/>
              <a:ext cx="935254" cy="370023"/>
            </a:xfrm>
            <a:prstGeom prst="roundRect">
              <a:avLst/>
            </a:prstGeom>
            <a:noFill/>
            <a:ln w="19050">
              <a:solidFill>
                <a:schemeClr val="accent1">
                  <a:lumMod val="60000"/>
                  <a:lumOff val="40000"/>
                </a:schemeClr>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Exit</a:t>
              </a:r>
              <a:endParaRPr lang="en-SE" sz="1100" b="1">
                <a:solidFill>
                  <a:schemeClr val="tx1"/>
                </a:solidFill>
                <a:latin typeface="Courier New" panose="02070309020205020404" pitchFamily="49" charset="0"/>
                <a:cs typeface="Courier New" panose="02070309020205020404" pitchFamily="49" charset="0"/>
              </a:endParaRPr>
            </a:p>
          </p:txBody>
        </p:sp>
        <p:sp>
          <p:nvSpPr>
            <p:cNvPr id="16" name="Rounded Rectangle 15">
              <a:extLst>
                <a:ext uri="{FF2B5EF4-FFF2-40B4-BE49-F238E27FC236}">
                  <a16:creationId xmlns:a16="http://schemas.microsoft.com/office/drawing/2014/main" id="{DD0AAF86-22F8-0F86-D9F4-0B953350E936}"/>
                </a:ext>
              </a:extLst>
            </p:cNvPr>
            <p:cNvSpPr/>
            <p:nvPr/>
          </p:nvSpPr>
          <p:spPr>
            <a:xfrm>
              <a:off x="2175743" y="3515493"/>
              <a:ext cx="1513949" cy="370023"/>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Courier New" panose="02070309020205020404" pitchFamily="49" charset="0"/>
                  <a:cs typeface="Courier New" panose="02070309020205020404" pitchFamily="49" charset="0"/>
                </a:rPr>
                <a:t>String x = null</a:t>
              </a:r>
              <a:endParaRPr lang="en-SE" sz="1100" b="1">
                <a:solidFill>
                  <a:schemeClr val="tx1"/>
                </a:solidFill>
                <a:latin typeface="Courier New" panose="02070309020205020404" pitchFamily="49" charset="0"/>
                <a:cs typeface="Courier New" panose="02070309020205020404" pitchFamily="49" charset="0"/>
              </a:endParaRPr>
            </a:p>
          </p:txBody>
        </p:sp>
        <p:sp>
          <p:nvSpPr>
            <p:cNvPr id="17" name="Rounded Rectangle 16">
              <a:extLst>
                <a:ext uri="{FF2B5EF4-FFF2-40B4-BE49-F238E27FC236}">
                  <a16:creationId xmlns:a16="http://schemas.microsoft.com/office/drawing/2014/main" id="{A1F677E1-A4F1-391C-E94E-A99FFDC9F480}"/>
                </a:ext>
              </a:extLst>
            </p:cNvPr>
            <p:cNvSpPr/>
            <p:nvPr/>
          </p:nvSpPr>
          <p:spPr>
            <a:xfrm>
              <a:off x="2545742" y="4223682"/>
              <a:ext cx="773955" cy="370023"/>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b</a:t>
              </a:r>
              <a:endParaRPr lang="en-SE" sz="1100" b="1">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39DBF2BE-470D-7233-0DD6-8772389D6420}"/>
                </a:ext>
              </a:extLst>
            </p:cNvPr>
            <p:cNvCxnSpPr>
              <a:cxnSpLocks/>
              <a:stCxn id="16" idx="2"/>
              <a:endCxn id="17" idx="0"/>
            </p:cNvCxnSpPr>
            <p:nvPr/>
          </p:nvCxnSpPr>
          <p:spPr>
            <a:xfrm>
              <a:off x="2932718" y="3885516"/>
              <a:ext cx="1" cy="33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7101EC1B-F4B2-3F9D-B07E-8A16F1219BD1}"/>
                </a:ext>
              </a:extLst>
            </p:cNvPr>
            <p:cNvSpPr/>
            <p:nvPr/>
          </p:nvSpPr>
          <p:spPr>
            <a:xfrm>
              <a:off x="424982" y="4804678"/>
              <a:ext cx="1867558" cy="370023"/>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x = “Hello World”</a:t>
              </a:r>
              <a:endParaRPr lang="en-SE" sz="1100" b="1">
                <a:solidFill>
                  <a:schemeClr val="tx1"/>
                </a:solidFill>
                <a:latin typeface="Courier New" panose="02070309020205020404" pitchFamily="49" charset="0"/>
                <a:cs typeface="Courier New" panose="02070309020205020404" pitchFamily="49" charset="0"/>
              </a:endParaRPr>
            </a:p>
          </p:txBody>
        </p:sp>
        <p:cxnSp>
          <p:nvCxnSpPr>
            <p:cNvPr id="20" name="Straight Arrow Connector 19">
              <a:extLst>
                <a:ext uri="{FF2B5EF4-FFF2-40B4-BE49-F238E27FC236}">
                  <a16:creationId xmlns:a16="http://schemas.microsoft.com/office/drawing/2014/main" id="{519E0540-9706-03C3-921B-6BF9FCBD421B}"/>
                </a:ext>
              </a:extLst>
            </p:cNvPr>
            <p:cNvCxnSpPr>
              <a:cxnSpLocks/>
              <a:stCxn id="17" idx="2"/>
            </p:cNvCxnSpPr>
            <p:nvPr/>
          </p:nvCxnSpPr>
          <p:spPr>
            <a:xfrm flipH="1">
              <a:off x="2292540" y="4593705"/>
              <a:ext cx="640180" cy="210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ext">
              <a:extLst>
                <a:ext uri="{FF2B5EF4-FFF2-40B4-BE49-F238E27FC236}">
                  <a16:creationId xmlns:a16="http://schemas.microsoft.com/office/drawing/2014/main" id="{6B7ED57C-E142-7985-B61C-14C904443472}"/>
                </a:ext>
              </a:extLst>
            </p:cNvPr>
            <p:cNvCxnSpPr>
              <a:cxnSpLocks/>
              <a:stCxn id="17" idx="2"/>
              <a:endCxn id="35" idx="0"/>
            </p:cNvCxnSpPr>
            <p:nvPr/>
          </p:nvCxnSpPr>
          <p:spPr>
            <a:xfrm flipH="1">
              <a:off x="2927714" y="4593705"/>
              <a:ext cx="5006" cy="8047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4242EE8B-B4D6-DE4D-595E-A58F021DCCE4}"/>
                </a:ext>
              </a:extLst>
            </p:cNvPr>
            <p:cNvSpPr/>
            <p:nvPr/>
          </p:nvSpPr>
          <p:spPr>
            <a:xfrm>
              <a:off x="695536" y="3515493"/>
              <a:ext cx="905794" cy="370023"/>
            </a:xfrm>
            <a:prstGeom prst="roundRect">
              <a:avLst/>
            </a:prstGeom>
            <a:noFill/>
            <a:ln w="19050">
              <a:solidFill>
                <a:schemeClr val="accent1">
                  <a:lumMod val="60000"/>
                  <a:lumOff val="40000"/>
                </a:schemeClr>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Entry</a:t>
              </a:r>
              <a:endParaRPr lang="en-SE" sz="1100" b="1">
                <a:solidFill>
                  <a:schemeClr val="tx1"/>
                </a:solidFill>
                <a:latin typeface="Courier New" panose="02070309020205020404" pitchFamily="49" charset="0"/>
                <a:cs typeface="Courier New" panose="02070309020205020404" pitchFamily="49" charset="0"/>
              </a:endParaRPr>
            </a:p>
          </p:txBody>
        </p:sp>
        <p:cxnSp>
          <p:nvCxnSpPr>
            <p:cNvPr id="31" name="Straight Arrow Connector 30">
              <a:extLst>
                <a:ext uri="{FF2B5EF4-FFF2-40B4-BE49-F238E27FC236}">
                  <a16:creationId xmlns:a16="http://schemas.microsoft.com/office/drawing/2014/main" id="{374F8C79-59D1-14DB-EEE9-34E358FBC551}"/>
                </a:ext>
              </a:extLst>
            </p:cNvPr>
            <p:cNvCxnSpPr>
              <a:cxnSpLocks/>
              <a:stCxn id="30" idx="3"/>
              <a:endCxn id="16" idx="1"/>
            </p:cNvCxnSpPr>
            <p:nvPr/>
          </p:nvCxnSpPr>
          <p:spPr>
            <a:xfrm>
              <a:off x="1601329" y="3700505"/>
              <a:ext cx="574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E40E49-2CCB-795B-74BB-05E4E894B634}"/>
                </a:ext>
              </a:extLst>
            </p:cNvPr>
            <p:cNvSpPr txBox="1"/>
            <p:nvPr/>
          </p:nvSpPr>
          <p:spPr>
            <a:xfrm rot="5400000">
              <a:off x="2684042" y="4894714"/>
              <a:ext cx="669080" cy="276999"/>
            </a:xfrm>
            <a:prstGeom prst="rect">
              <a:avLst/>
            </a:prstGeom>
            <a:noFill/>
            <a:ln w="19050">
              <a:noFill/>
            </a:ln>
          </p:spPr>
          <p:txBody>
            <a:bodyPr wrap="square" rtlCol="0">
              <a:spAutoFit/>
            </a:bodyPr>
            <a:lstStyle/>
            <a:p>
              <a:r>
                <a:rPr lang="en-SE" sz="1200" b="1">
                  <a:latin typeface="Equinox Regular" panose="02000500000000000000" pitchFamily="2" charset="0"/>
                </a:rPr>
                <a:t>False</a:t>
              </a:r>
              <a:endParaRPr lang="en-SE" sz="800" b="1">
                <a:latin typeface="Equinox Regular" panose="02000500000000000000" pitchFamily="2" charset="0"/>
              </a:endParaRPr>
            </a:p>
          </p:txBody>
        </p:sp>
        <p:sp>
          <p:nvSpPr>
            <p:cNvPr id="33" name="TextBox 32">
              <a:extLst>
                <a:ext uri="{FF2B5EF4-FFF2-40B4-BE49-F238E27FC236}">
                  <a16:creationId xmlns:a16="http://schemas.microsoft.com/office/drawing/2014/main" id="{F62D3158-7B20-2711-4D74-D39CF2218320}"/>
                </a:ext>
              </a:extLst>
            </p:cNvPr>
            <p:cNvSpPr txBox="1"/>
            <p:nvPr/>
          </p:nvSpPr>
          <p:spPr>
            <a:xfrm rot="20307714">
              <a:off x="2144006" y="4466832"/>
              <a:ext cx="497034" cy="276999"/>
            </a:xfrm>
            <a:prstGeom prst="rect">
              <a:avLst/>
            </a:prstGeom>
            <a:noFill/>
            <a:ln w="19050">
              <a:noFill/>
            </a:ln>
          </p:spPr>
          <p:txBody>
            <a:bodyPr wrap="square" rtlCol="0">
              <a:spAutoFit/>
            </a:bodyPr>
            <a:lstStyle/>
            <a:p>
              <a:r>
                <a:rPr lang="en-SE" sz="1200" b="1">
                  <a:latin typeface="Equinox Regular" panose="02000500000000000000" pitchFamily="2" charset="0"/>
                </a:rPr>
                <a:t>True</a:t>
              </a:r>
              <a:endParaRPr lang="en-SE" sz="800" b="1">
                <a:latin typeface="Equinox Regular" panose="02000500000000000000" pitchFamily="2" charset="0"/>
              </a:endParaRPr>
            </a:p>
          </p:txBody>
        </p:sp>
        <p:cxnSp>
          <p:nvCxnSpPr>
            <p:cNvPr id="34" name="Straight Arrow Connector 33">
              <a:extLst>
                <a:ext uri="{FF2B5EF4-FFF2-40B4-BE49-F238E27FC236}">
                  <a16:creationId xmlns:a16="http://schemas.microsoft.com/office/drawing/2014/main" id="{ABDE66F1-4BF5-50F8-5456-FA66602B4F78}"/>
                </a:ext>
              </a:extLst>
            </p:cNvPr>
            <p:cNvCxnSpPr>
              <a:cxnSpLocks/>
            </p:cNvCxnSpPr>
            <p:nvPr/>
          </p:nvCxnSpPr>
          <p:spPr>
            <a:xfrm>
              <a:off x="2148475" y="5178397"/>
              <a:ext cx="126828" cy="216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ED543554-9690-E766-7778-1605866570AD}"/>
                </a:ext>
              </a:extLst>
            </p:cNvPr>
            <p:cNvSpPr/>
            <p:nvPr/>
          </p:nvSpPr>
          <p:spPr>
            <a:xfrm>
              <a:off x="2289298" y="5398493"/>
              <a:ext cx="1276832" cy="370023"/>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x.toString()</a:t>
              </a:r>
              <a:endParaRPr lang="en-SE" sz="1100" b="1">
                <a:solidFill>
                  <a:schemeClr val="tx1"/>
                </a:solidFill>
                <a:latin typeface="Courier New" panose="02070309020205020404" pitchFamily="49" charset="0"/>
                <a:cs typeface="Courier New" panose="02070309020205020404" pitchFamily="49" charset="0"/>
              </a:endParaRPr>
            </a:p>
          </p:txBody>
        </p:sp>
        <p:cxnSp>
          <p:nvCxnSpPr>
            <p:cNvPr id="36" name="Straight Arrow Connector 35">
              <a:extLst>
                <a:ext uri="{FF2B5EF4-FFF2-40B4-BE49-F238E27FC236}">
                  <a16:creationId xmlns:a16="http://schemas.microsoft.com/office/drawing/2014/main" id="{F803D2B8-6C6E-AD77-117C-DEBD7D0EEFF3}"/>
                </a:ext>
              </a:extLst>
            </p:cNvPr>
            <p:cNvCxnSpPr>
              <a:cxnSpLocks/>
              <a:stCxn id="35" idx="2"/>
              <a:endCxn id="28" idx="0"/>
            </p:cNvCxnSpPr>
            <p:nvPr/>
          </p:nvCxnSpPr>
          <p:spPr>
            <a:xfrm>
              <a:off x="2927714" y="5768516"/>
              <a:ext cx="335" cy="1896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32F6147-280A-9398-EC87-E35AC0124B53}"/>
              </a:ext>
            </a:extLst>
          </p:cNvPr>
          <p:cNvGrpSpPr/>
          <p:nvPr/>
        </p:nvGrpSpPr>
        <p:grpSpPr>
          <a:xfrm>
            <a:off x="16077760" y="2827032"/>
            <a:ext cx="3106232" cy="4423077"/>
            <a:chOff x="8733559" y="1652501"/>
            <a:chExt cx="3106232" cy="4423077"/>
          </a:xfrm>
        </p:grpSpPr>
        <p:sp>
          <p:nvSpPr>
            <p:cNvPr id="40" name="Rounded Rectangle 39">
              <a:extLst>
                <a:ext uri="{FF2B5EF4-FFF2-40B4-BE49-F238E27FC236}">
                  <a16:creationId xmlns:a16="http://schemas.microsoft.com/office/drawing/2014/main" id="{A2FD3DC1-4D4F-B733-3BFA-C33DB79341D6}"/>
                </a:ext>
              </a:extLst>
            </p:cNvPr>
            <p:cNvSpPr/>
            <p:nvPr/>
          </p:nvSpPr>
          <p:spPr>
            <a:xfrm>
              <a:off x="10057525" y="1712336"/>
              <a:ext cx="418308"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0</a:t>
              </a:r>
            </a:p>
          </p:txBody>
        </p:sp>
        <p:cxnSp>
          <p:nvCxnSpPr>
            <p:cNvPr id="41" name="Straight Arrow Connector 40">
              <a:extLst>
                <a:ext uri="{FF2B5EF4-FFF2-40B4-BE49-F238E27FC236}">
                  <a16:creationId xmlns:a16="http://schemas.microsoft.com/office/drawing/2014/main" id="{E2D42834-01F6-BDAD-4A75-99385B71E393}"/>
                </a:ext>
              </a:extLst>
            </p:cNvPr>
            <p:cNvCxnSpPr>
              <a:cxnSpLocks/>
              <a:stCxn id="40" idx="2"/>
              <a:endCxn id="44" idx="0"/>
            </p:cNvCxnSpPr>
            <p:nvPr/>
          </p:nvCxnSpPr>
          <p:spPr>
            <a:xfrm>
              <a:off x="10266679" y="2034728"/>
              <a:ext cx="7169" cy="1559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FED6E299-8481-C946-BFED-29200EE63F83}"/>
                </a:ext>
              </a:extLst>
            </p:cNvPr>
            <p:cNvSpPr/>
            <p:nvPr/>
          </p:nvSpPr>
          <p:spPr>
            <a:xfrm>
              <a:off x="8733559" y="1652501"/>
              <a:ext cx="971983" cy="442061"/>
            </a:xfrm>
            <a:prstGeom prst="roundRect">
              <a:avLst/>
            </a:prstGeom>
            <a:noFill/>
            <a:ln w="19050">
              <a:solidFill>
                <a:schemeClr val="accent1">
                  <a:lumMod val="60000"/>
                  <a:lumOff val="40000"/>
                </a:schemeClr>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Entry</a:t>
              </a:r>
              <a:endParaRPr lang="en-SE" sz="1100" b="1">
                <a:solidFill>
                  <a:schemeClr val="tx1"/>
                </a:solidFill>
                <a:latin typeface="Courier New" panose="02070309020205020404" pitchFamily="49" charset="0"/>
                <a:cs typeface="Courier New" panose="02070309020205020404" pitchFamily="49" charset="0"/>
              </a:endParaRPr>
            </a:p>
          </p:txBody>
        </p:sp>
        <p:cxnSp>
          <p:nvCxnSpPr>
            <p:cNvPr id="43" name="Straight Arrow Connector 42">
              <a:extLst>
                <a:ext uri="{FF2B5EF4-FFF2-40B4-BE49-F238E27FC236}">
                  <a16:creationId xmlns:a16="http://schemas.microsoft.com/office/drawing/2014/main" id="{4A7D6F59-808C-C622-393C-01F2DDA3DD68}"/>
                </a:ext>
              </a:extLst>
            </p:cNvPr>
            <p:cNvCxnSpPr>
              <a:cxnSpLocks/>
              <a:stCxn id="42" idx="3"/>
              <a:endCxn id="40" idx="1"/>
            </p:cNvCxnSpPr>
            <p:nvPr/>
          </p:nvCxnSpPr>
          <p:spPr>
            <a:xfrm>
              <a:off x="9705542" y="1873532"/>
              <a:ext cx="3519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EB82B561-B441-54F8-D383-DFEEE491C5BF}"/>
                </a:ext>
              </a:extLst>
            </p:cNvPr>
            <p:cNvSpPr/>
            <p:nvPr/>
          </p:nvSpPr>
          <p:spPr>
            <a:xfrm>
              <a:off x="10064694" y="2190651"/>
              <a:ext cx="418308"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1</a:t>
              </a:r>
            </a:p>
          </p:txBody>
        </p:sp>
        <p:sp>
          <p:nvSpPr>
            <p:cNvPr id="45" name="Rounded Rectangle 44">
              <a:extLst>
                <a:ext uri="{FF2B5EF4-FFF2-40B4-BE49-F238E27FC236}">
                  <a16:creationId xmlns:a16="http://schemas.microsoft.com/office/drawing/2014/main" id="{B8980157-71FE-E92E-C2E2-EFF11D03591A}"/>
                </a:ext>
              </a:extLst>
            </p:cNvPr>
            <p:cNvSpPr/>
            <p:nvPr/>
          </p:nvSpPr>
          <p:spPr>
            <a:xfrm>
              <a:off x="10061110" y="2679867"/>
              <a:ext cx="418308"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2</a:t>
              </a:r>
            </a:p>
          </p:txBody>
        </p:sp>
        <p:sp>
          <p:nvSpPr>
            <p:cNvPr id="50" name="Rounded Rectangle 49">
              <a:extLst>
                <a:ext uri="{FF2B5EF4-FFF2-40B4-BE49-F238E27FC236}">
                  <a16:creationId xmlns:a16="http://schemas.microsoft.com/office/drawing/2014/main" id="{86715EC2-BC6A-2E42-F400-050C4E1EF2CA}"/>
                </a:ext>
              </a:extLst>
            </p:cNvPr>
            <p:cNvSpPr/>
            <p:nvPr/>
          </p:nvSpPr>
          <p:spPr>
            <a:xfrm>
              <a:off x="10061110" y="3231692"/>
              <a:ext cx="418308"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3</a:t>
              </a:r>
            </a:p>
          </p:txBody>
        </p:sp>
        <p:sp>
          <p:nvSpPr>
            <p:cNvPr id="51" name="Rounded Rectangle 50">
              <a:extLst>
                <a:ext uri="{FF2B5EF4-FFF2-40B4-BE49-F238E27FC236}">
                  <a16:creationId xmlns:a16="http://schemas.microsoft.com/office/drawing/2014/main" id="{FD3B3CDE-02C4-F30B-BF58-1848253F718A}"/>
                </a:ext>
              </a:extLst>
            </p:cNvPr>
            <p:cNvSpPr/>
            <p:nvPr/>
          </p:nvSpPr>
          <p:spPr>
            <a:xfrm>
              <a:off x="10028812" y="4210227"/>
              <a:ext cx="490071"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9</a:t>
              </a:r>
            </a:p>
          </p:txBody>
        </p:sp>
        <p:sp>
          <p:nvSpPr>
            <p:cNvPr id="56" name="Rounded Rectangle 55">
              <a:extLst>
                <a:ext uri="{FF2B5EF4-FFF2-40B4-BE49-F238E27FC236}">
                  <a16:creationId xmlns:a16="http://schemas.microsoft.com/office/drawing/2014/main" id="{1229D0B8-6481-AA40-3CD8-9B94467ADD34}"/>
                </a:ext>
              </a:extLst>
            </p:cNvPr>
            <p:cNvSpPr/>
            <p:nvPr/>
          </p:nvSpPr>
          <p:spPr>
            <a:xfrm>
              <a:off x="9287234" y="3667649"/>
              <a:ext cx="418308"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6</a:t>
              </a:r>
            </a:p>
          </p:txBody>
        </p:sp>
        <p:sp>
          <p:nvSpPr>
            <p:cNvPr id="64" name="Rounded Rectangle 63">
              <a:extLst>
                <a:ext uri="{FF2B5EF4-FFF2-40B4-BE49-F238E27FC236}">
                  <a16:creationId xmlns:a16="http://schemas.microsoft.com/office/drawing/2014/main" id="{EDFD876B-4980-E633-DAE6-3BA310392AB9}"/>
                </a:ext>
              </a:extLst>
            </p:cNvPr>
            <p:cNvSpPr/>
            <p:nvPr/>
          </p:nvSpPr>
          <p:spPr>
            <a:xfrm>
              <a:off x="9287234" y="4203490"/>
              <a:ext cx="418308"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8</a:t>
              </a:r>
            </a:p>
          </p:txBody>
        </p:sp>
        <p:sp>
          <p:nvSpPr>
            <p:cNvPr id="65" name="Rounded Rectangle 64">
              <a:extLst>
                <a:ext uri="{FF2B5EF4-FFF2-40B4-BE49-F238E27FC236}">
                  <a16:creationId xmlns:a16="http://schemas.microsoft.com/office/drawing/2014/main" id="{F42779BA-B5C8-6331-958C-C2C26839ED46}"/>
                </a:ext>
              </a:extLst>
            </p:cNvPr>
            <p:cNvSpPr/>
            <p:nvPr/>
          </p:nvSpPr>
          <p:spPr>
            <a:xfrm>
              <a:off x="10028802" y="5213560"/>
              <a:ext cx="502038"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13</a:t>
              </a:r>
            </a:p>
          </p:txBody>
        </p:sp>
        <p:cxnSp>
          <p:nvCxnSpPr>
            <p:cNvPr id="66" name="Straight Arrow Connector 65">
              <a:extLst>
                <a:ext uri="{FF2B5EF4-FFF2-40B4-BE49-F238E27FC236}">
                  <a16:creationId xmlns:a16="http://schemas.microsoft.com/office/drawing/2014/main" id="{DC31D18E-77BA-DC71-868F-097B290B31F5}"/>
                </a:ext>
              </a:extLst>
            </p:cNvPr>
            <p:cNvCxnSpPr>
              <a:cxnSpLocks/>
            </p:cNvCxnSpPr>
            <p:nvPr/>
          </p:nvCxnSpPr>
          <p:spPr>
            <a:xfrm>
              <a:off x="10278895" y="2513043"/>
              <a:ext cx="3584" cy="176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42C334A-AA77-8C0E-246F-2CDF2076375B}"/>
                </a:ext>
              </a:extLst>
            </p:cNvPr>
            <p:cNvCxnSpPr>
              <a:cxnSpLocks/>
              <a:stCxn id="45" idx="2"/>
              <a:endCxn id="50" idx="0"/>
            </p:cNvCxnSpPr>
            <p:nvPr/>
          </p:nvCxnSpPr>
          <p:spPr>
            <a:xfrm>
              <a:off x="10270264" y="3002259"/>
              <a:ext cx="0" cy="2294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B8ABD6D-B21E-E218-1EA2-ADF40739F452}"/>
                </a:ext>
              </a:extLst>
            </p:cNvPr>
            <p:cNvCxnSpPr>
              <a:cxnSpLocks/>
              <a:stCxn id="50" idx="2"/>
            </p:cNvCxnSpPr>
            <p:nvPr/>
          </p:nvCxnSpPr>
          <p:spPr>
            <a:xfrm>
              <a:off x="10270264" y="3554084"/>
              <a:ext cx="10423" cy="6343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315745F-278B-CD74-C0DE-19C38766F40B}"/>
                </a:ext>
              </a:extLst>
            </p:cNvPr>
            <p:cNvCxnSpPr>
              <a:cxnSpLocks/>
              <a:stCxn id="50" idx="1"/>
              <a:endCxn id="56" idx="3"/>
            </p:cNvCxnSpPr>
            <p:nvPr/>
          </p:nvCxnSpPr>
          <p:spPr>
            <a:xfrm flipH="1">
              <a:off x="9705542" y="3392888"/>
              <a:ext cx="355568" cy="4359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F1C202F-0004-FB0E-9FF7-45648AF592B0}"/>
                </a:ext>
              </a:extLst>
            </p:cNvPr>
            <p:cNvCxnSpPr>
              <a:cxnSpLocks/>
              <a:stCxn id="56" idx="2"/>
            </p:cNvCxnSpPr>
            <p:nvPr/>
          </p:nvCxnSpPr>
          <p:spPr>
            <a:xfrm>
              <a:off x="9496388" y="3990041"/>
              <a:ext cx="0" cy="1911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78805E8-5540-8528-9B0C-001CF144E21C}"/>
                </a:ext>
              </a:extLst>
            </p:cNvPr>
            <p:cNvCxnSpPr>
              <a:cxnSpLocks/>
              <a:stCxn id="76" idx="2"/>
              <a:endCxn id="65" idx="0"/>
            </p:cNvCxnSpPr>
            <p:nvPr/>
          </p:nvCxnSpPr>
          <p:spPr>
            <a:xfrm flipH="1">
              <a:off x="10279821" y="5021065"/>
              <a:ext cx="866" cy="1924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BF0CF45-F4B4-BCAF-F277-BCEBD3697904}"/>
                </a:ext>
              </a:extLst>
            </p:cNvPr>
            <p:cNvCxnSpPr>
              <a:cxnSpLocks/>
              <a:stCxn id="51" idx="2"/>
              <a:endCxn id="76" idx="0"/>
            </p:cNvCxnSpPr>
            <p:nvPr/>
          </p:nvCxnSpPr>
          <p:spPr>
            <a:xfrm>
              <a:off x="10273848" y="4532619"/>
              <a:ext cx="6839" cy="1660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1FDEDAC-34B0-FD0B-BF81-1D443DA12D00}"/>
                </a:ext>
              </a:extLst>
            </p:cNvPr>
            <p:cNvCxnSpPr>
              <a:cxnSpLocks/>
              <a:endCxn id="78" idx="0"/>
            </p:cNvCxnSpPr>
            <p:nvPr/>
          </p:nvCxnSpPr>
          <p:spPr>
            <a:xfrm flipH="1">
              <a:off x="10279821" y="5535952"/>
              <a:ext cx="433" cy="1574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52004C46-7787-A69C-D60C-A33642721850}"/>
                </a:ext>
              </a:extLst>
            </p:cNvPr>
            <p:cNvSpPr/>
            <p:nvPr/>
          </p:nvSpPr>
          <p:spPr>
            <a:xfrm>
              <a:off x="10867808" y="5633517"/>
              <a:ext cx="971983" cy="442061"/>
            </a:xfrm>
            <a:prstGeom prst="roundRect">
              <a:avLst/>
            </a:prstGeom>
            <a:noFill/>
            <a:ln w="19050">
              <a:solidFill>
                <a:schemeClr val="accent1">
                  <a:lumMod val="60000"/>
                  <a:lumOff val="40000"/>
                </a:schemeClr>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Exit</a:t>
              </a:r>
              <a:endParaRPr lang="en-SE" sz="1100" b="1">
                <a:solidFill>
                  <a:schemeClr val="tx1"/>
                </a:solidFill>
                <a:latin typeface="Courier New" panose="02070309020205020404" pitchFamily="49" charset="0"/>
                <a:cs typeface="Courier New" panose="02070309020205020404" pitchFamily="49" charset="0"/>
              </a:endParaRPr>
            </a:p>
          </p:txBody>
        </p:sp>
        <p:sp>
          <p:nvSpPr>
            <p:cNvPr id="76" name="Rounded Rectangle 75">
              <a:extLst>
                <a:ext uri="{FF2B5EF4-FFF2-40B4-BE49-F238E27FC236}">
                  <a16:creationId xmlns:a16="http://schemas.microsoft.com/office/drawing/2014/main" id="{4A66006C-1F3A-6D4F-4A78-3896727340B5}"/>
                </a:ext>
              </a:extLst>
            </p:cNvPr>
            <p:cNvSpPr/>
            <p:nvPr/>
          </p:nvSpPr>
          <p:spPr>
            <a:xfrm>
              <a:off x="10035651" y="4698673"/>
              <a:ext cx="490071"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10</a:t>
              </a:r>
            </a:p>
          </p:txBody>
        </p:sp>
        <p:cxnSp>
          <p:nvCxnSpPr>
            <p:cNvPr id="77" name="Straight Arrow Connector 76">
              <a:extLst>
                <a:ext uri="{FF2B5EF4-FFF2-40B4-BE49-F238E27FC236}">
                  <a16:creationId xmlns:a16="http://schemas.microsoft.com/office/drawing/2014/main" id="{6933B70B-CB83-7E8A-656F-C20073E622BB}"/>
                </a:ext>
              </a:extLst>
            </p:cNvPr>
            <p:cNvCxnSpPr>
              <a:cxnSpLocks/>
              <a:stCxn id="64" idx="3"/>
              <a:endCxn id="51" idx="1"/>
            </p:cNvCxnSpPr>
            <p:nvPr/>
          </p:nvCxnSpPr>
          <p:spPr>
            <a:xfrm>
              <a:off x="9705542" y="4364686"/>
              <a:ext cx="323270" cy="67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5910231B-2C6B-261F-81F2-E9AA9E90AE8B}"/>
                </a:ext>
              </a:extLst>
            </p:cNvPr>
            <p:cNvSpPr/>
            <p:nvPr/>
          </p:nvSpPr>
          <p:spPr>
            <a:xfrm>
              <a:off x="10028802" y="5693352"/>
              <a:ext cx="502038" cy="322392"/>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100" b="1">
                  <a:solidFill>
                    <a:schemeClr val="tx1"/>
                  </a:solidFill>
                  <a:latin typeface="Courier New" panose="02070309020205020404" pitchFamily="49" charset="0"/>
                  <a:cs typeface="Courier New" panose="02070309020205020404" pitchFamily="49" charset="0"/>
                </a:rPr>
                <a:t>14</a:t>
              </a:r>
            </a:p>
          </p:txBody>
        </p:sp>
        <p:cxnSp>
          <p:nvCxnSpPr>
            <p:cNvPr id="79" name="Straight Arrow Connector 78">
              <a:extLst>
                <a:ext uri="{FF2B5EF4-FFF2-40B4-BE49-F238E27FC236}">
                  <a16:creationId xmlns:a16="http://schemas.microsoft.com/office/drawing/2014/main" id="{5A2835A4-6A69-345B-118B-B378B19DA7FE}"/>
                </a:ext>
              </a:extLst>
            </p:cNvPr>
            <p:cNvCxnSpPr>
              <a:cxnSpLocks/>
              <a:stCxn id="78" idx="3"/>
              <a:endCxn id="75" idx="1"/>
            </p:cNvCxnSpPr>
            <p:nvPr/>
          </p:nvCxnSpPr>
          <p:spPr>
            <a:xfrm>
              <a:off x="10530840" y="5854548"/>
              <a:ext cx="3369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7C56AB4-A60F-50DB-7A49-DEDF208E7501}"/>
                </a:ext>
              </a:extLst>
            </p:cNvPr>
            <p:cNvSpPr txBox="1"/>
            <p:nvPr/>
          </p:nvSpPr>
          <p:spPr>
            <a:xfrm rot="18619791">
              <a:off x="9515024" y="3223137"/>
              <a:ext cx="799340" cy="276999"/>
            </a:xfrm>
            <a:prstGeom prst="rect">
              <a:avLst/>
            </a:prstGeom>
            <a:noFill/>
            <a:ln w="19050">
              <a:noFill/>
            </a:ln>
          </p:spPr>
          <p:txBody>
            <a:bodyPr wrap="square" rtlCol="0">
              <a:spAutoFit/>
            </a:bodyPr>
            <a:lstStyle/>
            <a:p>
              <a:r>
                <a:rPr lang="en-SE" sz="1200" b="1">
                  <a:latin typeface="Equinox Regular" panose="02000500000000000000" pitchFamily="2" charset="0"/>
                </a:rPr>
                <a:t>True</a:t>
              </a:r>
            </a:p>
          </p:txBody>
        </p:sp>
        <p:sp>
          <p:nvSpPr>
            <p:cNvPr id="81" name="TextBox 80">
              <a:extLst>
                <a:ext uri="{FF2B5EF4-FFF2-40B4-BE49-F238E27FC236}">
                  <a16:creationId xmlns:a16="http://schemas.microsoft.com/office/drawing/2014/main" id="{FE61FF82-FE67-1455-F13B-A3498350109D}"/>
                </a:ext>
              </a:extLst>
            </p:cNvPr>
            <p:cNvSpPr txBox="1"/>
            <p:nvPr/>
          </p:nvSpPr>
          <p:spPr>
            <a:xfrm rot="5400000">
              <a:off x="10001012" y="3840279"/>
              <a:ext cx="799340" cy="276999"/>
            </a:xfrm>
            <a:prstGeom prst="rect">
              <a:avLst/>
            </a:prstGeom>
            <a:noFill/>
            <a:ln w="19050">
              <a:noFill/>
            </a:ln>
          </p:spPr>
          <p:txBody>
            <a:bodyPr wrap="square" rtlCol="0">
              <a:spAutoFit/>
            </a:bodyPr>
            <a:lstStyle/>
            <a:p>
              <a:r>
                <a:rPr lang="en-SE" sz="1200" b="1">
                  <a:latin typeface="Equinox Regular" panose="02000500000000000000" pitchFamily="2" charset="0"/>
                </a:rPr>
                <a:t>False</a:t>
              </a:r>
              <a:endParaRPr lang="en-SE" sz="800" b="1">
                <a:latin typeface="Equinox Regular" panose="02000500000000000000" pitchFamily="2" charset="0"/>
              </a:endParaRPr>
            </a:p>
          </p:txBody>
        </p:sp>
      </p:grpSp>
      <p:pic>
        <p:nvPicPr>
          <p:cNvPr id="82" name="Picture 81">
            <a:extLst>
              <a:ext uri="{FF2B5EF4-FFF2-40B4-BE49-F238E27FC236}">
                <a16:creationId xmlns:a16="http://schemas.microsoft.com/office/drawing/2014/main" id="{7F2AEFE6-1869-7B6C-8E68-F6B4A0A858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637431" y="3091918"/>
            <a:ext cx="3132732" cy="3662421"/>
          </a:xfrm>
          <a:prstGeom prst="rect">
            <a:avLst/>
          </a:prstGeom>
        </p:spPr>
      </p:pic>
      <p:pic>
        <p:nvPicPr>
          <p:cNvPr id="2" name="Picture 1" descr="A computer code with text&#10;&#10;Description automatically generated with medium confidence">
            <a:extLst>
              <a:ext uri="{FF2B5EF4-FFF2-40B4-BE49-F238E27FC236}">
                <a16:creationId xmlns:a16="http://schemas.microsoft.com/office/drawing/2014/main" id="{176D4303-B917-0E88-18C8-74B5054A9E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482" y="2566994"/>
            <a:ext cx="3771632" cy="1723535"/>
          </a:xfrm>
          <a:prstGeom prst="rect">
            <a:avLst/>
          </a:prstGeom>
        </p:spPr>
      </p:pic>
      <p:sp>
        <p:nvSpPr>
          <p:cNvPr id="8" name="TextBox 7">
            <a:extLst>
              <a:ext uri="{FF2B5EF4-FFF2-40B4-BE49-F238E27FC236}">
                <a16:creationId xmlns:a16="http://schemas.microsoft.com/office/drawing/2014/main" id="{953FEA52-8A5C-D86D-B71C-3D7514D4D903}"/>
              </a:ext>
            </a:extLst>
          </p:cNvPr>
          <p:cNvSpPr txBox="1"/>
          <p:nvPr/>
        </p:nvSpPr>
        <p:spPr>
          <a:xfrm>
            <a:off x="846648" y="5129022"/>
            <a:ext cx="6970819" cy="923330"/>
          </a:xfrm>
          <a:prstGeom prst="rect">
            <a:avLst/>
          </a:prstGeom>
          <a:noFill/>
        </p:spPr>
        <p:txBody>
          <a:bodyPr wrap="none" rtlCol="0">
            <a:spAutoFit/>
          </a:bodyPr>
          <a:lstStyle/>
          <a:p>
            <a:pPr marL="285750" indent="-285750">
              <a:buFont typeface="Arial" panose="020B0604020202020204" pitchFamily="34" charset="0"/>
              <a:buChar char="•"/>
            </a:pPr>
            <a:r>
              <a:rPr lang="en-GB">
                <a:solidFill>
                  <a:schemeClr val="accent2"/>
                </a:solidFill>
                <a:latin typeface="Avenir Book" panose="02000503020000020003" pitchFamily="2" charset="0"/>
                <a:ea typeface="+mj-ea"/>
                <a:cs typeface="+mj-cs"/>
              </a:rPr>
              <a:t>Intraprocedural CFGs without considering method interactions.</a:t>
            </a:r>
          </a:p>
          <a:p>
            <a:pPr marL="285750" indent="-285750">
              <a:buFont typeface="Arial" panose="020B0604020202020204" pitchFamily="34" charset="0"/>
              <a:buChar char="•"/>
            </a:pPr>
            <a:endParaRPr lang="en-GB">
              <a:solidFill>
                <a:schemeClr val="accent2"/>
              </a:solidFill>
              <a:latin typeface="Avenir Book" panose="02000503020000020003" pitchFamily="2" charset="0"/>
              <a:ea typeface="+mj-ea"/>
              <a:cs typeface="+mj-cs"/>
            </a:endParaRPr>
          </a:p>
          <a:p>
            <a:pPr marL="285750" indent="-285750">
              <a:buFont typeface="Arial" panose="020B0604020202020204" pitchFamily="34" charset="0"/>
              <a:buChar char="•"/>
            </a:pPr>
            <a:r>
              <a:rPr lang="en-GB">
                <a:solidFill>
                  <a:schemeClr val="accent2"/>
                </a:solidFill>
                <a:latin typeface="Avenir Book" panose="02000503020000020003" pitchFamily="2" charset="0"/>
                <a:ea typeface="+mj-ea"/>
                <a:cs typeface="+mj-cs"/>
              </a:rPr>
              <a:t>Built from source code to support IDE-integrated analyses.</a:t>
            </a:r>
            <a:endParaRPr lang="en-SE">
              <a:solidFill>
                <a:schemeClr val="accent2"/>
              </a:solidFill>
              <a:latin typeface="Avenir Book" panose="02000503020000020003" pitchFamily="2" charset="0"/>
              <a:ea typeface="+mj-ea"/>
              <a:cs typeface="+mj-cs"/>
            </a:endParaRPr>
          </a:p>
        </p:txBody>
      </p:sp>
      <p:sp>
        <p:nvSpPr>
          <p:cNvPr id="4" name="TextBox 3">
            <a:extLst>
              <a:ext uri="{FF2B5EF4-FFF2-40B4-BE49-F238E27FC236}">
                <a16:creationId xmlns:a16="http://schemas.microsoft.com/office/drawing/2014/main" id="{6A766084-AB88-3AAD-DDFE-9386F5542143}"/>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8</a:t>
            </a:fld>
            <a:endParaRPr lang="en-SE">
              <a:solidFill>
                <a:schemeClr val="bg1"/>
              </a:solidFill>
            </a:endParaRPr>
          </a:p>
        </p:txBody>
      </p:sp>
    </p:spTree>
    <p:extLst>
      <p:ext uri="{BB962C8B-B14F-4D97-AF65-F5344CB8AC3E}">
        <p14:creationId xmlns:p14="http://schemas.microsoft.com/office/powerpoint/2010/main" val="374892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dissolv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4C85-31F5-7E6F-E470-F3CA873B4584}"/>
              </a:ext>
            </a:extLst>
          </p:cNvPr>
          <p:cNvSpPr>
            <a:spLocks noGrp="1"/>
          </p:cNvSpPr>
          <p:nvPr>
            <p:ph type="title"/>
          </p:nvPr>
        </p:nvSpPr>
        <p:spPr/>
        <p:txBody>
          <a:bodyPr/>
          <a:lstStyle/>
          <a:p>
            <a:r>
              <a:rPr lang="en-SE"/>
              <a:t>Paper I &amp; Paper II</a:t>
            </a:r>
          </a:p>
        </p:txBody>
      </p:sp>
      <p:pic>
        <p:nvPicPr>
          <p:cNvPr id="6" name="Picture 5" descr="A document with text on it&#10;&#10;Description automatically generated">
            <a:extLst>
              <a:ext uri="{FF2B5EF4-FFF2-40B4-BE49-F238E27FC236}">
                <a16:creationId xmlns:a16="http://schemas.microsoft.com/office/drawing/2014/main" id="{93DF60AC-9DDC-4C0B-3359-8F64528F9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863" y="846783"/>
            <a:ext cx="4277384" cy="5164433"/>
          </a:xfrm>
          <a:prstGeom prst="rect">
            <a:avLst/>
          </a:prstGeom>
          <a:ln>
            <a:solidFill>
              <a:schemeClr val="accent1"/>
            </a:solidFill>
          </a:ln>
          <a:effectLst>
            <a:glow rad="127000">
              <a:schemeClr val="accent1">
                <a:lumMod val="40000"/>
                <a:lumOff val="60000"/>
              </a:schemeClr>
            </a:glow>
          </a:effectLst>
        </p:spPr>
      </p:pic>
      <p:sp>
        <p:nvSpPr>
          <p:cNvPr id="13" name="TextBox 12">
            <a:extLst>
              <a:ext uri="{FF2B5EF4-FFF2-40B4-BE49-F238E27FC236}">
                <a16:creationId xmlns:a16="http://schemas.microsoft.com/office/drawing/2014/main" id="{C8B6FAA3-1029-84C5-D193-D090B0D10E4E}"/>
              </a:ext>
            </a:extLst>
          </p:cNvPr>
          <p:cNvSpPr txBox="1"/>
          <p:nvPr/>
        </p:nvSpPr>
        <p:spPr>
          <a:xfrm>
            <a:off x="772506" y="1690688"/>
            <a:ext cx="5575126" cy="2862322"/>
          </a:xfrm>
          <a:prstGeom prst="rect">
            <a:avLst/>
          </a:prstGeom>
          <a:noFill/>
        </p:spPr>
        <p:txBody>
          <a:bodyPr wrap="square" rtlCol="0">
            <a:spAutoFit/>
          </a:bodyPr>
          <a:lstStyle/>
          <a:p>
            <a:pPr marL="285750" indent="-285750">
              <a:buFont typeface="Arial" panose="020B0604020202020204" pitchFamily="34" charset="0"/>
              <a:buChar char="•"/>
            </a:pPr>
            <a:r>
              <a:rPr lang="en-SE" b="1">
                <a:solidFill>
                  <a:schemeClr val="accent1"/>
                </a:solidFill>
                <a:latin typeface="Gulim" panose="020B0600000101010101" pitchFamily="34" charset="-127"/>
                <a:ea typeface="Gulim" panose="020B0600000101010101" pitchFamily="34" charset="-127"/>
                <a:cs typeface="Courier New" panose="02070309020205020404" pitchFamily="49" charset="0"/>
              </a:rPr>
              <a:t>IntraCFG </a:t>
            </a:r>
          </a:p>
          <a:p>
            <a:pPr marL="742950" lvl="1" indent="-285750">
              <a:buFont typeface="Arial" panose="020B0604020202020204" pitchFamily="34" charset="0"/>
              <a:buChar char="•"/>
            </a:pPr>
            <a:r>
              <a:rPr lang="en-SE">
                <a:latin typeface="Gulim" panose="020B0600000101010101" pitchFamily="34" charset="-127"/>
                <a:ea typeface="Gulim" panose="020B0600000101010101" pitchFamily="34" charset="-127"/>
                <a:cs typeface="Courier New" panose="02070309020205020404" pitchFamily="49" charset="0"/>
              </a:rPr>
              <a:t>Language agnostic framework</a:t>
            </a:r>
          </a:p>
          <a:p>
            <a:pPr marL="742950" lvl="1" indent="-285750">
              <a:buFont typeface="Arial" panose="020B0604020202020204" pitchFamily="34" charset="0"/>
              <a:buChar char="•"/>
            </a:pPr>
            <a:r>
              <a:rPr lang="en-SE">
                <a:latin typeface="Gulim" panose="020B0600000101010101" pitchFamily="34" charset="-127"/>
                <a:ea typeface="Gulim" panose="020B0600000101010101" pitchFamily="34" charset="-127"/>
                <a:cs typeface="Courier New" panose="02070309020205020404" pitchFamily="49" charset="0"/>
              </a:rPr>
              <a:t>Construct CFGs on top of the AST</a:t>
            </a:r>
          </a:p>
          <a:p>
            <a:pPr marL="742950" lvl="1" indent="-285750">
              <a:buFont typeface="Arial" panose="020B0604020202020204" pitchFamily="34" charset="0"/>
              <a:buChar char="•"/>
            </a:pPr>
            <a:r>
              <a:rPr lang="en-SE">
                <a:latin typeface="Gulim" panose="020B0600000101010101" pitchFamily="34" charset="-127"/>
                <a:ea typeface="Gulim" panose="020B0600000101010101" pitchFamily="34" charset="-127"/>
                <a:cs typeface="Courier New" panose="02070309020205020404" pitchFamily="49" charset="0"/>
              </a:rPr>
              <a:t>Declarative specification</a:t>
            </a:r>
          </a:p>
          <a:p>
            <a:pPr marL="742950" lvl="1" indent="-285750">
              <a:buFont typeface="Arial" panose="020B0604020202020204" pitchFamily="34" charset="0"/>
              <a:buChar char="•"/>
            </a:pPr>
            <a:endParaRPr lang="en-SE">
              <a:latin typeface="Gulim" panose="020B0600000101010101" pitchFamily="34" charset="-127"/>
              <a:ea typeface="Gulim" panose="020B0600000101010101" pitchFamily="34" charset="-127"/>
              <a:cs typeface="Courier New" panose="02070309020205020404" pitchFamily="49" charset="0"/>
            </a:endParaRPr>
          </a:p>
          <a:p>
            <a:pPr marL="285750" indent="-285750">
              <a:buFont typeface="Arial" panose="020B0604020202020204" pitchFamily="34" charset="0"/>
              <a:buChar char="•"/>
            </a:pPr>
            <a:r>
              <a:rPr lang="en-SE" b="1">
                <a:solidFill>
                  <a:schemeClr val="accent1"/>
                </a:solidFill>
                <a:latin typeface="Gulim" panose="020B0600000101010101" pitchFamily="34" charset="-127"/>
                <a:ea typeface="Gulim" panose="020B0600000101010101" pitchFamily="34" charset="-127"/>
                <a:cs typeface="Courier New" panose="02070309020205020404" pitchFamily="49" charset="0"/>
              </a:rPr>
              <a:t>IntraJ</a:t>
            </a:r>
          </a:p>
          <a:p>
            <a:pPr marL="742950" lvl="1" indent="-285750">
              <a:buFont typeface="Arial" panose="020B0604020202020204" pitchFamily="34" charset="0"/>
              <a:buChar char="•"/>
            </a:pPr>
            <a:r>
              <a:rPr lang="en-SE">
                <a:latin typeface="Gulim" panose="020B0600000101010101" pitchFamily="34" charset="-127"/>
                <a:ea typeface="Gulim" panose="020B0600000101010101" pitchFamily="34" charset="-127"/>
                <a:cs typeface="Courier New" panose="02070309020205020404" pitchFamily="49" charset="0"/>
              </a:rPr>
              <a:t>Instance of IntraCFG for Java</a:t>
            </a:r>
          </a:p>
          <a:p>
            <a:pPr marL="742950" lvl="1" indent="-285750">
              <a:buFont typeface="Arial" panose="020B0604020202020204" pitchFamily="34" charset="0"/>
              <a:buChar char="•"/>
            </a:pPr>
            <a:r>
              <a:rPr lang="en-SE">
                <a:latin typeface="Gulim" panose="020B0600000101010101" pitchFamily="34" charset="-127"/>
                <a:ea typeface="Gulim" panose="020B0600000101010101" pitchFamily="34" charset="-127"/>
                <a:cs typeface="Courier New" panose="02070309020205020404" pitchFamily="49" charset="0"/>
              </a:rPr>
              <a:t>Intraprocedural CFGs</a:t>
            </a:r>
          </a:p>
          <a:p>
            <a:pPr marL="742950" lvl="1" indent="-285750">
              <a:buFont typeface="Arial" panose="020B0604020202020204" pitchFamily="34" charset="0"/>
              <a:buChar char="•"/>
            </a:pPr>
            <a:r>
              <a:rPr lang="en-SE">
                <a:latin typeface="Gulim" panose="020B0600000101010101" pitchFamily="34" charset="-127"/>
                <a:ea typeface="Gulim" panose="020B0600000101010101" pitchFamily="34" charset="-127"/>
                <a:cs typeface="Courier New" panose="02070309020205020404" pitchFamily="49" charset="0"/>
              </a:rPr>
              <a:t>Five dataflow analyses</a:t>
            </a:r>
          </a:p>
          <a:p>
            <a:pPr marL="742950" lvl="1" indent="-285750">
              <a:buFont typeface="Arial" panose="020B0604020202020204" pitchFamily="34" charset="0"/>
              <a:buChar char="•"/>
            </a:pPr>
            <a:r>
              <a:rPr lang="en-SE">
                <a:latin typeface="Gulim" panose="020B0600000101010101" pitchFamily="34" charset="-127"/>
                <a:ea typeface="Gulim" panose="020B0600000101010101" pitchFamily="34" charset="-127"/>
                <a:cs typeface="Courier New" panose="02070309020205020404" pitchFamily="49" charset="0"/>
              </a:rPr>
              <a:t>Performance &amp; Precision</a:t>
            </a:r>
          </a:p>
        </p:txBody>
      </p:sp>
      <p:pic>
        <p:nvPicPr>
          <p:cNvPr id="4" name="Picture 3" descr="A paper with text on it&#10;&#10;Description automatically generated">
            <a:extLst>
              <a:ext uri="{FF2B5EF4-FFF2-40B4-BE49-F238E27FC236}">
                <a16:creationId xmlns:a16="http://schemas.microsoft.com/office/drawing/2014/main" id="{7EA564FB-C56B-EACD-7343-4ABEACD81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629" y="2345326"/>
            <a:ext cx="4277384" cy="5382711"/>
          </a:xfrm>
          <a:prstGeom prst="rect">
            <a:avLst/>
          </a:prstGeom>
          <a:ln>
            <a:solidFill>
              <a:schemeClr val="accent1"/>
            </a:solidFill>
          </a:ln>
          <a:effectLst>
            <a:glow rad="127000">
              <a:schemeClr val="accent1">
                <a:lumMod val="40000"/>
                <a:lumOff val="60000"/>
              </a:schemeClr>
            </a:glow>
          </a:effectLst>
        </p:spPr>
      </p:pic>
      <p:sp>
        <p:nvSpPr>
          <p:cNvPr id="5" name="TextBox 4">
            <a:extLst>
              <a:ext uri="{FF2B5EF4-FFF2-40B4-BE49-F238E27FC236}">
                <a16:creationId xmlns:a16="http://schemas.microsoft.com/office/drawing/2014/main" id="{207CD916-095C-93DA-03F8-0491AA29EA16}"/>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9</a:t>
            </a:fld>
            <a:endParaRPr lang="en-SE">
              <a:solidFill>
                <a:schemeClr val="bg1"/>
              </a:solidFill>
            </a:endParaRPr>
          </a:p>
        </p:txBody>
      </p:sp>
      <p:sp>
        <p:nvSpPr>
          <p:cNvPr id="3" name="TextBox 2">
            <a:extLst>
              <a:ext uri="{FF2B5EF4-FFF2-40B4-BE49-F238E27FC236}">
                <a16:creationId xmlns:a16="http://schemas.microsoft.com/office/drawing/2014/main" id="{52B3E0C0-2D78-E0B4-0839-DC4202F03B75}"/>
              </a:ext>
            </a:extLst>
          </p:cNvPr>
          <p:cNvSpPr txBox="1"/>
          <p:nvPr/>
        </p:nvSpPr>
        <p:spPr>
          <a:xfrm>
            <a:off x="12007121" y="3102964"/>
            <a:ext cx="184731" cy="369332"/>
          </a:xfrm>
          <a:prstGeom prst="rect">
            <a:avLst/>
          </a:prstGeom>
          <a:noFill/>
        </p:spPr>
        <p:txBody>
          <a:bodyPr wrap="none" rtlCol="0">
            <a:spAutoFit/>
          </a:bodyPr>
          <a:lstStyle/>
          <a:p>
            <a:endParaRPr lang="en-SE"/>
          </a:p>
        </p:txBody>
      </p:sp>
    </p:spTree>
    <p:extLst>
      <p:ext uri="{BB962C8B-B14F-4D97-AF65-F5344CB8AC3E}">
        <p14:creationId xmlns:p14="http://schemas.microsoft.com/office/powerpoint/2010/main" val="416411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1BCA86A-04A6-75BA-A817-6591624D6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41" y="6454676"/>
            <a:ext cx="12358596" cy="412800"/>
          </a:xfrm>
          <a:prstGeom prst="rect">
            <a:avLst/>
          </a:prstGeom>
        </p:spPr>
      </p:pic>
      <p:sp>
        <p:nvSpPr>
          <p:cNvPr id="7" name="Title 6">
            <a:extLst>
              <a:ext uri="{FF2B5EF4-FFF2-40B4-BE49-F238E27FC236}">
                <a16:creationId xmlns:a16="http://schemas.microsoft.com/office/drawing/2014/main" id="{E5C383E1-6F7A-A0DB-9068-F7552C823B93}"/>
              </a:ext>
            </a:extLst>
          </p:cNvPr>
          <p:cNvSpPr>
            <a:spLocks noGrp="1"/>
          </p:cNvSpPr>
          <p:nvPr>
            <p:ph type="title"/>
          </p:nvPr>
        </p:nvSpPr>
        <p:spPr>
          <a:xfrm>
            <a:off x="518763" y="422040"/>
            <a:ext cx="11520286" cy="903865"/>
          </a:xfrm>
        </p:spPr>
        <p:txBody>
          <a:bodyPr>
            <a:normAutofit/>
          </a:bodyPr>
          <a:lstStyle/>
          <a:p>
            <a:r>
              <a:rPr lang="en-US" sz="3200" err="1">
                <a:latin typeface="Avenir Book" panose="02000503020000020003" pitchFamily="2" charset="0"/>
              </a:rPr>
              <a:t>IntraCFG</a:t>
            </a:r>
            <a:r>
              <a:rPr lang="en-US" sz="3200">
                <a:latin typeface="Avenir Book" panose="02000503020000020003" pitchFamily="2" charset="0"/>
              </a:rPr>
              <a:t> &amp; IntraJ</a:t>
            </a:r>
          </a:p>
        </p:txBody>
      </p:sp>
      <p:pic>
        <p:nvPicPr>
          <p:cNvPr id="5" name="Picture 4">
            <a:extLst>
              <a:ext uri="{FF2B5EF4-FFF2-40B4-BE49-F238E27FC236}">
                <a16:creationId xmlns:a16="http://schemas.microsoft.com/office/drawing/2014/main" id="{0FB1255F-12E3-EFE5-676D-8BFF6397C25B}"/>
              </a:ext>
            </a:extLst>
          </p:cNvPr>
          <p:cNvPicPr>
            <a:picLocks noChangeAspect="1"/>
          </p:cNvPicPr>
          <p:nvPr/>
        </p:nvPicPr>
        <p:blipFill>
          <a:blip r:embed="rId4"/>
          <a:stretch>
            <a:fillRect/>
          </a:stretch>
        </p:blipFill>
        <p:spPr>
          <a:xfrm>
            <a:off x="-108142" y="6449574"/>
            <a:ext cx="1252603" cy="415864"/>
          </a:xfrm>
          <a:prstGeom prst="rect">
            <a:avLst/>
          </a:prstGeom>
        </p:spPr>
      </p:pic>
      <p:pic>
        <p:nvPicPr>
          <p:cNvPr id="6" name="Bildobjekt 11">
            <a:extLst>
              <a:ext uri="{FF2B5EF4-FFF2-40B4-BE49-F238E27FC236}">
                <a16:creationId xmlns:a16="http://schemas.microsoft.com/office/drawing/2014/main" id="{F346B2B4-90FA-D10E-B35A-12DCAD1B621F}"/>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44461" y="6396234"/>
            <a:ext cx="1976831" cy="549927"/>
          </a:xfrm>
          <a:prstGeom prst="rect">
            <a:avLst/>
          </a:prstGeom>
        </p:spPr>
      </p:pic>
      <p:sp>
        <p:nvSpPr>
          <p:cNvPr id="13" name="TextBox 12">
            <a:extLst>
              <a:ext uri="{FF2B5EF4-FFF2-40B4-BE49-F238E27FC236}">
                <a16:creationId xmlns:a16="http://schemas.microsoft.com/office/drawing/2014/main" id="{81349D22-92FD-0159-6A68-F9E2B6841D59}"/>
              </a:ext>
            </a:extLst>
          </p:cNvPr>
          <p:cNvSpPr txBox="1"/>
          <p:nvPr/>
        </p:nvSpPr>
        <p:spPr>
          <a:xfrm>
            <a:off x="518159" y="1119544"/>
            <a:ext cx="8966557" cy="646331"/>
          </a:xfrm>
          <a:prstGeom prst="rect">
            <a:avLst/>
          </a:prstGeom>
          <a:noFill/>
        </p:spPr>
        <p:txBody>
          <a:bodyPr wrap="none" rtlCol="0">
            <a:spAutoFit/>
          </a:bodyPr>
          <a:lstStyle/>
          <a:p>
            <a:r>
              <a:rPr lang="en-SE" b="1">
                <a:solidFill>
                  <a:schemeClr val="accent1">
                    <a:lumMod val="75000"/>
                  </a:schemeClr>
                </a:solidFill>
                <a:latin typeface="Avenir Book" panose="02000503020000020003" pitchFamily="2" charset="0"/>
                <a:ea typeface="+mj-ea"/>
                <a:cs typeface="+mj-cs"/>
              </a:rPr>
              <a:t>IntraCFG</a:t>
            </a:r>
            <a:r>
              <a:rPr lang="en-SE">
                <a:solidFill>
                  <a:schemeClr val="accent2"/>
                </a:solidFill>
                <a:latin typeface="Avenir Book" panose="02000503020000020003" pitchFamily="2" charset="0"/>
                <a:ea typeface="+mj-ea"/>
                <a:cs typeface="+mj-cs"/>
              </a:rPr>
              <a:t> is a language independent framework for Control Flow Graph Construction.</a:t>
            </a:r>
            <a:br>
              <a:rPr lang="en-SE">
                <a:solidFill>
                  <a:schemeClr val="accent2"/>
                </a:solidFill>
                <a:latin typeface="Avenir Book" panose="02000503020000020003" pitchFamily="2" charset="0"/>
                <a:ea typeface="+mj-ea"/>
                <a:cs typeface="+mj-cs"/>
              </a:rPr>
            </a:br>
            <a:r>
              <a:rPr lang="en-SE" b="1">
                <a:solidFill>
                  <a:schemeClr val="accent1">
                    <a:lumMod val="75000"/>
                  </a:schemeClr>
                </a:solidFill>
                <a:latin typeface="Avenir Book" panose="02000503020000020003" pitchFamily="2" charset="0"/>
                <a:ea typeface="+mj-ea"/>
                <a:cs typeface="+mj-cs"/>
              </a:rPr>
              <a:t>IntraJ</a:t>
            </a:r>
            <a:r>
              <a:rPr lang="en-SE">
                <a:solidFill>
                  <a:schemeClr val="accent2"/>
                </a:solidFill>
                <a:latin typeface="Avenir Book" panose="02000503020000020003" pitchFamily="2" charset="0"/>
                <a:ea typeface="+mj-ea"/>
                <a:cs typeface="+mj-cs"/>
              </a:rPr>
              <a:t> is our instance of IntraCFG for Java</a:t>
            </a:r>
          </a:p>
        </p:txBody>
      </p:sp>
      <p:pic>
        <p:nvPicPr>
          <p:cNvPr id="37" name="Picture 36">
            <a:extLst>
              <a:ext uri="{FF2B5EF4-FFF2-40B4-BE49-F238E27FC236}">
                <a16:creationId xmlns:a16="http://schemas.microsoft.com/office/drawing/2014/main" id="{A7DF80CE-B276-6A1B-ECB5-12E8807C145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18159" y="1915029"/>
            <a:ext cx="3113633" cy="1422847"/>
          </a:xfrm>
          <a:prstGeom prst="rect">
            <a:avLst/>
          </a:prstGeom>
        </p:spPr>
      </p:pic>
      <p:sp>
        <p:nvSpPr>
          <p:cNvPr id="3" name="Rounded Rectangle 2">
            <a:extLst>
              <a:ext uri="{FF2B5EF4-FFF2-40B4-BE49-F238E27FC236}">
                <a16:creationId xmlns:a16="http://schemas.microsoft.com/office/drawing/2014/main" id="{D0A8F06F-D0D7-153F-A679-393F3D0D81B5}"/>
              </a:ext>
            </a:extLst>
          </p:cNvPr>
          <p:cNvSpPr/>
          <p:nvPr/>
        </p:nvSpPr>
        <p:spPr>
          <a:xfrm>
            <a:off x="4702910" y="2863207"/>
            <a:ext cx="1857272" cy="42833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ourier New" panose="02070309020205020404" pitchFamily="49" charset="0"/>
                <a:cs typeface="Courier New" panose="02070309020205020404" pitchFamily="49" charset="0"/>
              </a:rPr>
              <a:t>String x = null</a:t>
            </a:r>
            <a:endParaRPr lang="en-SE" sz="1100">
              <a:solidFill>
                <a:schemeClr val="tx1"/>
              </a:solidFill>
              <a:latin typeface="Courier New" panose="02070309020205020404" pitchFamily="49" charset="0"/>
              <a:cs typeface="Courier New" panose="02070309020205020404" pitchFamily="49" charset="0"/>
            </a:endParaRPr>
          </a:p>
        </p:txBody>
      </p:sp>
      <p:sp>
        <p:nvSpPr>
          <p:cNvPr id="4" name="Rounded Rectangle 3">
            <a:extLst>
              <a:ext uri="{FF2B5EF4-FFF2-40B4-BE49-F238E27FC236}">
                <a16:creationId xmlns:a16="http://schemas.microsoft.com/office/drawing/2014/main" id="{BCD6695B-8853-4145-F658-75B3767D0ABC}"/>
              </a:ext>
            </a:extLst>
          </p:cNvPr>
          <p:cNvSpPr/>
          <p:nvPr/>
        </p:nvSpPr>
        <p:spPr>
          <a:xfrm>
            <a:off x="7334208" y="1624642"/>
            <a:ext cx="652438" cy="4072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ourier New" panose="02070309020205020404" pitchFamily="49" charset="0"/>
                <a:cs typeface="Courier New" panose="02070309020205020404" pitchFamily="49" charset="0"/>
              </a:rPr>
              <a:t>foo</a:t>
            </a:r>
            <a:endParaRPr lang="en-SE" sz="1100">
              <a:solidFill>
                <a:schemeClr val="tx1"/>
              </a:solidFill>
              <a:latin typeface="Courier New" panose="02070309020205020404" pitchFamily="49" charset="0"/>
              <a:cs typeface="Courier New" panose="02070309020205020404" pitchFamily="49" charset="0"/>
            </a:endParaRPr>
          </a:p>
        </p:txBody>
      </p:sp>
      <p:sp>
        <p:nvSpPr>
          <p:cNvPr id="8" name="Rounded Rectangle 7">
            <a:extLst>
              <a:ext uri="{FF2B5EF4-FFF2-40B4-BE49-F238E27FC236}">
                <a16:creationId xmlns:a16="http://schemas.microsoft.com/office/drawing/2014/main" id="{582BD097-9D77-852A-0E77-BBFF08ED4B01}"/>
              </a:ext>
            </a:extLst>
          </p:cNvPr>
          <p:cNvSpPr/>
          <p:nvPr/>
        </p:nvSpPr>
        <p:spPr>
          <a:xfrm>
            <a:off x="7333002" y="2885421"/>
            <a:ext cx="654855" cy="4072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ourier New" panose="02070309020205020404" pitchFamily="49" charset="0"/>
                <a:cs typeface="Courier New" panose="02070309020205020404" pitchFamily="49" charset="0"/>
              </a:rPr>
              <a:t>IF</a:t>
            </a:r>
            <a:endParaRPr lang="en-SE" sz="1100">
              <a:solidFill>
                <a:schemeClr val="tx1"/>
              </a:solidFill>
              <a:latin typeface="Courier New" panose="02070309020205020404" pitchFamily="49" charset="0"/>
              <a:cs typeface="Courier New" panose="02070309020205020404" pitchFamily="49" charset="0"/>
            </a:endParaRPr>
          </a:p>
        </p:txBody>
      </p:sp>
      <p:sp>
        <p:nvSpPr>
          <p:cNvPr id="9" name="Rounded Rectangle 8">
            <a:extLst>
              <a:ext uri="{FF2B5EF4-FFF2-40B4-BE49-F238E27FC236}">
                <a16:creationId xmlns:a16="http://schemas.microsoft.com/office/drawing/2014/main" id="{9EB401CE-A38C-E9BF-C582-AB7B40DEBDFD}"/>
              </a:ext>
            </a:extLst>
          </p:cNvPr>
          <p:cNvSpPr/>
          <p:nvPr/>
        </p:nvSpPr>
        <p:spPr>
          <a:xfrm>
            <a:off x="9719750" y="2863207"/>
            <a:ext cx="1304875" cy="4072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ourier New" panose="02070309020205020404" pitchFamily="49" charset="0"/>
                <a:cs typeface="Courier New" panose="02070309020205020404" pitchFamily="49" charset="0"/>
              </a:rPr>
              <a:t>Dot</a:t>
            </a:r>
            <a:endParaRPr lang="en-SE" sz="1100">
              <a:solidFill>
                <a:schemeClr val="tx1"/>
              </a:solidFill>
              <a:latin typeface="Courier New" panose="02070309020205020404" pitchFamily="49" charset="0"/>
              <a:cs typeface="Courier New" panose="02070309020205020404" pitchFamily="49" charset="0"/>
            </a:endParaRPr>
          </a:p>
        </p:txBody>
      </p:sp>
      <p:sp>
        <p:nvSpPr>
          <p:cNvPr id="10" name="Rounded Rectangle 9">
            <a:extLst>
              <a:ext uri="{FF2B5EF4-FFF2-40B4-BE49-F238E27FC236}">
                <a16:creationId xmlns:a16="http://schemas.microsoft.com/office/drawing/2014/main" id="{470979EB-52C9-E8C5-68DF-D813532D9758}"/>
              </a:ext>
            </a:extLst>
          </p:cNvPr>
          <p:cNvSpPr/>
          <p:nvPr/>
        </p:nvSpPr>
        <p:spPr>
          <a:xfrm>
            <a:off x="6764786" y="4215506"/>
            <a:ext cx="612858" cy="38422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ourier New" panose="02070309020205020404" pitchFamily="49" charset="0"/>
                <a:cs typeface="Courier New" panose="02070309020205020404" pitchFamily="49" charset="0"/>
              </a:rPr>
              <a:t>b</a:t>
            </a:r>
            <a:endParaRPr lang="en-SE" sz="1100">
              <a:solidFill>
                <a:schemeClr val="tx1"/>
              </a:solidFill>
              <a:latin typeface="Courier New" panose="02070309020205020404" pitchFamily="49" charset="0"/>
              <a:cs typeface="Courier New" panose="02070309020205020404" pitchFamily="49" charset="0"/>
            </a:endParaRPr>
          </a:p>
        </p:txBody>
      </p:sp>
      <p:sp>
        <p:nvSpPr>
          <p:cNvPr id="12" name="Rounded Rectangle 11">
            <a:extLst>
              <a:ext uri="{FF2B5EF4-FFF2-40B4-BE49-F238E27FC236}">
                <a16:creationId xmlns:a16="http://schemas.microsoft.com/office/drawing/2014/main" id="{87D0A710-B606-1A50-9C16-F786253729FC}"/>
              </a:ext>
            </a:extLst>
          </p:cNvPr>
          <p:cNvSpPr/>
          <p:nvPr/>
        </p:nvSpPr>
        <p:spPr>
          <a:xfrm>
            <a:off x="7774319" y="4223761"/>
            <a:ext cx="498541" cy="4072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ourier New" panose="02070309020205020404" pitchFamily="49" charset="0"/>
                <a:cs typeface="Courier New" panose="02070309020205020404" pitchFamily="49" charset="0"/>
              </a:rPr>
              <a:t>=</a:t>
            </a:r>
            <a:endParaRPr lang="en-SE" sz="1100">
              <a:solidFill>
                <a:schemeClr val="tx1"/>
              </a:solidFill>
              <a:latin typeface="Courier New" panose="02070309020205020404" pitchFamily="49" charset="0"/>
              <a:cs typeface="Courier New" panose="02070309020205020404" pitchFamily="49" charset="0"/>
            </a:endParaRPr>
          </a:p>
        </p:txBody>
      </p:sp>
      <p:sp>
        <p:nvSpPr>
          <p:cNvPr id="14" name="Rounded Rectangle 13">
            <a:extLst>
              <a:ext uri="{FF2B5EF4-FFF2-40B4-BE49-F238E27FC236}">
                <a16:creationId xmlns:a16="http://schemas.microsoft.com/office/drawing/2014/main" id="{95D695C4-D3A1-1DC5-3714-A1F78FFF1BA0}"/>
              </a:ext>
            </a:extLst>
          </p:cNvPr>
          <p:cNvSpPr/>
          <p:nvPr/>
        </p:nvSpPr>
        <p:spPr>
          <a:xfrm>
            <a:off x="9575262" y="4224870"/>
            <a:ext cx="547655" cy="40726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ourier New" panose="02070309020205020404" pitchFamily="49" charset="0"/>
                <a:cs typeface="Courier New" panose="02070309020205020404" pitchFamily="49" charset="0"/>
              </a:rPr>
              <a:t>x</a:t>
            </a:r>
            <a:endParaRPr lang="en-SE" sz="1100">
              <a:solidFill>
                <a:schemeClr val="tx1"/>
              </a:solidFill>
              <a:latin typeface="Courier New" panose="02070309020205020404" pitchFamily="49" charset="0"/>
              <a:cs typeface="Courier New" panose="02070309020205020404" pitchFamily="49" charset="0"/>
            </a:endParaRPr>
          </a:p>
        </p:txBody>
      </p:sp>
      <p:sp>
        <p:nvSpPr>
          <p:cNvPr id="15" name="Rounded Rectangle 14">
            <a:extLst>
              <a:ext uri="{FF2B5EF4-FFF2-40B4-BE49-F238E27FC236}">
                <a16:creationId xmlns:a16="http://schemas.microsoft.com/office/drawing/2014/main" id="{D3E82CE6-0ECC-3C0D-E2EE-87B263FDB52D}"/>
              </a:ext>
            </a:extLst>
          </p:cNvPr>
          <p:cNvSpPr/>
          <p:nvPr/>
        </p:nvSpPr>
        <p:spPr>
          <a:xfrm>
            <a:off x="10568825" y="4224870"/>
            <a:ext cx="1513657" cy="40726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Courier New" panose="02070309020205020404" pitchFamily="49" charset="0"/>
                <a:cs typeface="Courier New" panose="02070309020205020404" pitchFamily="49" charset="0"/>
              </a:rPr>
              <a:t>toString()</a:t>
            </a:r>
            <a:endParaRPr lang="en-SE" sz="1200">
              <a:solidFill>
                <a:schemeClr val="tx1"/>
              </a:solidFill>
              <a:latin typeface="Courier New" panose="02070309020205020404" pitchFamily="49" charset="0"/>
              <a:cs typeface="Courier New" panose="02070309020205020404" pitchFamily="49" charset="0"/>
            </a:endParaRPr>
          </a:p>
        </p:txBody>
      </p:sp>
      <p:sp>
        <p:nvSpPr>
          <p:cNvPr id="22" name="Rounded Rectangle 21">
            <a:extLst>
              <a:ext uri="{FF2B5EF4-FFF2-40B4-BE49-F238E27FC236}">
                <a16:creationId xmlns:a16="http://schemas.microsoft.com/office/drawing/2014/main" id="{5E1F0DA2-EC60-E870-7D70-3DC4A508C452}"/>
              </a:ext>
            </a:extLst>
          </p:cNvPr>
          <p:cNvSpPr/>
          <p:nvPr/>
        </p:nvSpPr>
        <p:spPr>
          <a:xfrm>
            <a:off x="6840555" y="5616031"/>
            <a:ext cx="517425" cy="40726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ourier New" panose="02070309020205020404" pitchFamily="49" charset="0"/>
                <a:cs typeface="Courier New" panose="02070309020205020404" pitchFamily="49" charset="0"/>
              </a:rPr>
              <a:t>x</a:t>
            </a:r>
            <a:endParaRPr lang="en-SE" sz="1100">
              <a:solidFill>
                <a:schemeClr val="tx1"/>
              </a:solidFill>
              <a:latin typeface="Courier New" panose="02070309020205020404" pitchFamily="49" charset="0"/>
              <a:cs typeface="Courier New" panose="02070309020205020404" pitchFamily="49" charset="0"/>
            </a:endParaRPr>
          </a:p>
        </p:txBody>
      </p:sp>
      <p:sp>
        <p:nvSpPr>
          <p:cNvPr id="23" name="Rounded Rectangle 22">
            <a:extLst>
              <a:ext uri="{FF2B5EF4-FFF2-40B4-BE49-F238E27FC236}">
                <a16:creationId xmlns:a16="http://schemas.microsoft.com/office/drawing/2014/main" id="{127A2743-0F93-DFFA-09D5-D9FA29DCED00}"/>
              </a:ext>
            </a:extLst>
          </p:cNvPr>
          <p:cNvSpPr/>
          <p:nvPr/>
        </p:nvSpPr>
        <p:spPr>
          <a:xfrm>
            <a:off x="8118566" y="5615584"/>
            <a:ext cx="1607170" cy="40726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Courier New" panose="02070309020205020404" pitchFamily="49" charset="0"/>
                <a:cs typeface="Courier New" panose="02070309020205020404" pitchFamily="49" charset="0"/>
              </a:rPr>
              <a:t>“Hello World”</a:t>
            </a:r>
            <a:endParaRPr lang="en-SE" sz="1100">
              <a:solidFill>
                <a:schemeClr val="tx1"/>
              </a:solidFill>
              <a:latin typeface="Courier New" panose="02070309020205020404" pitchFamily="49" charset="0"/>
              <a:cs typeface="Courier New" panose="02070309020205020404" pitchFamily="49" charset="0"/>
            </a:endParaRPr>
          </a:p>
        </p:txBody>
      </p:sp>
      <p:cxnSp>
        <p:nvCxnSpPr>
          <p:cNvPr id="25" name="Elbow Connector 24">
            <a:extLst>
              <a:ext uri="{FF2B5EF4-FFF2-40B4-BE49-F238E27FC236}">
                <a16:creationId xmlns:a16="http://schemas.microsoft.com/office/drawing/2014/main" id="{15D72E94-6DC5-125F-2B95-6B33C7AD4D47}"/>
              </a:ext>
            </a:extLst>
          </p:cNvPr>
          <p:cNvCxnSpPr>
            <a:cxnSpLocks/>
            <a:stCxn id="4" idx="2"/>
            <a:endCxn id="3" idx="0"/>
          </p:cNvCxnSpPr>
          <p:nvPr/>
        </p:nvCxnSpPr>
        <p:spPr>
          <a:xfrm rot="5400000">
            <a:off x="6230340" y="1433118"/>
            <a:ext cx="831296" cy="202888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06E0340-43C3-A8E3-6447-2CE7B7D7AF18}"/>
              </a:ext>
            </a:extLst>
          </p:cNvPr>
          <p:cNvCxnSpPr>
            <a:cxnSpLocks/>
            <a:stCxn id="4" idx="2"/>
            <a:endCxn id="8" idx="0"/>
          </p:cNvCxnSpPr>
          <p:nvPr/>
        </p:nvCxnSpPr>
        <p:spPr>
          <a:xfrm rot="16200000" flipH="1">
            <a:off x="7233673" y="2458665"/>
            <a:ext cx="853511"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E24B2C53-F80F-202E-6E3C-23530B0A035D}"/>
              </a:ext>
            </a:extLst>
          </p:cNvPr>
          <p:cNvCxnSpPr>
            <a:cxnSpLocks/>
            <a:stCxn id="4" idx="2"/>
            <a:endCxn id="9" idx="0"/>
          </p:cNvCxnSpPr>
          <p:nvPr/>
        </p:nvCxnSpPr>
        <p:spPr>
          <a:xfrm rot="16200000" flipH="1">
            <a:off x="8600660" y="1091678"/>
            <a:ext cx="831296" cy="271176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89CC16D3-4A3A-0B6B-F749-42897E33495D}"/>
              </a:ext>
            </a:extLst>
          </p:cNvPr>
          <p:cNvCxnSpPr>
            <a:cxnSpLocks/>
            <a:stCxn id="8" idx="2"/>
            <a:endCxn id="10" idx="0"/>
          </p:cNvCxnSpPr>
          <p:nvPr/>
        </p:nvCxnSpPr>
        <p:spPr>
          <a:xfrm rot="5400000">
            <a:off x="6904415" y="3459492"/>
            <a:ext cx="922816" cy="58921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A88C44D-D7EE-5745-B9BD-FA51EF479411}"/>
              </a:ext>
            </a:extLst>
          </p:cNvPr>
          <p:cNvCxnSpPr>
            <a:cxnSpLocks/>
            <a:stCxn id="8" idx="2"/>
            <a:endCxn id="12" idx="0"/>
          </p:cNvCxnSpPr>
          <p:nvPr/>
        </p:nvCxnSpPr>
        <p:spPr>
          <a:xfrm rot="16200000" flipH="1">
            <a:off x="7376474" y="3576645"/>
            <a:ext cx="931071" cy="36316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BFFD0376-1336-7942-06B0-038E0834AC21}"/>
              </a:ext>
            </a:extLst>
          </p:cNvPr>
          <p:cNvCxnSpPr>
            <a:cxnSpLocks/>
            <a:stCxn id="9" idx="2"/>
            <a:endCxn id="14" idx="0"/>
          </p:cNvCxnSpPr>
          <p:nvPr/>
        </p:nvCxnSpPr>
        <p:spPr>
          <a:xfrm rot="5400000">
            <a:off x="9633442" y="3486124"/>
            <a:ext cx="954394" cy="5230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C1B296F4-4E93-4FFB-C322-80330E277B63}"/>
              </a:ext>
            </a:extLst>
          </p:cNvPr>
          <p:cNvCxnSpPr>
            <a:cxnSpLocks/>
            <a:stCxn id="9" idx="2"/>
            <a:endCxn id="15" idx="0"/>
          </p:cNvCxnSpPr>
          <p:nvPr/>
        </p:nvCxnSpPr>
        <p:spPr>
          <a:xfrm rot="16200000" flipH="1">
            <a:off x="10371724" y="3270940"/>
            <a:ext cx="954394" cy="95346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65FC9069-28FC-416E-7AD3-0992110FB07D}"/>
              </a:ext>
            </a:extLst>
          </p:cNvPr>
          <p:cNvCxnSpPr>
            <a:cxnSpLocks/>
            <a:stCxn id="12" idx="2"/>
            <a:endCxn id="22" idx="0"/>
          </p:cNvCxnSpPr>
          <p:nvPr/>
        </p:nvCxnSpPr>
        <p:spPr>
          <a:xfrm rot="5400000">
            <a:off x="7068929" y="4661369"/>
            <a:ext cx="985002" cy="92432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9EF805DC-E5A9-3936-B366-70C51548A8CB}"/>
              </a:ext>
            </a:extLst>
          </p:cNvPr>
          <p:cNvCxnSpPr>
            <a:cxnSpLocks/>
            <a:stCxn id="12" idx="2"/>
            <a:endCxn id="23" idx="0"/>
          </p:cNvCxnSpPr>
          <p:nvPr/>
        </p:nvCxnSpPr>
        <p:spPr>
          <a:xfrm rot="16200000" flipH="1">
            <a:off x="7980595" y="4674025"/>
            <a:ext cx="984554" cy="89856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FD33097F-7769-8995-5419-4182F4D4DCA1}"/>
              </a:ext>
            </a:extLst>
          </p:cNvPr>
          <p:cNvSpPr/>
          <p:nvPr/>
        </p:nvSpPr>
        <p:spPr>
          <a:xfrm>
            <a:off x="5184425" y="1585766"/>
            <a:ext cx="1123643" cy="485022"/>
          </a:xfrm>
          <a:prstGeom prst="roundRect">
            <a:avLst/>
          </a:prstGeom>
          <a:solidFill>
            <a:srgbClr val="92DAEE"/>
          </a:solidFill>
          <a:ln w="38100">
            <a:solidFill>
              <a:schemeClr val="tx1"/>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latin typeface="Courier New" panose="02070309020205020404" pitchFamily="49" charset="0"/>
                <a:cs typeface="Courier New" panose="02070309020205020404" pitchFamily="49" charset="0"/>
              </a:rPr>
              <a:t>Entry</a:t>
            </a:r>
            <a:endParaRPr lang="en-SE" sz="1100">
              <a:solidFill>
                <a:schemeClr val="tx1"/>
              </a:solidFill>
              <a:latin typeface="Courier New" panose="02070309020205020404" pitchFamily="49" charset="0"/>
              <a:cs typeface="Courier New" panose="02070309020205020404" pitchFamily="49" charset="0"/>
            </a:endParaRPr>
          </a:p>
        </p:txBody>
      </p:sp>
      <p:sp>
        <p:nvSpPr>
          <p:cNvPr id="44" name="Rounded Rectangle 43">
            <a:extLst>
              <a:ext uri="{FF2B5EF4-FFF2-40B4-BE49-F238E27FC236}">
                <a16:creationId xmlns:a16="http://schemas.microsoft.com/office/drawing/2014/main" id="{39429EBB-47ED-B6D2-B3F3-985D790C94BE}"/>
              </a:ext>
            </a:extLst>
          </p:cNvPr>
          <p:cNvSpPr/>
          <p:nvPr/>
        </p:nvSpPr>
        <p:spPr>
          <a:xfrm>
            <a:off x="9086892" y="1585766"/>
            <a:ext cx="1123643" cy="485022"/>
          </a:xfrm>
          <a:prstGeom prst="roundRect">
            <a:avLst/>
          </a:prstGeom>
          <a:solidFill>
            <a:srgbClr val="92DAEE"/>
          </a:solidFill>
          <a:ln w="38100">
            <a:solidFill>
              <a:schemeClr val="tx1"/>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latin typeface="Courier New" panose="02070309020205020404" pitchFamily="49" charset="0"/>
                <a:cs typeface="Courier New" panose="02070309020205020404" pitchFamily="49" charset="0"/>
              </a:rPr>
              <a:t>Exit</a:t>
            </a:r>
            <a:endParaRPr lang="en-SE" sz="1100">
              <a:solidFill>
                <a:schemeClr val="tx1"/>
              </a:solidFill>
              <a:latin typeface="Courier New" panose="02070309020205020404" pitchFamily="49" charset="0"/>
              <a:cs typeface="Courier New" panose="02070309020205020404" pitchFamily="49" charset="0"/>
            </a:endParaRPr>
          </a:p>
        </p:txBody>
      </p:sp>
      <p:cxnSp>
        <p:nvCxnSpPr>
          <p:cNvPr id="45" name="Straight Arrow Connector 44">
            <a:extLst>
              <a:ext uri="{FF2B5EF4-FFF2-40B4-BE49-F238E27FC236}">
                <a16:creationId xmlns:a16="http://schemas.microsoft.com/office/drawing/2014/main" id="{993F1C2A-A3A6-7D11-A0B5-0B7595132326}"/>
              </a:ext>
            </a:extLst>
          </p:cNvPr>
          <p:cNvCxnSpPr>
            <a:cxnSpLocks/>
            <a:stCxn id="4" idx="3"/>
            <a:endCxn id="44" idx="1"/>
          </p:cNvCxnSpPr>
          <p:nvPr/>
        </p:nvCxnSpPr>
        <p:spPr>
          <a:xfrm>
            <a:off x="7986646" y="1828277"/>
            <a:ext cx="11002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D1F1E5-C2F5-737C-13E0-D67BED8C05D7}"/>
              </a:ext>
            </a:extLst>
          </p:cNvPr>
          <p:cNvCxnSpPr>
            <a:cxnSpLocks/>
            <a:stCxn id="4" idx="1"/>
            <a:endCxn id="43" idx="3"/>
          </p:cNvCxnSpPr>
          <p:nvPr/>
        </p:nvCxnSpPr>
        <p:spPr>
          <a:xfrm flipH="1">
            <a:off x="6308068" y="1828277"/>
            <a:ext cx="1026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76A07915-4FD3-AAD2-E3D5-E4B38D782E09}"/>
              </a:ext>
            </a:extLst>
          </p:cNvPr>
          <p:cNvCxnSpPr>
            <a:cxnSpLocks/>
            <a:stCxn id="94" idx="4"/>
          </p:cNvCxnSpPr>
          <p:nvPr/>
        </p:nvCxnSpPr>
        <p:spPr>
          <a:xfrm rot="5400000">
            <a:off x="4987475" y="2472926"/>
            <a:ext cx="605197" cy="175363"/>
          </a:xfrm>
          <a:prstGeom prst="curvedConnector3">
            <a:avLst>
              <a:gd name="adj1" fmla="val 50000"/>
            </a:avLst>
          </a:prstGeom>
          <a:ln w="31750">
            <a:solidFill>
              <a:srgbClr val="00B050"/>
            </a:solidFill>
            <a:miter lim="8000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61F47FF3-15BF-BAB3-D4C6-9C10F1E90902}"/>
              </a:ext>
            </a:extLst>
          </p:cNvPr>
          <p:cNvCxnSpPr>
            <a:cxnSpLocks/>
          </p:cNvCxnSpPr>
          <p:nvPr/>
        </p:nvCxnSpPr>
        <p:spPr>
          <a:xfrm>
            <a:off x="5592256" y="3311288"/>
            <a:ext cx="1172530" cy="932203"/>
          </a:xfrm>
          <a:prstGeom prst="curvedConnector3">
            <a:avLst>
              <a:gd name="adj1" fmla="val 50000"/>
            </a:avLst>
          </a:prstGeom>
          <a:ln w="31750">
            <a:solidFill>
              <a:srgbClr val="00B050"/>
            </a:solidFill>
            <a:miter lim="8000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602AE828-9E9D-45A7-5DC7-6285681DA21F}"/>
              </a:ext>
            </a:extLst>
          </p:cNvPr>
          <p:cNvCxnSpPr>
            <a:cxnSpLocks/>
            <a:stCxn id="10" idx="2"/>
            <a:endCxn id="23" idx="1"/>
          </p:cNvCxnSpPr>
          <p:nvPr/>
        </p:nvCxnSpPr>
        <p:spPr>
          <a:xfrm rot="16200000" flipH="1">
            <a:off x="6985145" y="4685798"/>
            <a:ext cx="1219490" cy="1047351"/>
          </a:xfrm>
          <a:prstGeom prst="curvedConnector2">
            <a:avLst/>
          </a:prstGeom>
          <a:ln w="31750">
            <a:solidFill>
              <a:srgbClr val="00B050"/>
            </a:solidFill>
            <a:miter lim="8000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6A63FC01-B6DB-6406-5E84-56BE5D1A6CA4}"/>
              </a:ext>
            </a:extLst>
          </p:cNvPr>
          <p:cNvCxnSpPr>
            <a:cxnSpLocks/>
            <a:stCxn id="23" idx="2"/>
            <a:endCxn id="22" idx="2"/>
          </p:cNvCxnSpPr>
          <p:nvPr/>
        </p:nvCxnSpPr>
        <p:spPr>
          <a:xfrm rot="5400000">
            <a:off x="8010486" y="5111634"/>
            <a:ext cx="448" cy="1822884"/>
          </a:xfrm>
          <a:prstGeom prst="curvedConnector3">
            <a:avLst>
              <a:gd name="adj1" fmla="val 70222699"/>
            </a:avLst>
          </a:prstGeom>
          <a:ln w="31750">
            <a:solidFill>
              <a:srgbClr val="00B050"/>
            </a:solidFill>
            <a:miter lim="8000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E699F88B-589A-CA42-6DF4-901383090AFD}"/>
              </a:ext>
            </a:extLst>
          </p:cNvPr>
          <p:cNvCxnSpPr>
            <a:cxnSpLocks/>
            <a:stCxn id="22" idx="3"/>
            <a:endCxn id="14" idx="1"/>
          </p:cNvCxnSpPr>
          <p:nvPr/>
        </p:nvCxnSpPr>
        <p:spPr>
          <a:xfrm flipV="1">
            <a:off x="7357980" y="4428503"/>
            <a:ext cx="2217282" cy="1391163"/>
          </a:xfrm>
          <a:prstGeom prst="curvedConnector3">
            <a:avLst>
              <a:gd name="adj1" fmla="val 50000"/>
            </a:avLst>
          </a:prstGeom>
          <a:ln w="31750">
            <a:solidFill>
              <a:srgbClr val="00B050"/>
            </a:solidFill>
            <a:miter lim="8000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F98C8297-2A52-367F-B23F-4ED90EF0FD45}"/>
              </a:ext>
            </a:extLst>
          </p:cNvPr>
          <p:cNvCxnSpPr>
            <a:cxnSpLocks/>
            <a:stCxn id="14" idx="3"/>
            <a:endCxn id="15" idx="1"/>
          </p:cNvCxnSpPr>
          <p:nvPr/>
        </p:nvCxnSpPr>
        <p:spPr>
          <a:xfrm>
            <a:off x="10122918" y="4428503"/>
            <a:ext cx="445907" cy="1"/>
          </a:xfrm>
          <a:prstGeom prst="curvedConnector3">
            <a:avLst>
              <a:gd name="adj1" fmla="val 50000"/>
            </a:avLst>
          </a:prstGeom>
          <a:ln w="31750">
            <a:solidFill>
              <a:srgbClr val="00B050"/>
            </a:solidFill>
            <a:miter lim="8000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DE7EB6EA-73CC-E691-640F-A01A2C3D2DDA}"/>
              </a:ext>
            </a:extLst>
          </p:cNvPr>
          <p:cNvCxnSpPr>
            <a:cxnSpLocks/>
            <a:stCxn id="15" idx="0"/>
            <a:endCxn id="44" idx="3"/>
          </p:cNvCxnSpPr>
          <p:nvPr/>
        </p:nvCxnSpPr>
        <p:spPr>
          <a:xfrm rot="16200000" flipV="1">
            <a:off x="9569800" y="2469014"/>
            <a:ext cx="2396593" cy="1115119"/>
          </a:xfrm>
          <a:prstGeom prst="curvedConnector2">
            <a:avLst/>
          </a:prstGeom>
          <a:ln w="31750">
            <a:solidFill>
              <a:srgbClr val="00B050"/>
            </a:solidFill>
            <a:miter lim="8000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FC12850-C901-CB43-FB2E-1B6E570ED9F7}"/>
              </a:ext>
            </a:extLst>
          </p:cNvPr>
          <p:cNvCxnSpPr>
            <a:cxnSpLocks/>
            <a:stCxn id="10" idx="0"/>
            <a:endCxn id="14" idx="1"/>
          </p:cNvCxnSpPr>
          <p:nvPr/>
        </p:nvCxnSpPr>
        <p:spPr>
          <a:xfrm rot="16200000" flipH="1">
            <a:off x="8216739" y="3069982"/>
            <a:ext cx="212998" cy="2504047"/>
          </a:xfrm>
          <a:prstGeom prst="curvedConnector4">
            <a:avLst>
              <a:gd name="adj1" fmla="val -107325"/>
              <a:gd name="adj2" fmla="val 56119"/>
            </a:avLst>
          </a:prstGeom>
          <a:ln w="31750">
            <a:solidFill>
              <a:srgbClr val="00B050"/>
            </a:solidFill>
            <a:miter lim="800000"/>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DD2661E9-49AA-2DEE-36BF-37B1271BF245}"/>
              </a:ext>
            </a:extLst>
          </p:cNvPr>
          <p:cNvCxnSpPr>
            <a:cxnSpLocks/>
          </p:cNvCxnSpPr>
          <p:nvPr/>
        </p:nvCxnSpPr>
        <p:spPr>
          <a:xfrm rot="5400000">
            <a:off x="5241171" y="2246120"/>
            <a:ext cx="792417" cy="429163"/>
          </a:xfrm>
          <a:prstGeom prst="curvedConnector3">
            <a:avLst>
              <a:gd name="adj1" fmla="val 50000"/>
            </a:avLst>
          </a:prstGeom>
          <a:ln w="31750">
            <a:solidFill>
              <a:srgbClr val="FF0000"/>
            </a:solidFill>
            <a:miter lim="800000"/>
            <a:headEnd type="stealth"/>
            <a:tailEnd type="oval" w="lg" len="lg"/>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A04EC07A-3E41-F1CC-CDD4-40C9283A4573}"/>
              </a:ext>
            </a:extLst>
          </p:cNvPr>
          <p:cNvCxnSpPr>
            <a:cxnSpLocks/>
            <a:stCxn id="3" idx="2"/>
          </p:cNvCxnSpPr>
          <p:nvPr/>
        </p:nvCxnSpPr>
        <p:spPr>
          <a:xfrm rot="16200000" flipH="1">
            <a:off x="5636351" y="3286734"/>
            <a:ext cx="1109776" cy="1119386"/>
          </a:xfrm>
          <a:prstGeom prst="curvedConnector2">
            <a:avLst/>
          </a:prstGeom>
          <a:ln w="31750">
            <a:solidFill>
              <a:srgbClr val="FF0000"/>
            </a:solidFill>
            <a:miter lim="800000"/>
            <a:headEnd type="stealth"/>
            <a:tailEnd type="oval" w="lg" len="lg"/>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1F084D04-2ECA-0A10-21C4-FE7922293307}"/>
              </a:ext>
            </a:extLst>
          </p:cNvPr>
          <p:cNvCxnSpPr>
            <a:cxnSpLocks/>
          </p:cNvCxnSpPr>
          <p:nvPr/>
        </p:nvCxnSpPr>
        <p:spPr>
          <a:xfrm rot="16200000" flipH="1">
            <a:off x="7046743" y="4754953"/>
            <a:ext cx="1211850" cy="904085"/>
          </a:xfrm>
          <a:prstGeom prst="curvedConnector3">
            <a:avLst>
              <a:gd name="adj1" fmla="val 50000"/>
            </a:avLst>
          </a:prstGeom>
          <a:ln w="31750">
            <a:solidFill>
              <a:srgbClr val="FF0000"/>
            </a:solidFill>
            <a:miter lim="800000"/>
            <a:headEnd type="stealth"/>
            <a:tailEnd type="oval" w="lg" len="lg"/>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40EF527A-6355-9EE8-CE6C-FC0EC63C88C5}"/>
              </a:ext>
            </a:extLst>
          </p:cNvPr>
          <p:cNvCxnSpPr>
            <a:cxnSpLocks/>
            <a:stCxn id="23" idx="2"/>
          </p:cNvCxnSpPr>
          <p:nvPr/>
        </p:nvCxnSpPr>
        <p:spPr>
          <a:xfrm rot="5400000" flipH="1">
            <a:off x="8000859" y="5101562"/>
            <a:ext cx="5847" cy="1836736"/>
          </a:xfrm>
          <a:prstGeom prst="curvedConnector4">
            <a:avLst>
              <a:gd name="adj1" fmla="val -3909697"/>
              <a:gd name="adj2" fmla="val 88893"/>
            </a:avLst>
          </a:prstGeom>
          <a:ln w="31750">
            <a:solidFill>
              <a:srgbClr val="FF0000"/>
            </a:solidFill>
            <a:miter lim="800000"/>
            <a:headEnd type="stealth"/>
            <a:tailEnd type="oval" w="lg" len="lg"/>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CF4A5063-FBF7-49C1-4724-60BE816C00F1}"/>
              </a:ext>
            </a:extLst>
          </p:cNvPr>
          <p:cNvCxnSpPr>
            <a:cxnSpLocks/>
          </p:cNvCxnSpPr>
          <p:nvPr/>
        </p:nvCxnSpPr>
        <p:spPr>
          <a:xfrm flipV="1">
            <a:off x="7344126" y="4422206"/>
            <a:ext cx="2217282" cy="1391163"/>
          </a:xfrm>
          <a:prstGeom prst="curvedConnector3">
            <a:avLst>
              <a:gd name="adj1" fmla="val 56151"/>
            </a:avLst>
          </a:prstGeom>
          <a:ln w="31750">
            <a:solidFill>
              <a:srgbClr val="FF0000"/>
            </a:solidFill>
            <a:miter lim="800000"/>
            <a:headEnd type="stealth"/>
            <a:tailEnd type="oval" w="lg" len="lg"/>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49E37BF1-F215-77B7-D1C9-A741C39228D4}"/>
              </a:ext>
            </a:extLst>
          </p:cNvPr>
          <p:cNvCxnSpPr>
            <a:cxnSpLocks/>
          </p:cNvCxnSpPr>
          <p:nvPr/>
        </p:nvCxnSpPr>
        <p:spPr>
          <a:xfrm>
            <a:off x="10099780" y="4543118"/>
            <a:ext cx="445907" cy="1"/>
          </a:xfrm>
          <a:prstGeom prst="curvedConnector3">
            <a:avLst>
              <a:gd name="adj1" fmla="val 50000"/>
            </a:avLst>
          </a:prstGeom>
          <a:ln w="31750">
            <a:solidFill>
              <a:srgbClr val="FF0000"/>
            </a:solidFill>
            <a:miter lim="800000"/>
            <a:headEnd type="stealth"/>
            <a:tailEnd type="oval" w="lg" len="lg"/>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B0A90CF0-2012-DF2E-E81A-D3647DFCF450}"/>
              </a:ext>
            </a:extLst>
          </p:cNvPr>
          <p:cNvCxnSpPr>
            <a:cxnSpLocks/>
            <a:endCxn id="44" idx="3"/>
          </p:cNvCxnSpPr>
          <p:nvPr/>
        </p:nvCxnSpPr>
        <p:spPr>
          <a:xfrm rot="16200000" flipV="1">
            <a:off x="9703485" y="2335327"/>
            <a:ext cx="2380930" cy="1366830"/>
          </a:xfrm>
          <a:prstGeom prst="curvedConnector2">
            <a:avLst/>
          </a:prstGeom>
          <a:ln w="31750">
            <a:solidFill>
              <a:srgbClr val="FF0000"/>
            </a:solidFill>
            <a:miter lim="800000"/>
            <a:headEnd type="stealth"/>
            <a:tailEnd type="oval" w="lg" len="lg"/>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BC975ACA-6541-D07D-CD8F-D847D138B6C9}"/>
              </a:ext>
            </a:extLst>
          </p:cNvPr>
          <p:cNvCxnSpPr>
            <a:cxnSpLocks/>
            <a:stCxn id="10" idx="0"/>
          </p:cNvCxnSpPr>
          <p:nvPr/>
        </p:nvCxnSpPr>
        <p:spPr>
          <a:xfrm rot="16200000" flipH="1">
            <a:off x="8277237" y="3009483"/>
            <a:ext cx="91999" cy="2504044"/>
          </a:xfrm>
          <a:prstGeom prst="curvedConnector4">
            <a:avLst>
              <a:gd name="adj1" fmla="val -390473"/>
              <a:gd name="adj2" fmla="val 56119"/>
            </a:avLst>
          </a:prstGeom>
          <a:ln w="31750">
            <a:solidFill>
              <a:srgbClr val="FF0000"/>
            </a:solidFill>
            <a:miter lim="800000"/>
            <a:headEnd type="stealth"/>
            <a:tailEnd type="oval" w="lg" len="lg"/>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46BA98BD-A61B-F0FF-1803-A321B25F4A44}"/>
              </a:ext>
            </a:extLst>
          </p:cNvPr>
          <p:cNvGrpSpPr/>
          <p:nvPr/>
        </p:nvGrpSpPr>
        <p:grpSpPr>
          <a:xfrm>
            <a:off x="424982" y="3515493"/>
            <a:ext cx="3264710" cy="2812721"/>
            <a:chOff x="424982" y="3515493"/>
            <a:chExt cx="3264710" cy="2812721"/>
          </a:xfrm>
        </p:grpSpPr>
        <p:sp>
          <p:nvSpPr>
            <p:cNvPr id="79" name="Rounded Rectangle 78">
              <a:extLst>
                <a:ext uri="{FF2B5EF4-FFF2-40B4-BE49-F238E27FC236}">
                  <a16:creationId xmlns:a16="http://schemas.microsoft.com/office/drawing/2014/main" id="{E04469CD-DEA3-1A40-6F1F-CF81A2BFB46B}"/>
                </a:ext>
              </a:extLst>
            </p:cNvPr>
            <p:cNvSpPr/>
            <p:nvPr/>
          </p:nvSpPr>
          <p:spPr>
            <a:xfrm>
              <a:off x="2460422" y="5958191"/>
              <a:ext cx="935254" cy="370023"/>
            </a:xfrm>
            <a:prstGeom prst="roundRect">
              <a:avLst/>
            </a:prstGeom>
            <a:noFill/>
            <a:ln w="19050">
              <a:solidFill>
                <a:schemeClr val="accent1">
                  <a:lumMod val="60000"/>
                  <a:lumOff val="40000"/>
                </a:schemeClr>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Exit</a:t>
              </a:r>
              <a:endParaRPr lang="en-SE" sz="1100" b="1">
                <a:solidFill>
                  <a:schemeClr val="tx1"/>
                </a:solidFill>
                <a:latin typeface="Courier New" panose="02070309020205020404" pitchFamily="49" charset="0"/>
                <a:cs typeface="Courier New" panose="02070309020205020404" pitchFamily="49" charset="0"/>
              </a:endParaRPr>
            </a:p>
          </p:txBody>
        </p:sp>
        <p:sp>
          <p:nvSpPr>
            <p:cNvPr id="80" name="Rounded Rectangle 79">
              <a:extLst>
                <a:ext uri="{FF2B5EF4-FFF2-40B4-BE49-F238E27FC236}">
                  <a16:creationId xmlns:a16="http://schemas.microsoft.com/office/drawing/2014/main" id="{E6F7FC8F-5BE0-1EAB-C538-889E2103821D}"/>
                </a:ext>
              </a:extLst>
            </p:cNvPr>
            <p:cNvSpPr/>
            <p:nvPr/>
          </p:nvSpPr>
          <p:spPr>
            <a:xfrm>
              <a:off x="2175743" y="3515493"/>
              <a:ext cx="1513949" cy="370023"/>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Courier New" panose="02070309020205020404" pitchFamily="49" charset="0"/>
                  <a:cs typeface="Courier New" panose="02070309020205020404" pitchFamily="49" charset="0"/>
                </a:rPr>
                <a:t>String x = null</a:t>
              </a:r>
              <a:endParaRPr lang="en-SE" sz="1100" b="1">
                <a:solidFill>
                  <a:schemeClr val="tx1"/>
                </a:solidFill>
                <a:latin typeface="Courier New" panose="02070309020205020404" pitchFamily="49" charset="0"/>
                <a:cs typeface="Courier New" panose="02070309020205020404" pitchFamily="49" charset="0"/>
              </a:endParaRPr>
            </a:p>
          </p:txBody>
        </p:sp>
        <p:sp>
          <p:nvSpPr>
            <p:cNvPr id="81" name="Rounded Rectangle 80">
              <a:extLst>
                <a:ext uri="{FF2B5EF4-FFF2-40B4-BE49-F238E27FC236}">
                  <a16:creationId xmlns:a16="http://schemas.microsoft.com/office/drawing/2014/main" id="{457BC862-5BCF-D042-6C92-0D83F3F0BD1F}"/>
                </a:ext>
              </a:extLst>
            </p:cNvPr>
            <p:cNvSpPr/>
            <p:nvPr/>
          </p:nvSpPr>
          <p:spPr>
            <a:xfrm>
              <a:off x="2545742" y="4223682"/>
              <a:ext cx="773955" cy="370023"/>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b</a:t>
              </a:r>
              <a:endParaRPr lang="en-SE" sz="1100" b="1">
                <a:solidFill>
                  <a:schemeClr val="tx1"/>
                </a:solidFill>
                <a:latin typeface="Courier New" panose="02070309020205020404" pitchFamily="49" charset="0"/>
                <a:cs typeface="Courier New" panose="02070309020205020404" pitchFamily="49" charset="0"/>
              </a:endParaRPr>
            </a:p>
          </p:txBody>
        </p:sp>
        <p:cxnSp>
          <p:nvCxnSpPr>
            <p:cNvPr id="82" name="Straight Arrow Connector 81">
              <a:extLst>
                <a:ext uri="{FF2B5EF4-FFF2-40B4-BE49-F238E27FC236}">
                  <a16:creationId xmlns:a16="http://schemas.microsoft.com/office/drawing/2014/main" id="{01AA70FE-C3D3-D004-BBD0-D23038E19F1B}"/>
                </a:ext>
              </a:extLst>
            </p:cNvPr>
            <p:cNvCxnSpPr>
              <a:cxnSpLocks/>
              <a:stCxn id="80" idx="2"/>
              <a:endCxn id="81" idx="0"/>
            </p:cNvCxnSpPr>
            <p:nvPr/>
          </p:nvCxnSpPr>
          <p:spPr>
            <a:xfrm>
              <a:off x="2932718" y="3885516"/>
              <a:ext cx="1" cy="338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65A5B121-D90E-67FA-F750-2CD90A44E7C9}"/>
                </a:ext>
              </a:extLst>
            </p:cNvPr>
            <p:cNvSpPr/>
            <p:nvPr/>
          </p:nvSpPr>
          <p:spPr>
            <a:xfrm>
              <a:off x="424982" y="4804678"/>
              <a:ext cx="1867558" cy="370023"/>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x = “Hello World”</a:t>
              </a:r>
              <a:endParaRPr lang="en-SE" sz="1100" b="1">
                <a:solidFill>
                  <a:schemeClr val="tx1"/>
                </a:solidFill>
                <a:latin typeface="Courier New" panose="02070309020205020404" pitchFamily="49" charset="0"/>
                <a:cs typeface="Courier New" panose="02070309020205020404" pitchFamily="49" charset="0"/>
              </a:endParaRPr>
            </a:p>
          </p:txBody>
        </p:sp>
        <p:cxnSp>
          <p:nvCxnSpPr>
            <p:cNvPr id="84" name="Straight Arrow Connector 83">
              <a:extLst>
                <a:ext uri="{FF2B5EF4-FFF2-40B4-BE49-F238E27FC236}">
                  <a16:creationId xmlns:a16="http://schemas.microsoft.com/office/drawing/2014/main" id="{54BE7753-2C6B-A181-0E78-1F731D586346}"/>
                </a:ext>
              </a:extLst>
            </p:cNvPr>
            <p:cNvCxnSpPr>
              <a:cxnSpLocks/>
              <a:stCxn id="81" idx="2"/>
            </p:cNvCxnSpPr>
            <p:nvPr/>
          </p:nvCxnSpPr>
          <p:spPr>
            <a:xfrm flipH="1">
              <a:off x="2292540" y="4593705"/>
              <a:ext cx="640180" cy="210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descr="text">
              <a:extLst>
                <a:ext uri="{FF2B5EF4-FFF2-40B4-BE49-F238E27FC236}">
                  <a16:creationId xmlns:a16="http://schemas.microsoft.com/office/drawing/2014/main" id="{06EA0CAA-044C-11E7-4009-3A4E0EECC6D5}"/>
                </a:ext>
              </a:extLst>
            </p:cNvPr>
            <p:cNvCxnSpPr>
              <a:cxnSpLocks/>
              <a:stCxn id="81" idx="2"/>
              <a:endCxn id="91" idx="0"/>
            </p:cNvCxnSpPr>
            <p:nvPr/>
          </p:nvCxnSpPr>
          <p:spPr>
            <a:xfrm flipH="1">
              <a:off x="2927714" y="4593705"/>
              <a:ext cx="5006" cy="8047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8E56EE3A-D084-4FC6-DE28-BEA0B5FA8FB2}"/>
                </a:ext>
              </a:extLst>
            </p:cNvPr>
            <p:cNvSpPr/>
            <p:nvPr/>
          </p:nvSpPr>
          <p:spPr>
            <a:xfrm>
              <a:off x="695536" y="3515493"/>
              <a:ext cx="905794" cy="370023"/>
            </a:xfrm>
            <a:prstGeom prst="roundRect">
              <a:avLst/>
            </a:prstGeom>
            <a:noFill/>
            <a:ln w="19050">
              <a:solidFill>
                <a:schemeClr val="accent1">
                  <a:lumMod val="60000"/>
                  <a:lumOff val="40000"/>
                </a:schemeClr>
              </a:solidFill>
              <a:prstDash val="sysDot"/>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Entry</a:t>
              </a:r>
              <a:endParaRPr lang="en-SE" sz="1100" b="1">
                <a:solidFill>
                  <a:schemeClr val="tx1"/>
                </a:solidFill>
                <a:latin typeface="Courier New" panose="02070309020205020404" pitchFamily="49" charset="0"/>
                <a:cs typeface="Courier New" panose="02070309020205020404" pitchFamily="49" charset="0"/>
              </a:endParaRPr>
            </a:p>
          </p:txBody>
        </p:sp>
        <p:cxnSp>
          <p:nvCxnSpPr>
            <p:cNvPr id="87" name="Straight Arrow Connector 86">
              <a:extLst>
                <a:ext uri="{FF2B5EF4-FFF2-40B4-BE49-F238E27FC236}">
                  <a16:creationId xmlns:a16="http://schemas.microsoft.com/office/drawing/2014/main" id="{C280AC1A-5AA4-18B5-480E-3B33695EC2F2}"/>
                </a:ext>
              </a:extLst>
            </p:cNvPr>
            <p:cNvCxnSpPr>
              <a:cxnSpLocks/>
              <a:stCxn id="86" idx="3"/>
              <a:endCxn id="80" idx="1"/>
            </p:cNvCxnSpPr>
            <p:nvPr/>
          </p:nvCxnSpPr>
          <p:spPr>
            <a:xfrm>
              <a:off x="1601329" y="3700505"/>
              <a:ext cx="5744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1EEA59D-3102-B36B-0B7F-075DE826CA7D}"/>
                </a:ext>
              </a:extLst>
            </p:cNvPr>
            <p:cNvSpPr txBox="1"/>
            <p:nvPr/>
          </p:nvSpPr>
          <p:spPr>
            <a:xfrm rot="5400000">
              <a:off x="2684042" y="4894714"/>
              <a:ext cx="669080" cy="276999"/>
            </a:xfrm>
            <a:prstGeom prst="rect">
              <a:avLst/>
            </a:prstGeom>
            <a:noFill/>
            <a:ln w="19050">
              <a:noFill/>
            </a:ln>
          </p:spPr>
          <p:txBody>
            <a:bodyPr wrap="square" rtlCol="0">
              <a:spAutoFit/>
            </a:bodyPr>
            <a:lstStyle/>
            <a:p>
              <a:r>
                <a:rPr lang="en-SE" sz="1200" b="1">
                  <a:latin typeface="Equinox Regular" panose="02000500000000000000" pitchFamily="2" charset="0"/>
                </a:rPr>
                <a:t>False</a:t>
              </a:r>
              <a:endParaRPr lang="en-SE" sz="800" b="1">
                <a:latin typeface="Equinox Regular" panose="02000500000000000000" pitchFamily="2" charset="0"/>
              </a:endParaRPr>
            </a:p>
          </p:txBody>
        </p:sp>
        <p:sp>
          <p:nvSpPr>
            <p:cNvPr id="89" name="TextBox 88">
              <a:extLst>
                <a:ext uri="{FF2B5EF4-FFF2-40B4-BE49-F238E27FC236}">
                  <a16:creationId xmlns:a16="http://schemas.microsoft.com/office/drawing/2014/main" id="{9F78DD92-1018-1181-CC63-2C933D53D91B}"/>
                </a:ext>
              </a:extLst>
            </p:cNvPr>
            <p:cNvSpPr txBox="1"/>
            <p:nvPr/>
          </p:nvSpPr>
          <p:spPr>
            <a:xfrm rot="20307714">
              <a:off x="2144006" y="4466832"/>
              <a:ext cx="497034" cy="276999"/>
            </a:xfrm>
            <a:prstGeom prst="rect">
              <a:avLst/>
            </a:prstGeom>
            <a:noFill/>
            <a:ln w="19050">
              <a:noFill/>
            </a:ln>
          </p:spPr>
          <p:txBody>
            <a:bodyPr wrap="square" rtlCol="0">
              <a:spAutoFit/>
            </a:bodyPr>
            <a:lstStyle/>
            <a:p>
              <a:r>
                <a:rPr lang="en-SE" sz="1200" b="1">
                  <a:latin typeface="Equinox Regular" panose="02000500000000000000" pitchFamily="2" charset="0"/>
                </a:rPr>
                <a:t>True</a:t>
              </a:r>
              <a:endParaRPr lang="en-SE" sz="800" b="1">
                <a:latin typeface="Equinox Regular" panose="02000500000000000000" pitchFamily="2" charset="0"/>
              </a:endParaRPr>
            </a:p>
          </p:txBody>
        </p:sp>
        <p:cxnSp>
          <p:nvCxnSpPr>
            <p:cNvPr id="90" name="Straight Arrow Connector 89">
              <a:extLst>
                <a:ext uri="{FF2B5EF4-FFF2-40B4-BE49-F238E27FC236}">
                  <a16:creationId xmlns:a16="http://schemas.microsoft.com/office/drawing/2014/main" id="{3C4AAF05-6206-8BCB-714E-7737FEBADFA5}"/>
                </a:ext>
              </a:extLst>
            </p:cNvPr>
            <p:cNvCxnSpPr>
              <a:cxnSpLocks/>
            </p:cNvCxnSpPr>
            <p:nvPr/>
          </p:nvCxnSpPr>
          <p:spPr>
            <a:xfrm>
              <a:off x="2148475" y="5178397"/>
              <a:ext cx="126828" cy="216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Rounded Rectangle 90">
              <a:extLst>
                <a:ext uri="{FF2B5EF4-FFF2-40B4-BE49-F238E27FC236}">
                  <a16:creationId xmlns:a16="http://schemas.microsoft.com/office/drawing/2014/main" id="{50C668BF-AE01-06BD-9562-D5C489FD307B}"/>
                </a:ext>
              </a:extLst>
            </p:cNvPr>
            <p:cNvSpPr/>
            <p:nvPr/>
          </p:nvSpPr>
          <p:spPr>
            <a:xfrm>
              <a:off x="2289298" y="5398493"/>
              <a:ext cx="1276832" cy="370023"/>
            </a:xfrm>
            <a:prstGeom prst="roundRect">
              <a:avLst/>
            </a:prstGeom>
            <a:noFill/>
            <a:ln w="19050">
              <a:solidFill>
                <a:schemeClr val="accent1">
                  <a:lumMod val="60000"/>
                  <a:lumOff val="40000"/>
                </a:schemeClr>
              </a:solidFill>
              <a:prstDash val="solid"/>
              <a:extLst>
                <a:ext uri="{C807C97D-BFC1-408E-A445-0C87EB9F89A2}">
                  <ask:lineSketchStyleProps xmlns:ask="http://schemas.microsoft.com/office/drawing/2018/sketchyshapes" sd="1219033472">
                    <a:custGeom>
                      <a:avLst/>
                      <a:gdLst>
                        <a:gd name="connsiteX0" fmla="*/ 0 w 1350405"/>
                        <a:gd name="connsiteY0" fmla="*/ 73678 h 442061"/>
                        <a:gd name="connsiteX1" fmla="*/ 73678 w 1350405"/>
                        <a:gd name="connsiteY1" fmla="*/ 0 h 442061"/>
                        <a:gd name="connsiteX2" fmla="*/ 699263 w 1350405"/>
                        <a:gd name="connsiteY2" fmla="*/ 0 h 442061"/>
                        <a:gd name="connsiteX3" fmla="*/ 1276727 w 1350405"/>
                        <a:gd name="connsiteY3" fmla="*/ 0 h 442061"/>
                        <a:gd name="connsiteX4" fmla="*/ 1350405 w 1350405"/>
                        <a:gd name="connsiteY4" fmla="*/ 73678 h 442061"/>
                        <a:gd name="connsiteX5" fmla="*/ 1350405 w 1350405"/>
                        <a:gd name="connsiteY5" fmla="*/ 368383 h 442061"/>
                        <a:gd name="connsiteX6" fmla="*/ 1276727 w 1350405"/>
                        <a:gd name="connsiteY6" fmla="*/ 442061 h 442061"/>
                        <a:gd name="connsiteX7" fmla="*/ 675203 w 1350405"/>
                        <a:gd name="connsiteY7" fmla="*/ 442061 h 442061"/>
                        <a:gd name="connsiteX8" fmla="*/ 73678 w 1350405"/>
                        <a:gd name="connsiteY8" fmla="*/ 442061 h 442061"/>
                        <a:gd name="connsiteX9" fmla="*/ 0 w 1350405"/>
                        <a:gd name="connsiteY9" fmla="*/ 368383 h 442061"/>
                        <a:gd name="connsiteX10" fmla="*/ 0 w 1350405"/>
                        <a:gd name="connsiteY10" fmla="*/ 73678 h 44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405" h="442061" extrusionOk="0">
                          <a:moveTo>
                            <a:pt x="0" y="73678"/>
                          </a:moveTo>
                          <a:cubicBezTo>
                            <a:pt x="-6226" y="29147"/>
                            <a:pt x="26446" y="2455"/>
                            <a:pt x="73678" y="0"/>
                          </a:cubicBezTo>
                          <a:cubicBezTo>
                            <a:pt x="220714" y="26611"/>
                            <a:pt x="468594" y="-2819"/>
                            <a:pt x="699263" y="0"/>
                          </a:cubicBezTo>
                          <a:cubicBezTo>
                            <a:pt x="929933" y="2819"/>
                            <a:pt x="1133457" y="14606"/>
                            <a:pt x="1276727" y="0"/>
                          </a:cubicBezTo>
                          <a:cubicBezTo>
                            <a:pt x="1308737" y="-4749"/>
                            <a:pt x="1354121" y="34763"/>
                            <a:pt x="1350405" y="73678"/>
                          </a:cubicBezTo>
                          <a:cubicBezTo>
                            <a:pt x="1358904" y="172849"/>
                            <a:pt x="1348200" y="261522"/>
                            <a:pt x="1350405" y="368383"/>
                          </a:cubicBezTo>
                          <a:cubicBezTo>
                            <a:pt x="1352993" y="404863"/>
                            <a:pt x="1314199" y="444890"/>
                            <a:pt x="1276727" y="442061"/>
                          </a:cubicBezTo>
                          <a:cubicBezTo>
                            <a:pt x="1012680" y="459580"/>
                            <a:pt x="908060" y="441535"/>
                            <a:pt x="675203" y="442061"/>
                          </a:cubicBezTo>
                          <a:cubicBezTo>
                            <a:pt x="442346" y="442587"/>
                            <a:pt x="248694" y="455383"/>
                            <a:pt x="73678" y="442061"/>
                          </a:cubicBezTo>
                          <a:cubicBezTo>
                            <a:pt x="31325" y="441966"/>
                            <a:pt x="1303" y="405500"/>
                            <a:pt x="0" y="368383"/>
                          </a:cubicBezTo>
                          <a:cubicBezTo>
                            <a:pt x="5110" y="228083"/>
                            <a:pt x="14213" y="195855"/>
                            <a:pt x="0" y="7367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solidFill>
                    <a:schemeClr val="tx1"/>
                  </a:solidFill>
                  <a:latin typeface="Courier New" panose="02070309020205020404" pitchFamily="49" charset="0"/>
                  <a:cs typeface="Courier New" panose="02070309020205020404" pitchFamily="49" charset="0"/>
                </a:rPr>
                <a:t>x.toString()</a:t>
              </a:r>
              <a:endParaRPr lang="en-SE" sz="1100" b="1">
                <a:solidFill>
                  <a:schemeClr val="tx1"/>
                </a:solidFill>
                <a:latin typeface="Courier New" panose="02070309020205020404" pitchFamily="49" charset="0"/>
                <a:cs typeface="Courier New" panose="02070309020205020404" pitchFamily="49" charset="0"/>
              </a:endParaRPr>
            </a:p>
          </p:txBody>
        </p:sp>
        <p:cxnSp>
          <p:nvCxnSpPr>
            <p:cNvPr id="92" name="Straight Arrow Connector 91">
              <a:extLst>
                <a:ext uri="{FF2B5EF4-FFF2-40B4-BE49-F238E27FC236}">
                  <a16:creationId xmlns:a16="http://schemas.microsoft.com/office/drawing/2014/main" id="{E65BA030-2F12-A158-1349-6B46D4A72F8B}"/>
                </a:ext>
              </a:extLst>
            </p:cNvPr>
            <p:cNvCxnSpPr>
              <a:cxnSpLocks/>
              <a:stCxn id="91" idx="2"/>
              <a:endCxn id="79" idx="0"/>
            </p:cNvCxnSpPr>
            <p:nvPr/>
          </p:nvCxnSpPr>
          <p:spPr>
            <a:xfrm>
              <a:off x="2927714" y="5768516"/>
              <a:ext cx="335" cy="1896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4" name="Oval 93">
            <a:extLst>
              <a:ext uri="{FF2B5EF4-FFF2-40B4-BE49-F238E27FC236}">
                <a16:creationId xmlns:a16="http://schemas.microsoft.com/office/drawing/2014/main" id="{D6848A4C-7EAC-8422-31DA-D3602ED33683}"/>
              </a:ext>
            </a:extLst>
          </p:cNvPr>
          <p:cNvSpPr/>
          <p:nvPr/>
        </p:nvSpPr>
        <p:spPr>
          <a:xfrm>
            <a:off x="5241115" y="1988929"/>
            <a:ext cx="273277" cy="26908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8" name="TextBox 97">
            <a:extLst>
              <a:ext uri="{FF2B5EF4-FFF2-40B4-BE49-F238E27FC236}">
                <a16:creationId xmlns:a16="http://schemas.microsoft.com/office/drawing/2014/main" id="{F2534F8B-0AA5-66B4-8A70-18B6ABAA7425}"/>
              </a:ext>
            </a:extLst>
          </p:cNvPr>
          <p:cNvSpPr txBox="1"/>
          <p:nvPr/>
        </p:nvSpPr>
        <p:spPr>
          <a:xfrm>
            <a:off x="4553974" y="1925465"/>
            <a:ext cx="736099" cy="369332"/>
          </a:xfrm>
          <a:prstGeom prst="rect">
            <a:avLst/>
          </a:prstGeom>
          <a:noFill/>
        </p:spPr>
        <p:txBody>
          <a:bodyPr wrap="none" rtlCol="0">
            <a:spAutoFit/>
          </a:bodyPr>
          <a:lstStyle/>
          <a:p>
            <a:r>
              <a:rPr lang="en-SE">
                <a:solidFill>
                  <a:srgbClr val="00B050"/>
                </a:solidFill>
                <a:latin typeface="Andale Mono" panose="020B0509000000000004" pitchFamily="49" charset="0"/>
                <a:ea typeface="Gulim" panose="020B0600000101010101" pitchFamily="34" charset="-127"/>
                <a:cs typeface="Courier New" panose="02070309020205020404" pitchFamily="49" charset="0"/>
              </a:rPr>
              <a:t>succ</a:t>
            </a:r>
          </a:p>
        </p:txBody>
      </p:sp>
      <p:sp>
        <p:nvSpPr>
          <p:cNvPr id="16" name="TextBox 15">
            <a:extLst>
              <a:ext uri="{FF2B5EF4-FFF2-40B4-BE49-F238E27FC236}">
                <a16:creationId xmlns:a16="http://schemas.microsoft.com/office/drawing/2014/main" id="{9F8F4233-9AE0-2FA5-2E43-3CF794A0392C}"/>
              </a:ext>
            </a:extLst>
          </p:cNvPr>
          <p:cNvSpPr txBox="1"/>
          <p:nvPr/>
        </p:nvSpPr>
        <p:spPr>
          <a:xfrm>
            <a:off x="11666137" y="6486531"/>
            <a:ext cx="309700" cy="369332"/>
          </a:xfrm>
          <a:prstGeom prst="rect">
            <a:avLst/>
          </a:prstGeom>
          <a:noFill/>
        </p:spPr>
        <p:txBody>
          <a:bodyPr wrap="none" rtlCol="0">
            <a:spAutoFit/>
          </a:bodyPr>
          <a:lstStyle/>
          <a:p>
            <a:fld id="{67FEA7B4-C99B-624E-8364-DE551A8BED7B}" type="slidenum">
              <a:rPr lang="en-SE" smtClean="0">
                <a:solidFill>
                  <a:schemeClr val="bg1"/>
                </a:solidFill>
              </a:rPr>
              <a:t>10</a:t>
            </a:fld>
            <a:endParaRPr lang="en-SE">
              <a:solidFill>
                <a:schemeClr val="bg1"/>
              </a:solidFill>
            </a:endParaRPr>
          </a:p>
        </p:txBody>
      </p:sp>
    </p:spTree>
    <p:extLst>
      <p:ext uri="{BB962C8B-B14F-4D97-AF65-F5344CB8AC3E}">
        <p14:creationId xmlns:p14="http://schemas.microsoft.com/office/powerpoint/2010/main" val="4405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par>
                                <p:cTn id="23" presetID="9"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dissolve">
                                      <p:cBhvr>
                                        <p:cTn id="28" dur="500"/>
                                        <p:tgtEl>
                                          <p:spTgt spid="2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dissolve">
                                      <p:cBhvr>
                                        <p:cTn id="34" dur="500"/>
                                        <p:tgtEl>
                                          <p:spTgt spid="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dissolve">
                                      <p:cBhvr>
                                        <p:cTn id="40" dur="500"/>
                                        <p:tgtEl>
                                          <p:spTgt spid="29"/>
                                        </p:tgtEl>
                                      </p:cBhvr>
                                    </p:animEffect>
                                  </p:childTnLst>
                                </p:cTn>
                              </p:par>
                              <p:par>
                                <p:cTn id="41" presetID="9"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dissolve">
                                      <p:cBhvr>
                                        <p:cTn id="43" dur="500"/>
                                        <p:tgtEl>
                                          <p:spTgt spid="3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par>
                                <p:cTn id="50" presetID="9"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dissolve">
                                      <p:cBhvr>
                                        <p:cTn id="52" dur="500"/>
                                        <p:tgtEl>
                                          <p:spTgt spid="41"/>
                                        </p:tgtEl>
                                      </p:cBhvr>
                                    </p:animEffect>
                                  </p:childTnLst>
                                </p:cTn>
                              </p:par>
                              <p:par>
                                <p:cTn id="53" presetID="9"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dissolve">
                                      <p:cBhvr>
                                        <p:cTn id="55" dur="500"/>
                                        <p:tgtEl>
                                          <p:spTgt spid="4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par>
                                <p:cTn id="62" presetID="9"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dissolve">
                                      <p:cBhvr>
                                        <p:cTn id="64" dur="500"/>
                                        <p:tgtEl>
                                          <p:spTgt spid="39"/>
                                        </p:tgtEl>
                                      </p:cBhvr>
                                    </p:animEffect>
                                  </p:childTnLst>
                                </p:cTn>
                              </p:par>
                              <p:par>
                                <p:cTn id="65" presetID="9"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dissolve">
                                      <p:cBhvr>
                                        <p:cTn id="67" dur="500"/>
                                        <p:tgtEl>
                                          <p:spTgt spid="40"/>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dissolve">
                                      <p:cBhvr>
                                        <p:cTn id="70" dur="500"/>
                                        <p:tgtEl>
                                          <p:spTgt spid="1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dissolve">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mph" presetSubtype="2" fill="hold" nodeType="clickEffect">
                                  <p:stCondLst>
                                    <p:cond delay="0"/>
                                  </p:stCondLst>
                                  <p:childTnLst>
                                    <p:animClr clrSpc="rgb" dir="cw">
                                      <p:cBhvr>
                                        <p:cTn id="77" dur="2000" fill="hold"/>
                                        <p:tgtEl>
                                          <p:spTgt spid="3"/>
                                        </p:tgtEl>
                                        <p:attrNameLst>
                                          <p:attrName>fillcolor</p:attrName>
                                        </p:attrNameLst>
                                      </p:cBhvr>
                                      <p:to>
                                        <a:srgbClr val="92DAEE"/>
                                      </p:to>
                                    </p:animClr>
                                    <p:set>
                                      <p:cBhvr>
                                        <p:cTn id="78" dur="2000" fill="hold"/>
                                        <p:tgtEl>
                                          <p:spTgt spid="3"/>
                                        </p:tgtEl>
                                        <p:attrNameLst>
                                          <p:attrName>fill.type</p:attrName>
                                        </p:attrNameLst>
                                      </p:cBhvr>
                                      <p:to>
                                        <p:strVal val="solid"/>
                                      </p:to>
                                    </p:set>
                                    <p:set>
                                      <p:cBhvr>
                                        <p:cTn id="79" dur="2000" fill="hold"/>
                                        <p:tgtEl>
                                          <p:spTgt spid="3"/>
                                        </p:tgtEl>
                                        <p:attrNameLst>
                                          <p:attrName>fill.on</p:attrName>
                                        </p:attrNameLst>
                                      </p:cBhvr>
                                      <p:to>
                                        <p:strVal val="true"/>
                                      </p:to>
                                    </p:set>
                                  </p:childTnLst>
                                </p:cTn>
                              </p:par>
                              <p:par>
                                <p:cTn id="80" presetID="1" presetClass="emph" presetSubtype="2" fill="hold" nodeType="withEffect">
                                  <p:stCondLst>
                                    <p:cond delay="0"/>
                                  </p:stCondLst>
                                  <p:childTnLst>
                                    <p:animClr clrSpc="rgb" dir="cw">
                                      <p:cBhvr>
                                        <p:cTn id="81" dur="2000" fill="hold"/>
                                        <p:tgtEl>
                                          <p:spTgt spid="10"/>
                                        </p:tgtEl>
                                        <p:attrNameLst>
                                          <p:attrName>fillcolor</p:attrName>
                                        </p:attrNameLst>
                                      </p:cBhvr>
                                      <p:to>
                                        <a:srgbClr val="92DAEE"/>
                                      </p:to>
                                    </p:animClr>
                                    <p:set>
                                      <p:cBhvr>
                                        <p:cTn id="82" dur="2000" fill="hold"/>
                                        <p:tgtEl>
                                          <p:spTgt spid="10"/>
                                        </p:tgtEl>
                                        <p:attrNameLst>
                                          <p:attrName>fill.type</p:attrName>
                                        </p:attrNameLst>
                                      </p:cBhvr>
                                      <p:to>
                                        <p:strVal val="solid"/>
                                      </p:to>
                                    </p:set>
                                    <p:set>
                                      <p:cBhvr>
                                        <p:cTn id="83" dur="2000" fill="hold"/>
                                        <p:tgtEl>
                                          <p:spTgt spid="10"/>
                                        </p:tgtEl>
                                        <p:attrNameLst>
                                          <p:attrName>fill.on</p:attrName>
                                        </p:attrNameLst>
                                      </p:cBhvr>
                                      <p:to>
                                        <p:strVal val="true"/>
                                      </p:to>
                                    </p:set>
                                  </p:childTnLst>
                                </p:cTn>
                              </p:par>
                              <p:par>
                                <p:cTn id="84" presetID="1" presetClass="emph" presetSubtype="2" fill="hold" nodeType="withEffect">
                                  <p:stCondLst>
                                    <p:cond delay="0"/>
                                  </p:stCondLst>
                                  <p:childTnLst>
                                    <p:animClr clrSpc="rgb" dir="cw">
                                      <p:cBhvr>
                                        <p:cTn id="85" dur="2000" fill="hold"/>
                                        <p:tgtEl>
                                          <p:spTgt spid="23"/>
                                        </p:tgtEl>
                                        <p:attrNameLst>
                                          <p:attrName>fillcolor</p:attrName>
                                        </p:attrNameLst>
                                      </p:cBhvr>
                                      <p:to>
                                        <a:srgbClr val="92DAEE"/>
                                      </p:to>
                                    </p:animClr>
                                    <p:set>
                                      <p:cBhvr>
                                        <p:cTn id="86" dur="2000" fill="hold"/>
                                        <p:tgtEl>
                                          <p:spTgt spid="23"/>
                                        </p:tgtEl>
                                        <p:attrNameLst>
                                          <p:attrName>fill.type</p:attrName>
                                        </p:attrNameLst>
                                      </p:cBhvr>
                                      <p:to>
                                        <p:strVal val="solid"/>
                                      </p:to>
                                    </p:set>
                                    <p:set>
                                      <p:cBhvr>
                                        <p:cTn id="87" dur="2000" fill="hold"/>
                                        <p:tgtEl>
                                          <p:spTgt spid="23"/>
                                        </p:tgtEl>
                                        <p:attrNameLst>
                                          <p:attrName>fill.on</p:attrName>
                                        </p:attrNameLst>
                                      </p:cBhvr>
                                      <p:to>
                                        <p:strVal val="true"/>
                                      </p:to>
                                    </p:set>
                                  </p:childTnLst>
                                </p:cTn>
                              </p:par>
                              <p:par>
                                <p:cTn id="88" presetID="1" presetClass="emph" presetSubtype="2" fill="hold" nodeType="withEffect">
                                  <p:stCondLst>
                                    <p:cond delay="0"/>
                                  </p:stCondLst>
                                  <p:childTnLst>
                                    <p:animClr clrSpc="rgb" dir="cw">
                                      <p:cBhvr>
                                        <p:cTn id="89" dur="2000" fill="hold"/>
                                        <p:tgtEl>
                                          <p:spTgt spid="22"/>
                                        </p:tgtEl>
                                        <p:attrNameLst>
                                          <p:attrName>fillcolor</p:attrName>
                                        </p:attrNameLst>
                                      </p:cBhvr>
                                      <p:to>
                                        <a:srgbClr val="92DAEE"/>
                                      </p:to>
                                    </p:animClr>
                                    <p:set>
                                      <p:cBhvr>
                                        <p:cTn id="90" dur="2000" fill="hold"/>
                                        <p:tgtEl>
                                          <p:spTgt spid="22"/>
                                        </p:tgtEl>
                                        <p:attrNameLst>
                                          <p:attrName>fill.type</p:attrName>
                                        </p:attrNameLst>
                                      </p:cBhvr>
                                      <p:to>
                                        <p:strVal val="solid"/>
                                      </p:to>
                                    </p:set>
                                    <p:set>
                                      <p:cBhvr>
                                        <p:cTn id="91" dur="2000" fill="hold"/>
                                        <p:tgtEl>
                                          <p:spTgt spid="22"/>
                                        </p:tgtEl>
                                        <p:attrNameLst>
                                          <p:attrName>fill.on</p:attrName>
                                        </p:attrNameLst>
                                      </p:cBhvr>
                                      <p:to>
                                        <p:strVal val="true"/>
                                      </p:to>
                                    </p:set>
                                  </p:childTnLst>
                                </p:cTn>
                              </p:par>
                              <p:par>
                                <p:cTn id="92" presetID="1" presetClass="emph" presetSubtype="2" fill="hold" nodeType="withEffect">
                                  <p:stCondLst>
                                    <p:cond delay="0"/>
                                  </p:stCondLst>
                                  <p:childTnLst>
                                    <p:animClr clrSpc="rgb" dir="cw">
                                      <p:cBhvr>
                                        <p:cTn id="93" dur="2000" fill="hold"/>
                                        <p:tgtEl>
                                          <p:spTgt spid="15"/>
                                        </p:tgtEl>
                                        <p:attrNameLst>
                                          <p:attrName>fillcolor</p:attrName>
                                        </p:attrNameLst>
                                      </p:cBhvr>
                                      <p:to>
                                        <a:srgbClr val="92DAEE"/>
                                      </p:to>
                                    </p:animClr>
                                    <p:set>
                                      <p:cBhvr>
                                        <p:cTn id="94" dur="2000" fill="hold"/>
                                        <p:tgtEl>
                                          <p:spTgt spid="15"/>
                                        </p:tgtEl>
                                        <p:attrNameLst>
                                          <p:attrName>fill.type</p:attrName>
                                        </p:attrNameLst>
                                      </p:cBhvr>
                                      <p:to>
                                        <p:strVal val="solid"/>
                                      </p:to>
                                    </p:set>
                                    <p:set>
                                      <p:cBhvr>
                                        <p:cTn id="95" dur="2000" fill="hold"/>
                                        <p:tgtEl>
                                          <p:spTgt spid="15"/>
                                        </p:tgtEl>
                                        <p:attrNameLst>
                                          <p:attrName>fill.on</p:attrName>
                                        </p:attrNameLst>
                                      </p:cBhvr>
                                      <p:to>
                                        <p:strVal val="true"/>
                                      </p:to>
                                    </p:set>
                                  </p:childTnLst>
                                </p:cTn>
                              </p:par>
                              <p:par>
                                <p:cTn id="96" presetID="1" presetClass="emph" presetSubtype="2" fill="hold" nodeType="withEffect">
                                  <p:stCondLst>
                                    <p:cond delay="0"/>
                                  </p:stCondLst>
                                  <p:childTnLst>
                                    <p:animClr clrSpc="rgb" dir="cw">
                                      <p:cBhvr>
                                        <p:cTn id="97" dur="2000" fill="hold"/>
                                        <p:tgtEl>
                                          <p:spTgt spid="14"/>
                                        </p:tgtEl>
                                        <p:attrNameLst>
                                          <p:attrName>fillcolor</p:attrName>
                                        </p:attrNameLst>
                                      </p:cBhvr>
                                      <p:to>
                                        <a:srgbClr val="92DAEE"/>
                                      </p:to>
                                    </p:animClr>
                                    <p:set>
                                      <p:cBhvr>
                                        <p:cTn id="98" dur="2000" fill="hold"/>
                                        <p:tgtEl>
                                          <p:spTgt spid="14"/>
                                        </p:tgtEl>
                                        <p:attrNameLst>
                                          <p:attrName>fill.type</p:attrName>
                                        </p:attrNameLst>
                                      </p:cBhvr>
                                      <p:to>
                                        <p:strVal val="solid"/>
                                      </p:to>
                                    </p:set>
                                    <p:set>
                                      <p:cBhvr>
                                        <p:cTn id="99" dur="2000" fill="hold"/>
                                        <p:tgtEl>
                                          <p:spTgt spid="14"/>
                                        </p:tgtEl>
                                        <p:attrNameLst>
                                          <p:attrName>fill.on</p:attrName>
                                        </p:attrNameLst>
                                      </p:cBhvr>
                                      <p:to>
                                        <p:strVal val="tru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3"/>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4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4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dissolve">
                                      <p:cBhvr>
                                        <p:cTn id="114" dur="500"/>
                                        <p:tgtEl>
                                          <p:spTgt spid="47"/>
                                        </p:tgtEl>
                                      </p:cBhvr>
                                    </p:animEffect>
                                  </p:childTnLst>
                                </p:cTn>
                              </p:par>
                              <p:par>
                                <p:cTn id="115" presetID="1" presetClass="entr" presetSubtype="0" fill="hold" grpId="0" nodeType="withEffect">
                                  <p:stCondLst>
                                    <p:cond delay="0"/>
                                  </p:stCondLst>
                                  <p:childTnLst>
                                    <p:set>
                                      <p:cBhvr>
                                        <p:cTn id="116" dur="1" fill="hold">
                                          <p:stCondLst>
                                            <p:cond delay="0"/>
                                          </p:stCondLst>
                                        </p:cTn>
                                        <p:tgtEl>
                                          <p:spTgt spid="9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9" presetClass="entr" presetSubtype="0" fill="hold" nodeType="clickEffect">
                                  <p:stCondLst>
                                    <p:cond delay="0"/>
                                  </p:stCondLst>
                                  <p:childTnLst>
                                    <p:set>
                                      <p:cBhvr>
                                        <p:cTn id="122" dur="1" fill="hold">
                                          <p:stCondLst>
                                            <p:cond delay="0"/>
                                          </p:stCondLst>
                                        </p:cTn>
                                        <p:tgtEl>
                                          <p:spTgt spid="48"/>
                                        </p:tgtEl>
                                        <p:attrNameLst>
                                          <p:attrName>style.visibility</p:attrName>
                                        </p:attrNameLst>
                                      </p:cBhvr>
                                      <p:to>
                                        <p:strVal val="visible"/>
                                      </p:to>
                                    </p:set>
                                    <p:animEffect transition="in" filter="dissolve">
                                      <p:cBhvr>
                                        <p:cTn id="123" dur="500"/>
                                        <p:tgtEl>
                                          <p:spTgt spid="48"/>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nodeType="click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dissolve">
                                      <p:cBhvr>
                                        <p:cTn id="128" dur="500"/>
                                        <p:tgtEl>
                                          <p:spTgt spid="49"/>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ntr" presetSubtype="0" fill="hold" nodeType="click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dissolve">
                                      <p:cBhvr>
                                        <p:cTn id="133" dur="500"/>
                                        <p:tgtEl>
                                          <p:spTgt spid="50"/>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nodeType="clickEffect">
                                  <p:stCondLst>
                                    <p:cond delay="0"/>
                                  </p:stCondLst>
                                  <p:childTnLst>
                                    <p:set>
                                      <p:cBhvr>
                                        <p:cTn id="137" dur="1" fill="hold">
                                          <p:stCondLst>
                                            <p:cond delay="0"/>
                                          </p:stCondLst>
                                        </p:cTn>
                                        <p:tgtEl>
                                          <p:spTgt spid="51"/>
                                        </p:tgtEl>
                                        <p:attrNameLst>
                                          <p:attrName>style.visibility</p:attrName>
                                        </p:attrNameLst>
                                      </p:cBhvr>
                                      <p:to>
                                        <p:strVal val="visible"/>
                                      </p:to>
                                    </p:set>
                                    <p:animEffect transition="in" filter="dissolve">
                                      <p:cBhvr>
                                        <p:cTn id="138" dur="500"/>
                                        <p:tgtEl>
                                          <p:spTgt spid="51"/>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nodeType="click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dissolve">
                                      <p:cBhvr>
                                        <p:cTn id="143" dur="500"/>
                                        <p:tgtEl>
                                          <p:spTgt spid="54"/>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ntr" presetSubtype="0" fill="hold" nodeType="click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dissolve">
                                      <p:cBhvr>
                                        <p:cTn id="148" dur="500"/>
                                        <p:tgtEl>
                                          <p:spTgt spid="52"/>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nodeType="click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dissolve">
                                      <p:cBhvr>
                                        <p:cTn id="153" dur="500"/>
                                        <p:tgtEl>
                                          <p:spTgt spid="53"/>
                                        </p:tgtEl>
                                      </p:cBhvr>
                                    </p:animEffect>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nodeType="clickEffect">
                                  <p:stCondLst>
                                    <p:cond delay="0"/>
                                  </p:stCondLst>
                                  <p:childTnLst>
                                    <p:set>
                                      <p:cBhvr>
                                        <p:cTn id="157" dur="1" fill="hold">
                                          <p:stCondLst>
                                            <p:cond delay="0"/>
                                          </p:stCondLst>
                                        </p:cTn>
                                        <p:tgtEl>
                                          <p:spTgt spid="71"/>
                                        </p:tgtEl>
                                        <p:attrNameLst>
                                          <p:attrName>style.visibility</p:attrName>
                                        </p:attrNameLst>
                                      </p:cBhvr>
                                      <p:to>
                                        <p:strVal val="visible"/>
                                      </p:to>
                                    </p:set>
                                    <p:animEffect transition="in" filter="dissolve">
                                      <p:cBhvr>
                                        <p:cTn id="158" dur="500"/>
                                        <p:tgtEl>
                                          <p:spTgt spid="71"/>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nodeType="clickEffect">
                                  <p:stCondLst>
                                    <p:cond delay="0"/>
                                  </p:stCondLst>
                                  <p:childTnLst>
                                    <p:set>
                                      <p:cBhvr>
                                        <p:cTn id="162" dur="1" fill="hold">
                                          <p:stCondLst>
                                            <p:cond delay="0"/>
                                          </p:stCondLst>
                                        </p:cTn>
                                        <p:tgtEl>
                                          <p:spTgt spid="72"/>
                                        </p:tgtEl>
                                        <p:attrNameLst>
                                          <p:attrName>style.visibility</p:attrName>
                                        </p:attrNameLst>
                                      </p:cBhvr>
                                      <p:to>
                                        <p:strVal val="visible"/>
                                      </p:to>
                                    </p:set>
                                    <p:animEffect transition="in" filter="dissolve">
                                      <p:cBhvr>
                                        <p:cTn id="163" dur="500"/>
                                        <p:tgtEl>
                                          <p:spTgt spid="72"/>
                                        </p:tgtEl>
                                      </p:cBhvr>
                                    </p:animEffect>
                                  </p:childTnLst>
                                </p:cTn>
                              </p:par>
                            </p:childTnLst>
                          </p:cTn>
                        </p:par>
                      </p:childTnLst>
                    </p:cTn>
                  </p:par>
                  <p:par>
                    <p:cTn id="164" fill="hold">
                      <p:stCondLst>
                        <p:cond delay="indefinite"/>
                      </p:stCondLst>
                      <p:childTnLst>
                        <p:par>
                          <p:cTn id="165" fill="hold">
                            <p:stCondLst>
                              <p:cond delay="0"/>
                            </p:stCondLst>
                            <p:childTnLst>
                              <p:par>
                                <p:cTn id="166" presetID="9" presetClass="entr" presetSubtype="0" fill="hold" nodeType="clickEffect">
                                  <p:stCondLst>
                                    <p:cond delay="0"/>
                                  </p:stCondLst>
                                  <p:childTnLst>
                                    <p:set>
                                      <p:cBhvr>
                                        <p:cTn id="167" dur="1" fill="hold">
                                          <p:stCondLst>
                                            <p:cond delay="0"/>
                                          </p:stCondLst>
                                        </p:cTn>
                                        <p:tgtEl>
                                          <p:spTgt spid="73"/>
                                        </p:tgtEl>
                                        <p:attrNameLst>
                                          <p:attrName>style.visibility</p:attrName>
                                        </p:attrNameLst>
                                      </p:cBhvr>
                                      <p:to>
                                        <p:strVal val="visible"/>
                                      </p:to>
                                    </p:set>
                                    <p:animEffect transition="in" filter="dissolve">
                                      <p:cBhvr>
                                        <p:cTn id="168" dur="500"/>
                                        <p:tgtEl>
                                          <p:spTgt spid="73"/>
                                        </p:tgtEl>
                                      </p:cBhvr>
                                    </p:animEffect>
                                  </p:childTnLst>
                                </p:cTn>
                              </p:par>
                            </p:childTnLst>
                          </p:cTn>
                        </p:par>
                      </p:childTnLst>
                    </p:cTn>
                  </p:par>
                  <p:par>
                    <p:cTn id="169" fill="hold">
                      <p:stCondLst>
                        <p:cond delay="indefinite"/>
                      </p:stCondLst>
                      <p:childTnLst>
                        <p:par>
                          <p:cTn id="170" fill="hold">
                            <p:stCondLst>
                              <p:cond delay="0"/>
                            </p:stCondLst>
                            <p:childTnLst>
                              <p:par>
                                <p:cTn id="171" presetID="9" presetClass="entr" presetSubtype="0" fill="hold" nodeType="clickEffect">
                                  <p:stCondLst>
                                    <p:cond delay="0"/>
                                  </p:stCondLst>
                                  <p:childTnLst>
                                    <p:set>
                                      <p:cBhvr>
                                        <p:cTn id="172" dur="1" fill="hold">
                                          <p:stCondLst>
                                            <p:cond delay="0"/>
                                          </p:stCondLst>
                                        </p:cTn>
                                        <p:tgtEl>
                                          <p:spTgt spid="74"/>
                                        </p:tgtEl>
                                        <p:attrNameLst>
                                          <p:attrName>style.visibility</p:attrName>
                                        </p:attrNameLst>
                                      </p:cBhvr>
                                      <p:to>
                                        <p:strVal val="visible"/>
                                      </p:to>
                                    </p:set>
                                    <p:animEffect transition="in" filter="dissolve">
                                      <p:cBhvr>
                                        <p:cTn id="173" dur="500"/>
                                        <p:tgtEl>
                                          <p:spTgt spid="74"/>
                                        </p:tgtEl>
                                      </p:cBhvr>
                                    </p:animEffect>
                                  </p:childTnLst>
                                </p:cTn>
                              </p:par>
                            </p:childTnLst>
                          </p:cTn>
                        </p:par>
                      </p:childTnLst>
                    </p:cTn>
                  </p:par>
                  <p:par>
                    <p:cTn id="174" fill="hold">
                      <p:stCondLst>
                        <p:cond delay="indefinite"/>
                      </p:stCondLst>
                      <p:childTnLst>
                        <p:par>
                          <p:cTn id="175" fill="hold">
                            <p:stCondLst>
                              <p:cond delay="0"/>
                            </p:stCondLst>
                            <p:childTnLst>
                              <p:par>
                                <p:cTn id="176" presetID="9" presetClass="entr" presetSubtype="0" fill="hold" nodeType="clickEffect">
                                  <p:stCondLst>
                                    <p:cond delay="0"/>
                                  </p:stCondLst>
                                  <p:childTnLst>
                                    <p:set>
                                      <p:cBhvr>
                                        <p:cTn id="177" dur="1" fill="hold">
                                          <p:stCondLst>
                                            <p:cond delay="0"/>
                                          </p:stCondLst>
                                        </p:cTn>
                                        <p:tgtEl>
                                          <p:spTgt spid="75"/>
                                        </p:tgtEl>
                                        <p:attrNameLst>
                                          <p:attrName>style.visibility</p:attrName>
                                        </p:attrNameLst>
                                      </p:cBhvr>
                                      <p:to>
                                        <p:strVal val="visible"/>
                                      </p:to>
                                    </p:set>
                                    <p:animEffect transition="in" filter="dissolve">
                                      <p:cBhvr>
                                        <p:cTn id="178" dur="500"/>
                                        <p:tgtEl>
                                          <p:spTgt spid="75"/>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78"/>
                                        </p:tgtEl>
                                        <p:attrNameLst>
                                          <p:attrName>style.visibility</p:attrName>
                                        </p:attrNameLst>
                                      </p:cBhvr>
                                      <p:to>
                                        <p:strVal val="visible"/>
                                      </p:to>
                                    </p:set>
                                    <p:animEffect transition="in" filter="dissolve">
                                      <p:cBhvr>
                                        <p:cTn id="183" dur="500"/>
                                        <p:tgtEl>
                                          <p:spTgt spid="78"/>
                                        </p:tgtEl>
                                      </p:cBhvr>
                                    </p:animEffect>
                                  </p:childTnLst>
                                </p:cTn>
                              </p:par>
                            </p:childTnLst>
                          </p:cTn>
                        </p:par>
                      </p:childTnLst>
                    </p:cTn>
                  </p:par>
                  <p:par>
                    <p:cTn id="184" fill="hold">
                      <p:stCondLst>
                        <p:cond delay="indefinite"/>
                      </p:stCondLst>
                      <p:childTnLst>
                        <p:par>
                          <p:cTn id="185" fill="hold">
                            <p:stCondLst>
                              <p:cond delay="0"/>
                            </p:stCondLst>
                            <p:childTnLst>
                              <p:par>
                                <p:cTn id="186" presetID="9" presetClass="entr" presetSubtype="0" fill="hold" nodeType="clickEffect">
                                  <p:stCondLst>
                                    <p:cond delay="0"/>
                                  </p:stCondLst>
                                  <p:childTnLst>
                                    <p:set>
                                      <p:cBhvr>
                                        <p:cTn id="187" dur="1" fill="hold">
                                          <p:stCondLst>
                                            <p:cond delay="0"/>
                                          </p:stCondLst>
                                        </p:cTn>
                                        <p:tgtEl>
                                          <p:spTgt spid="76"/>
                                        </p:tgtEl>
                                        <p:attrNameLst>
                                          <p:attrName>style.visibility</p:attrName>
                                        </p:attrNameLst>
                                      </p:cBhvr>
                                      <p:to>
                                        <p:strVal val="visible"/>
                                      </p:to>
                                    </p:set>
                                    <p:animEffect transition="in" filter="dissolve">
                                      <p:cBhvr>
                                        <p:cTn id="188" dur="500"/>
                                        <p:tgtEl>
                                          <p:spTgt spid="76"/>
                                        </p:tgtEl>
                                      </p:cBhvr>
                                    </p:animEffect>
                                  </p:childTnLst>
                                </p:cTn>
                              </p:par>
                            </p:childTnLst>
                          </p:cTn>
                        </p:par>
                      </p:childTnLst>
                    </p:cTn>
                  </p:par>
                  <p:par>
                    <p:cTn id="189" fill="hold">
                      <p:stCondLst>
                        <p:cond delay="indefinite"/>
                      </p:stCondLst>
                      <p:childTnLst>
                        <p:par>
                          <p:cTn id="190" fill="hold">
                            <p:stCondLst>
                              <p:cond delay="0"/>
                            </p:stCondLst>
                            <p:childTnLst>
                              <p:par>
                                <p:cTn id="191" presetID="9" presetClass="entr" presetSubtype="0" fill="hold" nodeType="clickEffect">
                                  <p:stCondLst>
                                    <p:cond delay="0"/>
                                  </p:stCondLst>
                                  <p:childTnLst>
                                    <p:set>
                                      <p:cBhvr>
                                        <p:cTn id="192" dur="1" fill="hold">
                                          <p:stCondLst>
                                            <p:cond delay="0"/>
                                          </p:stCondLst>
                                        </p:cTn>
                                        <p:tgtEl>
                                          <p:spTgt spid="77"/>
                                        </p:tgtEl>
                                        <p:attrNameLst>
                                          <p:attrName>style.visibility</p:attrName>
                                        </p:attrNameLst>
                                      </p:cBhvr>
                                      <p:to>
                                        <p:strVal val="visible"/>
                                      </p:to>
                                    </p:set>
                                    <p:animEffect transition="in" filter="dissolve">
                                      <p:cBhvr>
                                        <p:cTn id="193" dur="500"/>
                                        <p:tgtEl>
                                          <p:spTgt spid="77"/>
                                        </p:tgtEl>
                                      </p:cBhvr>
                                    </p:animEffect>
                                  </p:childTnLst>
                                </p:cTn>
                              </p:par>
                            </p:childTnLst>
                          </p:cTn>
                        </p:par>
                      </p:childTnLst>
                    </p:cTn>
                  </p:par>
                  <p:par>
                    <p:cTn id="194" fill="hold">
                      <p:stCondLst>
                        <p:cond delay="indefinite"/>
                      </p:stCondLst>
                      <p:childTnLst>
                        <p:par>
                          <p:cTn id="195" fill="hold">
                            <p:stCondLst>
                              <p:cond delay="0"/>
                            </p:stCondLst>
                            <p:childTnLst>
                              <p:par>
                                <p:cTn id="196" presetID="1" presetClass="emph" presetSubtype="2" fill="hold" nodeType="clickEffect">
                                  <p:stCondLst>
                                    <p:cond delay="0"/>
                                  </p:stCondLst>
                                  <p:childTnLst>
                                    <p:animClr clrSpc="rgb" dir="cw">
                                      <p:cBhvr>
                                        <p:cTn id="197" dur="2000" fill="hold"/>
                                        <p:tgtEl>
                                          <p:spTgt spid="8"/>
                                        </p:tgtEl>
                                        <p:attrNameLst>
                                          <p:attrName>fillcolor</p:attrName>
                                        </p:attrNameLst>
                                      </p:cBhvr>
                                      <p:to>
                                        <a:schemeClr val="bg2"/>
                                      </p:to>
                                    </p:animClr>
                                    <p:set>
                                      <p:cBhvr>
                                        <p:cTn id="198" dur="2000" fill="hold"/>
                                        <p:tgtEl>
                                          <p:spTgt spid="8"/>
                                        </p:tgtEl>
                                        <p:attrNameLst>
                                          <p:attrName>fill.type</p:attrName>
                                        </p:attrNameLst>
                                      </p:cBhvr>
                                      <p:to>
                                        <p:strVal val="solid"/>
                                      </p:to>
                                    </p:set>
                                    <p:set>
                                      <p:cBhvr>
                                        <p:cTn id="199" dur="2000" fill="hold"/>
                                        <p:tgtEl>
                                          <p:spTgt spid="8"/>
                                        </p:tgtEl>
                                        <p:attrNameLst>
                                          <p:attrName>fill.on</p:attrName>
                                        </p:attrNameLst>
                                      </p:cBhvr>
                                      <p:to>
                                        <p:strVal val="true"/>
                                      </p:to>
                                    </p:set>
                                  </p:childTnLst>
                                </p:cTn>
                              </p:par>
                              <p:par>
                                <p:cTn id="200" presetID="1" presetClass="emph" presetSubtype="2" fill="hold" nodeType="withEffect">
                                  <p:stCondLst>
                                    <p:cond delay="0"/>
                                  </p:stCondLst>
                                  <p:childTnLst>
                                    <p:animClr clrSpc="rgb" dir="cw">
                                      <p:cBhvr>
                                        <p:cTn id="201" dur="2000" fill="hold"/>
                                        <p:tgtEl>
                                          <p:spTgt spid="4"/>
                                        </p:tgtEl>
                                        <p:attrNameLst>
                                          <p:attrName>fillcolor</p:attrName>
                                        </p:attrNameLst>
                                      </p:cBhvr>
                                      <p:to>
                                        <a:schemeClr val="bg2"/>
                                      </p:to>
                                    </p:animClr>
                                    <p:set>
                                      <p:cBhvr>
                                        <p:cTn id="202" dur="2000" fill="hold"/>
                                        <p:tgtEl>
                                          <p:spTgt spid="4"/>
                                        </p:tgtEl>
                                        <p:attrNameLst>
                                          <p:attrName>fill.type</p:attrName>
                                        </p:attrNameLst>
                                      </p:cBhvr>
                                      <p:to>
                                        <p:strVal val="solid"/>
                                      </p:to>
                                    </p:set>
                                    <p:set>
                                      <p:cBhvr>
                                        <p:cTn id="203" dur="2000" fill="hold"/>
                                        <p:tgtEl>
                                          <p:spTgt spid="4"/>
                                        </p:tgtEl>
                                        <p:attrNameLst>
                                          <p:attrName>fill.on</p:attrName>
                                        </p:attrNameLst>
                                      </p:cBhvr>
                                      <p:to>
                                        <p:strVal val="true"/>
                                      </p:to>
                                    </p:set>
                                  </p:childTnLst>
                                </p:cTn>
                              </p:par>
                              <p:par>
                                <p:cTn id="204" presetID="1" presetClass="emph" presetSubtype="2" fill="hold" nodeType="withEffect">
                                  <p:stCondLst>
                                    <p:cond delay="0"/>
                                  </p:stCondLst>
                                  <p:childTnLst>
                                    <p:animClr clrSpc="rgb" dir="cw">
                                      <p:cBhvr>
                                        <p:cTn id="205" dur="2000" fill="hold"/>
                                        <p:tgtEl>
                                          <p:spTgt spid="9"/>
                                        </p:tgtEl>
                                        <p:attrNameLst>
                                          <p:attrName>fillcolor</p:attrName>
                                        </p:attrNameLst>
                                      </p:cBhvr>
                                      <p:to>
                                        <a:schemeClr val="bg2"/>
                                      </p:to>
                                    </p:animClr>
                                    <p:set>
                                      <p:cBhvr>
                                        <p:cTn id="206" dur="2000" fill="hold"/>
                                        <p:tgtEl>
                                          <p:spTgt spid="9"/>
                                        </p:tgtEl>
                                        <p:attrNameLst>
                                          <p:attrName>fill.type</p:attrName>
                                        </p:attrNameLst>
                                      </p:cBhvr>
                                      <p:to>
                                        <p:strVal val="solid"/>
                                      </p:to>
                                    </p:set>
                                    <p:set>
                                      <p:cBhvr>
                                        <p:cTn id="207" dur="2000" fill="hold"/>
                                        <p:tgtEl>
                                          <p:spTgt spid="9"/>
                                        </p:tgtEl>
                                        <p:attrNameLst>
                                          <p:attrName>fill.on</p:attrName>
                                        </p:attrNameLst>
                                      </p:cBhvr>
                                      <p:to>
                                        <p:strVal val="true"/>
                                      </p:to>
                                    </p:set>
                                  </p:childTnLst>
                                </p:cTn>
                              </p:par>
                              <p:par>
                                <p:cTn id="208" presetID="1" presetClass="emph" presetSubtype="2" fill="hold" nodeType="withEffect">
                                  <p:stCondLst>
                                    <p:cond delay="0"/>
                                  </p:stCondLst>
                                  <p:childTnLst>
                                    <p:animClr clrSpc="rgb" dir="cw">
                                      <p:cBhvr>
                                        <p:cTn id="209" dur="2000" fill="hold"/>
                                        <p:tgtEl>
                                          <p:spTgt spid="12"/>
                                        </p:tgtEl>
                                        <p:attrNameLst>
                                          <p:attrName>fillcolor</p:attrName>
                                        </p:attrNameLst>
                                      </p:cBhvr>
                                      <p:to>
                                        <a:schemeClr val="bg2"/>
                                      </p:to>
                                    </p:animClr>
                                    <p:set>
                                      <p:cBhvr>
                                        <p:cTn id="210" dur="2000" fill="hold"/>
                                        <p:tgtEl>
                                          <p:spTgt spid="12"/>
                                        </p:tgtEl>
                                        <p:attrNameLst>
                                          <p:attrName>fill.type</p:attrName>
                                        </p:attrNameLst>
                                      </p:cBhvr>
                                      <p:to>
                                        <p:strVal val="solid"/>
                                      </p:to>
                                    </p:set>
                                    <p:set>
                                      <p:cBhvr>
                                        <p:cTn id="211" dur="2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4" grpId="0" animBg="1"/>
      <p:bldP spid="8" grpId="0" animBg="1"/>
      <p:bldP spid="9" grpId="0" animBg="1"/>
      <p:bldP spid="10" grpId="0" animBg="1"/>
      <p:bldP spid="12" grpId="0" animBg="1"/>
      <p:bldP spid="14" grpId="0" animBg="1"/>
      <p:bldP spid="15" grpId="0" animBg="1"/>
      <p:bldP spid="22" grpId="0" animBg="1"/>
      <p:bldP spid="23" grpId="0" animBg="1"/>
      <p:bldP spid="43" grpId="0" animBg="1"/>
      <p:bldP spid="44" grpId="0" animBg="1"/>
      <p:bldP spid="94" grpId="0" animBg="1"/>
      <p:bldP spid="98" grpId="0"/>
    </p:bldLst>
  </p:timing>
</p:sld>
</file>

<file path=ppt/theme/theme1.xml><?xml version="1.0" encoding="utf-8"?>
<a:theme xmlns:a="http://schemas.openxmlformats.org/drawingml/2006/main" name="Office Theme">
  <a:themeElements>
    <a:clrScheme name="WASP">
      <a:dk1>
        <a:sysClr val="windowText" lastClr="000000"/>
      </a:dk1>
      <a:lt1>
        <a:sysClr val="window" lastClr="FFFFFF"/>
      </a:lt1>
      <a:dk2>
        <a:srgbClr val="425052"/>
      </a:dk2>
      <a:lt2>
        <a:srgbClr val="B3BEBD"/>
      </a:lt2>
      <a:accent1>
        <a:srgbClr val="1A8DAD"/>
      </a:accent1>
      <a:accent2>
        <a:srgbClr val="425052"/>
      </a:accent2>
      <a:accent3>
        <a:srgbClr val="B3BEBD"/>
      </a:accent3>
      <a:accent4>
        <a:srgbClr val="E83278"/>
      </a:accent4>
      <a:accent5>
        <a:srgbClr val="003960"/>
      </a:accent5>
      <a:accent6>
        <a:srgbClr val="DF5169"/>
      </a:accent6>
      <a:hlink>
        <a:srgbClr val="0563C1"/>
      </a:hlink>
      <a:folHlink>
        <a:srgbClr val="954F72"/>
      </a:folHlink>
    </a:clrScheme>
    <a:fontScheme name="Custom 2">
      <a:majorFont>
        <a:latin typeface="Industry Bold"/>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ASP">
      <a:dk1>
        <a:sysClr val="windowText" lastClr="000000"/>
      </a:dk1>
      <a:lt1>
        <a:sysClr val="window" lastClr="FFFFFF"/>
      </a:lt1>
      <a:dk2>
        <a:srgbClr val="425052"/>
      </a:dk2>
      <a:lt2>
        <a:srgbClr val="B3BEBD"/>
      </a:lt2>
      <a:accent1>
        <a:srgbClr val="1A8DAD"/>
      </a:accent1>
      <a:accent2>
        <a:srgbClr val="425052"/>
      </a:accent2>
      <a:accent3>
        <a:srgbClr val="B3BEBD"/>
      </a:accent3>
      <a:accent4>
        <a:srgbClr val="E83278"/>
      </a:accent4>
      <a:accent5>
        <a:srgbClr val="003960"/>
      </a:accent5>
      <a:accent6>
        <a:srgbClr val="DF5169"/>
      </a:accent6>
      <a:hlink>
        <a:srgbClr val="0563C1"/>
      </a:hlink>
      <a:folHlink>
        <a:srgbClr val="954F72"/>
      </a:folHlink>
    </a:clrScheme>
    <a:fontScheme name="Custom 2">
      <a:majorFont>
        <a:latin typeface="Industry Bold"/>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WASP">
      <a:dk1>
        <a:sysClr val="windowText" lastClr="000000"/>
      </a:dk1>
      <a:lt1>
        <a:sysClr val="window" lastClr="FFFFFF"/>
      </a:lt1>
      <a:dk2>
        <a:srgbClr val="425052"/>
      </a:dk2>
      <a:lt2>
        <a:srgbClr val="B3BEBD"/>
      </a:lt2>
      <a:accent1>
        <a:srgbClr val="1A8DAD"/>
      </a:accent1>
      <a:accent2>
        <a:srgbClr val="425052"/>
      </a:accent2>
      <a:accent3>
        <a:srgbClr val="B3BEBD"/>
      </a:accent3>
      <a:accent4>
        <a:srgbClr val="E83278"/>
      </a:accent4>
      <a:accent5>
        <a:srgbClr val="003960"/>
      </a:accent5>
      <a:accent6>
        <a:srgbClr val="DF5169"/>
      </a:accent6>
      <a:hlink>
        <a:srgbClr val="0563C1"/>
      </a:hlink>
      <a:folHlink>
        <a:srgbClr val="954F72"/>
      </a:folHlink>
    </a:clrScheme>
    <a:fontScheme name="Custom 2">
      <a:majorFont>
        <a:latin typeface="Industry Bold"/>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WASP">
      <a:dk1>
        <a:sysClr val="windowText" lastClr="000000"/>
      </a:dk1>
      <a:lt1>
        <a:sysClr val="window" lastClr="FFFFFF"/>
      </a:lt1>
      <a:dk2>
        <a:srgbClr val="425052"/>
      </a:dk2>
      <a:lt2>
        <a:srgbClr val="B3BEBD"/>
      </a:lt2>
      <a:accent1>
        <a:srgbClr val="1A8DAD"/>
      </a:accent1>
      <a:accent2>
        <a:srgbClr val="425052"/>
      </a:accent2>
      <a:accent3>
        <a:srgbClr val="B3BEBD"/>
      </a:accent3>
      <a:accent4>
        <a:srgbClr val="E83278"/>
      </a:accent4>
      <a:accent5>
        <a:srgbClr val="003960"/>
      </a:accent5>
      <a:accent6>
        <a:srgbClr val="DF5169"/>
      </a:accent6>
      <a:hlink>
        <a:srgbClr val="0563C1"/>
      </a:hlink>
      <a:folHlink>
        <a:srgbClr val="954F72"/>
      </a:folHlink>
    </a:clrScheme>
    <a:fontScheme name="Custom 2">
      <a:majorFont>
        <a:latin typeface="Industry Bold"/>
        <a:ea typeface=""/>
        <a:cs typeface=""/>
      </a:majorFont>
      <a:minorFont>
        <a:latin typeface="Myriad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B1B17F149A9524E91720060537F453E" ma:contentTypeVersion="16" ma:contentTypeDescription="Skapa ett nytt dokument." ma:contentTypeScope="" ma:versionID="9ff2b4e01e5066b693274186c7d86cf6">
  <xsd:schema xmlns:xsd="http://www.w3.org/2001/XMLSchema" xmlns:xs="http://www.w3.org/2001/XMLSchema" xmlns:p="http://schemas.microsoft.com/office/2006/metadata/properties" xmlns:ns2="b1b62f87-1fbe-46e3-8000-686f21967264" xmlns:ns3="2174ca1c-e6a1-47cb-a001-1100258be397" targetNamespace="http://schemas.microsoft.com/office/2006/metadata/properties" ma:root="true" ma:fieldsID="b6d9625fb86f9320eb6b294f572e2a2e" ns2:_="" ns3:_="">
    <xsd:import namespace="b1b62f87-1fbe-46e3-8000-686f21967264"/>
    <xsd:import namespace="2174ca1c-e6a1-47cb-a001-1100258be39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b62f87-1fbe-46e3-8000-686f219672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ildmarkeringar" ma:readOnly="false" ma:fieldId="{5cf76f15-5ced-4ddc-b409-7134ff3c332f}" ma:taxonomyMulti="true" ma:sspId="efd87c23-3b26-4c21-8b68-2b726711386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174ca1c-e6a1-47cb-a001-1100258be397" elementFormDefault="qualified">
    <xsd:import namespace="http://schemas.microsoft.com/office/2006/documentManagement/types"/>
    <xsd:import namespace="http://schemas.microsoft.com/office/infopath/2007/PartnerControls"/>
    <xsd:element name="SharedWithUsers" ma:index="12"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at med information" ma:internalName="SharedWithDetails" ma:readOnly="true">
      <xsd:simpleType>
        <xsd:restriction base="dms:Note">
          <xsd:maxLength value="255"/>
        </xsd:restriction>
      </xsd:simpleType>
    </xsd:element>
    <xsd:element name="TaxCatchAll" ma:index="23" nillable="true" ma:displayName="Taxonomy Catch All Column" ma:hidden="true" ma:list="{bfaf4927-8050-4a0d-822c-a9645bd440bd}" ma:internalName="TaxCatchAll" ma:showField="CatchAllData" ma:web="2174ca1c-e6a1-47cb-a001-1100258be3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1b62f87-1fbe-46e3-8000-686f21967264">
      <Terms xmlns="http://schemas.microsoft.com/office/infopath/2007/PartnerControls"/>
    </lcf76f155ced4ddcb4097134ff3c332f>
    <TaxCatchAll xmlns="2174ca1c-e6a1-47cb-a001-1100258be39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01A4D4-ECF1-4830-9256-021627C127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b62f87-1fbe-46e3-8000-686f21967264"/>
    <ds:schemaRef ds:uri="2174ca1c-e6a1-47cb-a001-1100258be3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EEE543-16D8-4DCD-89DC-2AD4863CC308}">
  <ds:schemaRefs>
    <ds:schemaRef ds:uri="300962e2-8c03-4ca9-9309-4ac4d5d7c1a5"/>
    <ds:schemaRef ds:uri="f7f5d3b6-6385-46b9-bba4-686e90bba8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b1b62f87-1fbe-46e3-8000-686f21967264"/>
    <ds:schemaRef ds:uri="2174ca1c-e6a1-47cb-a001-1100258be397"/>
  </ds:schemaRefs>
</ds:datastoreItem>
</file>

<file path=customXml/itemProps3.xml><?xml version="1.0" encoding="utf-8"?>
<ds:datastoreItem xmlns:ds="http://schemas.openxmlformats.org/officeDocument/2006/customXml" ds:itemID="{49F1D5C9-C09A-4D9D-BD87-D10998FE0C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14893</TotalTime>
  <Words>3994</Words>
  <Application>Microsoft Macintosh PowerPoint</Application>
  <PresentationFormat>Widescreen</PresentationFormat>
  <Paragraphs>1013</Paragraphs>
  <Slides>62</Slides>
  <Notes>61</Notes>
  <HiddenSlides>3</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62</vt:i4>
      </vt:variant>
    </vt:vector>
  </HeadingPairs>
  <TitlesOfParts>
    <vt:vector size="82" baseType="lpstr">
      <vt:lpstr>Gulim</vt:lpstr>
      <vt:lpstr>Andale Mono</vt:lpstr>
      <vt:lpstr>Aptos Mono</vt:lpstr>
      <vt:lpstr>Arial</vt:lpstr>
      <vt:lpstr>Avenir Book</vt:lpstr>
      <vt:lpstr>Avenir Heavy</vt:lpstr>
      <vt:lpstr>Avenir Light</vt:lpstr>
      <vt:lpstr>Avenir Light Oblique</vt:lpstr>
      <vt:lpstr>Calibri</vt:lpstr>
      <vt:lpstr>Cambria Math</vt:lpstr>
      <vt:lpstr>Courier New</vt:lpstr>
      <vt:lpstr>Equinox Regular</vt:lpstr>
      <vt:lpstr>Helvetica Neue</vt:lpstr>
      <vt:lpstr>Industry Bold</vt:lpstr>
      <vt:lpstr>Myriad Pro</vt:lpstr>
      <vt:lpstr>Wingdings</vt:lpstr>
      <vt:lpstr>Office Theme</vt:lpstr>
      <vt:lpstr>1_Office Theme</vt:lpstr>
      <vt:lpstr>2_Office Theme</vt:lpstr>
      <vt:lpstr>3_Office Theme</vt:lpstr>
      <vt:lpstr>PowerPoint Presentation</vt:lpstr>
      <vt:lpstr>PowerPoint Presentation</vt:lpstr>
      <vt:lpstr>Static Analysis is Everywhere !</vt:lpstr>
      <vt:lpstr>Static Analysers Closer to the Developer</vt:lpstr>
      <vt:lpstr>Attribute Grammars</vt:lpstr>
      <vt:lpstr>JastAdd: A Reference Attribute Grammar System</vt:lpstr>
      <vt:lpstr>Going back to Static Analysis</vt:lpstr>
      <vt:lpstr>Paper I &amp; Paper II</vt:lpstr>
      <vt:lpstr>IntraCFG &amp; IntraJ</vt:lpstr>
      <vt:lpstr>Design Decisions:</vt:lpstr>
      <vt:lpstr>Demand-driven evaluation  </vt:lpstr>
      <vt:lpstr>Demand-driven evaluation  </vt:lpstr>
      <vt:lpstr>How to Assess the Quality of a research Project ?</vt:lpstr>
      <vt:lpstr>Paper III</vt:lpstr>
      <vt:lpstr>How to Assess the Quality of a research Project ?</vt:lpstr>
      <vt:lpstr>Evaluation</vt:lpstr>
      <vt:lpstr>Precision Results:</vt:lpstr>
      <vt:lpstr>Empirical Results of four well-known corpora</vt:lpstr>
      <vt:lpstr>How to Assess the Quality of a research Project ?</vt:lpstr>
      <vt:lpstr>Is this fast enough ?</vt:lpstr>
      <vt:lpstr>Let’s change the focus!</vt:lpstr>
      <vt:lpstr>Paper IV</vt:lpstr>
      <vt:lpstr>Dataflow Analysis</vt:lpstr>
      <vt:lpstr>Dataflow Analysis with RAGs</vt:lpstr>
      <vt:lpstr>How can we efficiently compute a demand-driven fixed-point attribute ?</vt:lpstr>
      <vt:lpstr>PowerPoint Presentation</vt:lpstr>
      <vt:lpstr>The BasicStacked Algorithm</vt:lpstr>
      <vt:lpstr>The RelaxedMonolithic Algorithm </vt:lpstr>
      <vt:lpstr>PowerPoint Presentation</vt:lpstr>
      <vt:lpstr>Our approach: the RelaxedStacked Algorithm</vt:lpstr>
      <vt:lpstr>Using Static Analysis to Classify Non-Circular Attributes</vt:lpstr>
      <vt:lpstr>Let’s go back to dataflow</vt:lpstr>
      <vt:lpstr>Evaluation Overview</vt:lpstr>
      <vt:lpstr>Case Study: IntraJ Static Analyser</vt:lpstr>
      <vt:lpstr>Is this fast enough?</vt:lpstr>
      <vt:lpstr>Future work</vt:lpstr>
      <vt:lpstr>PowerPoint Presentation</vt:lpstr>
      <vt:lpstr>PowerPoint Presentation</vt:lpstr>
      <vt:lpstr>Why 0.1 Seconds ?</vt:lpstr>
      <vt:lpstr>Evaluation Results</vt:lpstr>
      <vt:lpstr>Evaluation results</vt:lpstr>
      <vt:lpstr>Evaluation results</vt:lpstr>
      <vt:lpstr>Attributes Misclassification</vt:lpstr>
      <vt:lpstr>Different integrations</vt:lpstr>
      <vt:lpstr>Differences between results in Paper I, Paper II, and Paper IV </vt:lpstr>
      <vt:lpstr>Related work: Eclipse</vt:lpstr>
      <vt:lpstr>Related work: IDE Integration</vt:lpstr>
      <vt:lpstr>Related work: CFG Representation</vt:lpstr>
      <vt:lpstr>Paper I &amp; 2: Limitations</vt:lpstr>
      <vt:lpstr>SonarQube: Dead Assignment Analysis Precision</vt:lpstr>
      <vt:lpstr>Direct impact</vt:lpstr>
      <vt:lpstr>Case Study 1: LL(1) parser construction</vt:lpstr>
      <vt:lpstr>Case Study 2: ExtendJ Java Compiler</vt:lpstr>
      <vt:lpstr>Paper IV: Limitations</vt:lpstr>
      <vt:lpstr>Paper IV: Limitations</vt:lpstr>
      <vt:lpstr>Use of LLMs in static analysis</vt:lpstr>
      <vt:lpstr>Incremental and Concurrent Evaluation</vt:lpstr>
      <vt:lpstr>Classify everything using static analysis</vt:lpstr>
      <vt:lpstr>Start-up vs Steady-State</vt:lpstr>
      <vt:lpstr>Algorithms</vt:lpstr>
      <vt:lpstr>Demand-driven Evaluation</vt:lpstr>
      <vt:lpstr>CFG on top of the 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Mina Mani Kashani</dc:creator>
  <cp:lastModifiedBy>Idriss Riouak</cp:lastModifiedBy>
  <cp:revision>69</cp:revision>
  <dcterms:created xsi:type="dcterms:W3CDTF">2022-05-03T13:02:40Z</dcterms:created>
  <dcterms:modified xsi:type="dcterms:W3CDTF">2024-11-24T10:46:59Z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0x0101003B1B17F149A9524E91720060537F453E</vt:lpwstr>
  </property>
  <property fmtid="{D5CDD505-2E9C-101B-9397-08002B2CF9AE}" pid="3" name="MediaServiceImageTags">
    <vt:lpwstr/>
  </property>
</Properties>
</file>